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52.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51.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Slides/notesSlide6.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8.xml" ContentType="application/vnd.openxmlformats-officedocument.presentationml.slideLayout+xml"/>
  <Override PartName="/ppt/notesSlides/notesSlide11.xml" ContentType="application/vnd.openxmlformats-officedocument.presentationml.notesSlide+xml"/>
  <Override PartName="/ppt/notesSlides/notesSlide4.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1"/>
  </p:notesMasterIdLst>
  <p:sldIdLst>
    <p:sldId id="391" r:id="rId2"/>
    <p:sldId id="402" r:id="rId3"/>
    <p:sldId id="403" r:id="rId4"/>
    <p:sldId id="271" r:id="rId5"/>
    <p:sldId id="313" r:id="rId6"/>
    <p:sldId id="404" r:id="rId7"/>
    <p:sldId id="392" r:id="rId8"/>
    <p:sldId id="405" r:id="rId9"/>
    <p:sldId id="406" r:id="rId10"/>
    <p:sldId id="407" r:id="rId11"/>
    <p:sldId id="408" r:id="rId12"/>
    <p:sldId id="409" r:id="rId13"/>
    <p:sldId id="258" r:id="rId14"/>
    <p:sldId id="269" r:id="rId15"/>
    <p:sldId id="267" r:id="rId16"/>
    <p:sldId id="262" r:id="rId17"/>
    <p:sldId id="263" r:id="rId18"/>
    <p:sldId id="264" r:id="rId19"/>
    <p:sldId id="410" r:id="rId20"/>
    <p:sldId id="411" r:id="rId21"/>
    <p:sldId id="412" r:id="rId22"/>
    <p:sldId id="413" r:id="rId23"/>
    <p:sldId id="414" r:id="rId24"/>
    <p:sldId id="415" r:id="rId25"/>
    <p:sldId id="416" r:id="rId26"/>
    <p:sldId id="417" r:id="rId27"/>
    <p:sldId id="418" r:id="rId28"/>
    <p:sldId id="419" r:id="rId29"/>
    <p:sldId id="420" r:id="rId30"/>
    <p:sldId id="304" r:id="rId31"/>
    <p:sldId id="421" r:id="rId32"/>
    <p:sldId id="422" r:id="rId33"/>
    <p:sldId id="423" r:id="rId34"/>
    <p:sldId id="424" r:id="rId35"/>
    <p:sldId id="318" r:id="rId36"/>
    <p:sldId id="319" r:id="rId37"/>
    <p:sldId id="320" r:id="rId38"/>
    <p:sldId id="321" r:id="rId39"/>
    <p:sldId id="322" r:id="rId40"/>
    <p:sldId id="323" r:id="rId41"/>
    <p:sldId id="324" r:id="rId42"/>
    <p:sldId id="325" r:id="rId43"/>
    <p:sldId id="327" r:id="rId44"/>
    <p:sldId id="328" r:id="rId45"/>
    <p:sldId id="329" r:id="rId46"/>
    <p:sldId id="330" r:id="rId47"/>
    <p:sldId id="331" r:id="rId48"/>
    <p:sldId id="332" r:id="rId49"/>
    <p:sldId id="425" r:id="rId50"/>
    <p:sldId id="427" r:id="rId51"/>
    <p:sldId id="428" r:id="rId52"/>
    <p:sldId id="429" r:id="rId53"/>
    <p:sldId id="430" r:id="rId54"/>
    <p:sldId id="432" r:id="rId55"/>
    <p:sldId id="433" r:id="rId56"/>
    <p:sldId id="434" r:id="rId57"/>
    <p:sldId id="435" r:id="rId58"/>
    <p:sldId id="436" r:id="rId59"/>
    <p:sldId id="437" r:id="rId60"/>
    <p:sldId id="426" r:id="rId61"/>
    <p:sldId id="431" r:id="rId62"/>
    <p:sldId id="438" r:id="rId63"/>
    <p:sldId id="439" r:id="rId64"/>
    <p:sldId id="440" r:id="rId65"/>
    <p:sldId id="441" r:id="rId66"/>
    <p:sldId id="442" r:id="rId67"/>
    <p:sldId id="443" r:id="rId68"/>
    <p:sldId id="444" r:id="rId69"/>
    <p:sldId id="445"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432">
          <p15:clr>
            <a:srgbClr val="A4A3A4"/>
          </p15:clr>
        </p15:guide>
        <p15:guide id="4" orient="horz" pos="3840">
          <p15:clr>
            <a:srgbClr val="A4A3A4"/>
          </p15:clr>
        </p15:guide>
        <p15:guide id="5" orient="horz" pos="3120">
          <p15:clr>
            <a:srgbClr val="A4A3A4"/>
          </p15:clr>
        </p15:guide>
        <p15:guide id="6" orient="horz" pos="1008">
          <p15:clr>
            <a:srgbClr val="A4A3A4"/>
          </p15:clr>
        </p15:guide>
        <p15:guide id="7" pos="5472">
          <p15:clr>
            <a:srgbClr val="A4A3A4"/>
          </p15:clr>
        </p15:guide>
        <p15:guide id="8" pos="2736">
          <p15:clr>
            <a:srgbClr val="A4A3A4"/>
          </p15:clr>
        </p15:guide>
        <p15:guide id="9" pos="288">
          <p15:clr>
            <a:srgbClr val="A4A3A4"/>
          </p15:clr>
        </p15:guide>
        <p15:guide id="10" pos="4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31" clrIdx="0"/>
  <p:cmAuthor id="1" name="Sarah Charlton" initials="SC" lastIdx="7" clrIdx="1"/>
  <p:cmAuthor id="2" name="Marie Huchzermeyer" initials="MH" lastIdx="1" clrIdx="2"/>
  <p:cmAuthor id="3" name="Margot Rubin" initials="MR" lastIdx="7" clrIdx="3">
    <p:extLst>
      <p:ext uri="{19B8F6BF-5375-455C-9EA6-DF929625EA0E}">
        <p15:presenceInfo xmlns:p15="http://schemas.microsoft.com/office/powerpoint/2012/main" userId="fcdd4c3abc72673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636"/>
    <a:srgbClr val="864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34" autoAdjust="0"/>
  </p:normalViewPr>
  <p:slideViewPr>
    <p:cSldViewPr>
      <p:cViewPr varScale="1">
        <p:scale>
          <a:sx n="71" d="100"/>
          <a:sy n="71" d="100"/>
        </p:scale>
        <p:origin x="1272" y="66"/>
      </p:cViewPr>
      <p:guideLst>
        <p:guide orient="horz" pos="2160"/>
        <p:guide pos="2880"/>
        <p:guide orient="horz" pos="432"/>
        <p:guide orient="horz" pos="3840"/>
        <p:guide orient="horz" pos="3120"/>
        <p:guide orient="horz" pos="1008"/>
        <p:guide pos="5472"/>
        <p:guide pos="2736"/>
        <p:guide pos="288"/>
        <p:guide pos="480"/>
      </p:guideLst>
    </p:cSldViewPr>
  </p:slideViewPr>
  <p:notesTextViewPr>
    <p:cViewPr>
      <p:scale>
        <a:sx n="1" d="1"/>
        <a:sy n="1" d="1"/>
      </p:scale>
      <p:origin x="0" y="0"/>
    </p:cViewPr>
  </p:notesTextViewPr>
  <p:sorterViewPr>
    <p:cViewPr varScale="1">
      <p:scale>
        <a:sx n="1" d="1"/>
        <a:sy n="1" d="1"/>
      </p:scale>
      <p:origin x="0" y="-796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79" Type="http://schemas.openxmlformats.org/officeDocument/2006/relationships/customXml" Target="../customXml/item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78"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dirty="0"/>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1EA198-E0A6-4674-A7CE-4D452541762F}" type="slidenum">
              <a:rPr lang="en-US" smtClean="0"/>
              <a:t>1</a:t>
            </a:fld>
            <a:endParaRPr lang="en-US" dirty="0"/>
          </a:p>
        </p:txBody>
      </p:sp>
    </p:spTree>
    <p:extLst>
      <p:ext uri="{BB962C8B-B14F-4D97-AF65-F5344CB8AC3E}">
        <p14:creationId xmlns:p14="http://schemas.microsoft.com/office/powerpoint/2010/main" val="2826076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1EA198-E0A6-4674-A7CE-4D452541762F}" type="slidenum">
              <a:rPr lang="en-US" smtClean="0"/>
              <a:t>7</a:t>
            </a:fld>
            <a:endParaRPr lang="en-US" dirty="0"/>
          </a:p>
        </p:txBody>
      </p:sp>
    </p:spTree>
    <p:extLst>
      <p:ext uri="{BB962C8B-B14F-4D97-AF65-F5344CB8AC3E}">
        <p14:creationId xmlns:p14="http://schemas.microsoft.com/office/powerpoint/2010/main" val="3203561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 min presentation that</a:t>
            </a:r>
            <a:r>
              <a:rPr lang="en-US" baseline="0" dirty="0" smtClean="0"/>
              <a:t> highlights key terms/criteria used to describe these settlements. Basic explanations are given. The definitions include UISP criteria but also point to the positive aspects. The implications of each criteria is included in red. </a:t>
            </a:r>
            <a:endParaRPr lang="en-US" dirty="0"/>
          </a:p>
        </p:txBody>
      </p:sp>
      <p:sp>
        <p:nvSpPr>
          <p:cNvPr id="4" name="Slide Number Placeholder 3"/>
          <p:cNvSpPr>
            <a:spLocks noGrp="1"/>
          </p:cNvSpPr>
          <p:nvPr>
            <p:ph type="sldNum" sz="quarter" idx="10"/>
          </p:nvPr>
        </p:nvSpPr>
        <p:spPr/>
        <p:txBody>
          <a:bodyPr/>
          <a:lstStyle/>
          <a:p>
            <a:fld id="{831EA198-E0A6-4674-A7CE-4D452541762F}" type="slidenum">
              <a:rPr lang="en-US" smtClean="0"/>
              <a:t>13</a:t>
            </a:fld>
            <a:endParaRPr lang="en-US" dirty="0"/>
          </a:p>
        </p:txBody>
      </p:sp>
    </p:spTree>
    <p:extLst>
      <p:ext uri="{BB962C8B-B14F-4D97-AF65-F5344CB8AC3E}">
        <p14:creationId xmlns:p14="http://schemas.microsoft.com/office/powerpoint/2010/main" val="1403484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Jill: good slide</a:t>
            </a:r>
            <a:endParaRPr lang="en-ZA" dirty="0"/>
          </a:p>
        </p:txBody>
      </p:sp>
      <p:sp>
        <p:nvSpPr>
          <p:cNvPr id="4" name="Slide Number Placeholder 3"/>
          <p:cNvSpPr>
            <a:spLocks noGrp="1"/>
          </p:cNvSpPr>
          <p:nvPr>
            <p:ph type="sldNum" sz="quarter" idx="10"/>
          </p:nvPr>
        </p:nvSpPr>
        <p:spPr/>
        <p:txBody>
          <a:bodyPr/>
          <a:lstStyle/>
          <a:p>
            <a:fld id="{831EA198-E0A6-4674-A7CE-4D452541762F}" type="slidenum">
              <a:rPr lang="en-US" smtClean="0"/>
              <a:t>14</a:t>
            </a:fld>
            <a:endParaRPr lang="en-US" dirty="0"/>
          </a:p>
        </p:txBody>
      </p:sp>
    </p:spTree>
    <p:extLst>
      <p:ext uri="{BB962C8B-B14F-4D97-AF65-F5344CB8AC3E}">
        <p14:creationId xmlns:p14="http://schemas.microsoft.com/office/powerpoint/2010/main" val="3665223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Exploitation by loan sharks, unethical businesses, slum-/shack lords or ruthless politicians</a:t>
            </a:r>
          </a:p>
          <a:p>
            <a:endParaRPr lang="en-ZA" dirty="0"/>
          </a:p>
        </p:txBody>
      </p:sp>
      <p:sp>
        <p:nvSpPr>
          <p:cNvPr id="4" name="Slide Number Placeholder 3"/>
          <p:cNvSpPr>
            <a:spLocks noGrp="1"/>
          </p:cNvSpPr>
          <p:nvPr>
            <p:ph type="sldNum" sz="quarter" idx="10"/>
          </p:nvPr>
        </p:nvSpPr>
        <p:spPr/>
        <p:txBody>
          <a:bodyPr/>
          <a:lstStyle/>
          <a:p>
            <a:fld id="{831EA198-E0A6-4674-A7CE-4D452541762F}" type="slidenum">
              <a:rPr lang="en-US" smtClean="0"/>
              <a:t>18</a:t>
            </a:fld>
            <a:endParaRPr lang="en-US" dirty="0"/>
          </a:p>
        </p:txBody>
      </p:sp>
    </p:spTree>
    <p:extLst>
      <p:ext uri="{BB962C8B-B14F-4D97-AF65-F5344CB8AC3E}">
        <p14:creationId xmlns:p14="http://schemas.microsoft.com/office/powerpoint/2010/main" val="2987778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1EA198-E0A6-4674-A7CE-4D452541762F}" type="slidenum">
              <a:rPr lang="en-US" smtClean="0"/>
              <a:t>39</a:t>
            </a:fld>
            <a:endParaRPr lang="en-US" dirty="0"/>
          </a:p>
        </p:txBody>
      </p:sp>
    </p:spTree>
    <p:extLst>
      <p:ext uri="{BB962C8B-B14F-4D97-AF65-F5344CB8AC3E}">
        <p14:creationId xmlns:p14="http://schemas.microsoft.com/office/powerpoint/2010/main" val="2441089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This slide has too</a:t>
            </a:r>
            <a:r>
              <a:rPr lang="en-ZA" baseline="0" dirty="0" smtClean="0"/>
              <a:t> many words on it.  How about:</a:t>
            </a:r>
          </a:p>
          <a:p>
            <a:endParaRPr lang="en-ZA" baseline="0" dirty="0" smtClean="0"/>
          </a:p>
          <a:p>
            <a:r>
              <a:rPr lang="en-ZA" baseline="0" dirty="0" smtClean="0"/>
              <a:t>CARE!</a:t>
            </a:r>
          </a:p>
          <a:p>
            <a:r>
              <a:rPr lang="en-ZA" baseline="0" dirty="0" smtClean="0"/>
              <a:t>The Grootboom case: government had no programme to assist households in intolerable conditions and emergency circumstances.</a:t>
            </a:r>
          </a:p>
          <a:p>
            <a:endParaRPr lang="en-ZA" baseline="0" dirty="0" smtClean="0"/>
          </a:p>
          <a:p>
            <a:r>
              <a:rPr lang="en-ZA" baseline="0" dirty="0" smtClean="0"/>
              <a:t>The judgement: The state’s housing programme must ‘provide </a:t>
            </a:r>
          </a:p>
          <a:p>
            <a:r>
              <a:rPr lang="en-ZA" baseline="0" dirty="0" smtClean="0"/>
              <a:t>     relief for people who have no access to land,  </a:t>
            </a:r>
          </a:p>
          <a:p>
            <a:r>
              <a:rPr lang="en-ZA" baseline="0" dirty="0" smtClean="0"/>
              <a:t>     no roof over their heads, and who are living </a:t>
            </a:r>
          </a:p>
          <a:p>
            <a:r>
              <a:rPr lang="en-ZA" baseline="0" dirty="0" smtClean="0"/>
              <a:t>     in intolerable conditions or crisis situations’</a:t>
            </a:r>
          </a:p>
          <a:p>
            <a:endParaRPr lang="en-ZA" dirty="0"/>
          </a:p>
        </p:txBody>
      </p:sp>
      <p:sp>
        <p:nvSpPr>
          <p:cNvPr id="4" name="Slide Number Placeholder 3"/>
          <p:cNvSpPr>
            <a:spLocks noGrp="1"/>
          </p:cNvSpPr>
          <p:nvPr>
            <p:ph type="sldNum" sz="quarter" idx="10"/>
          </p:nvPr>
        </p:nvSpPr>
        <p:spPr/>
        <p:txBody>
          <a:bodyPr/>
          <a:lstStyle/>
          <a:p>
            <a:fld id="{CA97333E-253E-4EC4-9D20-823EBCF352F7}" type="slidenum">
              <a:rPr lang="en-ZA" smtClean="0"/>
              <a:t>43</a:t>
            </a:fld>
            <a:endParaRPr lang="en-ZA" dirty="0"/>
          </a:p>
        </p:txBody>
      </p:sp>
    </p:spTree>
    <p:extLst>
      <p:ext uri="{BB962C8B-B14F-4D97-AF65-F5344CB8AC3E}">
        <p14:creationId xmlns:p14="http://schemas.microsoft.com/office/powerpoint/2010/main" val="2690913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The PE Municipality case: the municipality</a:t>
            </a:r>
            <a:r>
              <a:rPr lang="en-ZA" baseline="0" dirty="0" smtClean="0"/>
              <a:t> failed to listen to and consider the problems of a community which it planned to evict.</a:t>
            </a:r>
          </a:p>
          <a:p>
            <a:r>
              <a:rPr lang="en-ZA" baseline="0" dirty="0" smtClean="0"/>
              <a:t>The judgement: Government must engage meaningfully with </a:t>
            </a:r>
          </a:p>
          <a:p>
            <a:r>
              <a:rPr lang="en-ZA" baseline="0" dirty="0" smtClean="0"/>
              <a:t>     informal settlement residents and take their </a:t>
            </a:r>
          </a:p>
          <a:p>
            <a:r>
              <a:rPr lang="en-ZA" baseline="0" dirty="0" smtClean="0"/>
              <a:t>     concerns seriously in planning for a way </a:t>
            </a:r>
          </a:p>
          <a:p>
            <a:r>
              <a:rPr lang="en-ZA" baseline="0" dirty="0" smtClean="0"/>
              <a:t>     forward.</a:t>
            </a:r>
          </a:p>
          <a:p>
            <a:endParaRPr lang="en-ZA" baseline="0" dirty="0" smtClean="0"/>
          </a:p>
          <a:p>
            <a:endParaRPr lang="en-ZA" dirty="0"/>
          </a:p>
        </p:txBody>
      </p:sp>
      <p:sp>
        <p:nvSpPr>
          <p:cNvPr id="4" name="Slide Number Placeholder 3"/>
          <p:cNvSpPr>
            <a:spLocks noGrp="1"/>
          </p:cNvSpPr>
          <p:nvPr>
            <p:ph type="sldNum" sz="quarter" idx="10"/>
          </p:nvPr>
        </p:nvSpPr>
        <p:spPr/>
        <p:txBody>
          <a:bodyPr/>
          <a:lstStyle/>
          <a:p>
            <a:fld id="{CA97333E-253E-4EC4-9D20-823EBCF352F7}" type="slidenum">
              <a:rPr lang="en-ZA" smtClean="0"/>
              <a:t>44</a:t>
            </a:fld>
            <a:endParaRPr lang="en-ZA" dirty="0"/>
          </a:p>
        </p:txBody>
      </p:sp>
    </p:spTree>
    <p:extLst>
      <p:ext uri="{BB962C8B-B14F-4D97-AF65-F5344CB8AC3E}">
        <p14:creationId xmlns:p14="http://schemas.microsoft.com/office/powerpoint/2010/main" val="3926108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Format as per previous slides</a:t>
            </a:r>
            <a:endParaRPr lang="en-ZA" dirty="0"/>
          </a:p>
        </p:txBody>
      </p:sp>
      <p:sp>
        <p:nvSpPr>
          <p:cNvPr id="4" name="Slide Number Placeholder 3"/>
          <p:cNvSpPr>
            <a:spLocks noGrp="1"/>
          </p:cNvSpPr>
          <p:nvPr>
            <p:ph type="sldNum" sz="quarter" idx="10"/>
          </p:nvPr>
        </p:nvSpPr>
        <p:spPr/>
        <p:txBody>
          <a:bodyPr/>
          <a:lstStyle/>
          <a:p>
            <a:fld id="{CA97333E-253E-4EC4-9D20-823EBCF352F7}" type="slidenum">
              <a:rPr lang="en-ZA" smtClean="0"/>
              <a:t>45</a:t>
            </a:fld>
            <a:endParaRPr lang="en-ZA" dirty="0"/>
          </a:p>
        </p:txBody>
      </p:sp>
    </p:spTree>
    <p:extLst>
      <p:ext uri="{BB962C8B-B14F-4D97-AF65-F5344CB8AC3E}">
        <p14:creationId xmlns:p14="http://schemas.microsoft.com/office/powerpoint/2010/main" val="427528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1EA198-E0A6-4674-A7CE-4D452541762F}" type="slidenum">
              <a:rPr lang="en-US" smtClean="0"/>
              <a:t>47</a:t>
            </a:fld>
            <a:endParaRPr lang="en-US" dirty="0"/>
          </a:p>
        </p:txBody>
      </p:sp>
    </p:spTree>
    <p:extLst>
      <p:ext uri="{BB962C8B-B14F-4D97-AF65-F5344CB8AC3E}">
        <p14:creationId xmlns:p14="http://schemas.microsoft.com/office/powerpoint/2010/main" val="3043594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97333E-253E-4EC4-9D20-823EBCF352F7}" type="slidenum">
              <a:rPr lang="en-ZA" smtClean="0"/>
              <a:t>48</a:t>
            </a:fld>
            <a:endParaRPr lang="en-ZA" dirty="0"/>
          </a:p>
        </p:txBody>
      </p:sp>
    </p:spTree>
    <p:extLst>
      <p:ext uri="{BB962C8B-B14F-4D97-AF65-F5344CB8AC3E}">
        <p14:creationId xmlns:p14="http://schemas.microsoft.com/office/powerpoint/2010/main" val="3465053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65CA8ED-33D3-4050-B983-EDE96B9C778E}" type="datetime1">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593242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E75B38-B6BE-40DE-9703-528B734D64E7}" type="datetime1">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3714459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E313CB-DDEA-4206-ABC8-723E3FE413CA}" type="datetime1">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4085793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71C5C1-AF07-406A-B600-FFCCB52ED4F3}" type="datetime1">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911594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D3E494-475D-40C6-A4AE-90BC475D4C10}" type="datetime1">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353761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BAD1F7-410E-4C60-81DA-CD1E418389B0}" type="datetime1">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3798436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883CC-67E2-4D3C-A99C-6A2C43B9AE5B}" type="datetime1">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555686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99EABF-D296-44E0-A072-CE5E0B383D46}" type="datetime1">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05972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85490D-0784-421D-81B3-F458D8D9B0A2}" type="datetime1">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766926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EAF85B-64AA-4C5B-A7E8-A8C1CA8D3510}" type="datetime1">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1759376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DB742-558E-4E25-AF40-153D35F395A9}" type="datetime1">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1903503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C0FB1-C6B4-4016-9387-8634E0CEE1EE}" type="datetime1">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0629E-C448-4C50-A8FC-8827F3786627}" type="slidenum">
              <a:rPr lang="en-US" smtClean="0"/>
              <a:t>‹#›</a:t>
            </a:fld>
            <a:endParaRPr lang="en-US" dirty="0"/>
          </a:p>
        </p:txBody>
      </p:sp>
      <p:pic>
        <p:nvPicPr>
          <p:cNvPr id="7" name="Picture 6" descr="NUSP logo.jpg"/>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p:nvSpPr>
        <p:spPr>
          <a:xfrm>
            <a:off x="2057400"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01</a:t>
            </a:r>
            <a:endParaRPr lang="en-US" sz="2000" b="1" i="0" dirty="0">
              <a:solidFill>
                <a:schemeClr val="bg1"/>
              </a:solidFill>
              <a:latin typeface="Arial Narrow"/>
              <a:cs typeface="Arial Narrow"/>
            </a:endParaRPr>
          </a:p>
        </p:txBody>
      </p:sp>
      <p:sp>
        <p:nvSpPr>
          <p:cNvPr id="15" name="TextBox 14"/>
          <p:cNvSpPr txBox="1"/>
          <p:nvPr/>
        </p:nvSpPr>
        <p:spPr>
          <a:xfrm>
            <a:off x="5943600" y="8009"/>
            <a:ext cx="2489821" cy="246221"/>
          </a:xfrm>
          <a:prstGeom prst="rect">
            <a:avLst/>
          </a:prstGeom>
          <a:noFill/>
        </p:spPr>
        <p:txBody>
          <a:bodyPr wrap="square" rtlCol="0">
            <a:spAutoFit/>
          </a:bodyPr>
          <a:lstStyle/>
          <a:p>
            <a:pPr algn="ctr"/>
            <a:r>
              <a:rPr lang="en-US" sz="1000" dirty="0" smtClean="0">
                <a:solidFill>
                  <a:srgbClr val="FFFFFF"/>
                </a:solidFill>
                <a:latin typeface="Trebuchet MS"/>
                <a:cs typeface="Trebuchet MS"/>
              </a:rPr>
              <a:t>THE CASE FOR UPGRADING</a:t>
            </a:r>
            <a:endParaRPr lang="en-US" sz="1000" dirty="0">
              <a:solidFill>
                <a:srgbClr val="FFFFFF"/>
              </a:solidFill>
              <a:latin typeface="Trebuchet MS"/>
              <a:cs typeface="Trebuchet MS"/>
            </a:endParaRPr>
          </a:p>
        </p:txBody>
      </p:sp>
    </p:spTree>
    <p:extLst>
      <p:ext uri="{BB962C8B-B14F-4D97-AF65-F5344CB8AC3E}">
        <p14:creationId xmlns:p14="http://schemas.microsoft.com/office/powerpoint/2010/main" val="24108301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hyperlink" Target="http://www.corbisimages.com/stock-photo/rights-managed/42-16943654/south-africa-soweto-chicken-farm-informal-settlement"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12807"/>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1"/>
          <p:cNvSpPr txBox="1">
            <a:spLocks/>
          </p:cNvSpPr>
          <p:nvPr/>
        </p:nvSpPr>
        <p:spPr>
          <a:xfrm>
            <a:off x="750354" y="800099"/>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NUSP logo.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3124200"/>
            <a:ext cx="9144000" cy="2836333"/>
          </a:xfrm>
          <a:prstGeom prst="rect">
            <a:avLst/>
          </a:prstGeom>
        </p:spPr>
      </p:pic>
      <p:sp>
        <p:nvSpPr>
          <p:cNvPr id="11" name="Slide Number Placeholder 10"/>
          <p:cNvSpPr>
            <a:spLocks noGrp="1"/>
          </p:cNvSpPr>
          <p:nvPr>
            <p:ph type="sldNum" sz="quarter" idx="12"/>
          </p:nvPr>
        </p:nvSpPr>
        <p:spPr/>
        <p:txBody>
          <a:bodyPr/>
          <a:lstStyle/>
          <a:p>
            <a:fld id="{3070629E-C448-4C50-A8FC-8827F3786627}" type="slidenum">
              <a:rPr lang="en-US" smtClean="0"/>
              <a:t>1</a:t>
            </a:fld>
            <a:endParaRPr lang="en-US" dirty="0"/>
          </a:p>
        </p:txBody>
      </p:sp>
      <p:sp>
        <p:nvSpPr>
          <p:cNvPr id="15"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16"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17"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18"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1: THE CASE FOR INCREMENTAL UPGRADING</a:t>
            </a:r>
            <a:endParaRPr lang="en-US" sz="2200" dirty="0">
              <a:solidFill>
                <a:schemeClr val="bg1"/>
              </a:solidFill>
              <a:latin typeface="Arial Narrow"/>
              <a:cs typeface="Arial Narrow"/>
            </a:endParaRPr>
          </a:p>
        </p:txBody>
      </p:sp>
    </p:spTree>
    <p:extLst>
      <p:ext uri="{BB962C8B-B14F-4D97-AF65-F5344CB8AC3E}">
        <p14:creationId xmlns:p14="http://schemas.microsoft.com/office/powerpoint/2010/main" val="7236052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purpose</a:t>
            </a:r>
            <a:endParaRPr lang="en-US" dirty="0"/>
          </a:p>
        </p:txBody>
      </p:sp>
      <p:sp>
        <p:nvSpPr>
          <p:cNvPr id="3" name="Content Placeholder 2"/>
          <p:cNvSpPr>
            <a:spLocks noGrp="1"/>
          </p:cNvSpPr>
          <p:nvPr>
            <p:ph idx="1"/>
          </p:nvPr>
        </p:nvSpPr>
        <p:spPr/>
        <p:txBody>
          <a:bodyPr/>
          <a:lstStyle/>
          <a:p>
            <a:r>
              <a:rPr lang="en-US" dirty="0" smtClean="0"/>
              <a:t>To </a:t>
            </a:r>
            <a:r>
              <a:rPr lang="en-US" dirty="0"/>
              <a:t>give you an understanding of the definitions and concepts of informal settlements and why they are an emergency in South Africa at present. </a:t>
            </a:r>
            <a:endParaRPr lang="en-US" dirty="0" smtClean="0"/>
          </a:p>
          <a:p>
            <a:r>
              <a:rPr lang="en-US" dirty="0" smtClean="0"/>
              <a:t>To explain </a:t>
            </a:r>
            <a:r>
              <a:rPr lang="en-US" dirty="0"/>
              <a:t>what is meant by an incremental approach to upgrading informal settlements and why it is a relevant approach, so that you can promote incremental upgrading as an effective strategy to respond to the needs of the urban poor.</a:t>
            </a:r>
          </a:p>
          <a:p>
            <a:endParaRPr lang="en-US" dirty="0"/>
          </a:p>
        </p:txBody>
      </p:sp>
    </p:spTree>
    <p:extLst>
      <p:ext uri="{BB962C8B-B14F-4D97-AF65-F5344CB8AC3E}">
        <p14:creationId xmlns:p14="http://schemas.microsoft.com/office/powerpoint/2010/main" val="12787444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Learning </a:t>
            </a:r>
            <a:r>
              <a:rPr lang="en-US" sz="3200" dirty="0" smtClean="0"/>
              <a:t>outcomes</a:t>
            </a:r>
            <a:endParaRPr lang="en-US" sz="3200" dirty="0"/>
          </a:p>
        </p:txBody>
      </p:sp>
      <p:sp>
        <p:nvSpPr>
          <p:cNvPr id="3" name="Content Placeholder 2"/>
          <p:cNvSpPr>
            <a:spLocks noGrp="1"/>
          </p:cNvSpPr>
          <p:nvPr>
            <p:ph idx="1"/>
          </p:nvPr>
        </p:nvSpPr>
        <p:spPr/>
        <p:txBody>
          <a:bodyPr>
            <a:normAutofit/>
          </a:bodyPr>
          <a:lstStyle/>
          <a:p>
            <a:pPr marL="0" indent="0">
              <a:buNone/>
            </a:pPr>
            <a:r>
              <a:rPr lang="en-US" dirty="0" smtClean="0"/>
              <a:t>After participating in the module, you should be able to:</a:t>
            </a:r>
          </a:p>
          <a:p>
            <a:pPr lvl="0"/>
            <a:r>
              <a:rPr lang="en-US" dirty="0" smtClean="0"/>
              <a:t>Explain </a:t>
            </a:r>
            <a:r>
              <a:rPr lang="en-US" dirty="0"/>
              <a:t>the key criteria of an informal settlement.</a:t>
            </a:r>
          </a:p>
          <a:p>
            <a:pPr lvl="0"/>
            <a:r>
              <a:rPr lang="en-US" dirty="0"/>
              <a:t>Describe the main features of the informal settlement context in South Africa and why it is an emergency.</a:t>
            </a:r>
          </a:p>
          <a:p>
            <a:pPr lvl="0"/>
            <a:r>
              <a:rPr lang="en-US" dirty="0"/>
              <a:t>Explain the implications of the Constitutional rights of informal settlement residents.</a:t>
            </a:r>
          </a:p>
          <a:p>
            <a:pPr lvl="0"/>
            <a:r>
              <a:rPr lang="en-US" dirty="0"/>
              <a:t>Explain how informal settlements relate to towns and cities as a whole and the implications of this for municipalities.</a:t>
            </a:r>
          </a:p>
          <a:p>
            <a:pPr lvl="0"/>
            <a:r>
              <a:rPr lang="en-US" dirty="0"/>
              <a:t>Describe what incremental informal settlement upgrading is and discuss its advantages and limitations.</a:t>
            </a:r>
          </a:p>
          <a:p>
            <a:endParaRPr lang="en-US" dirty="0"/>
          </a:p>
        </p:txBody>
      </p:sp>
    </p:spTree>
    <p:extLst>
      <p:ext uri="{BB962C8B-B14F-4D97-AF65-F5344CB8AC3E}">
        <p14:creationId xmlns:p14="http://schemas.microsoft.com/office/powerpoint/2010/main" val="22666337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39762"/>
          </a:xfrm>
        </p:spPr>
        <p:txBody>
          <a:bodyPr>
            <a:normAutofit fontScale="90000"/>
          </a:bodyPr>
          <a:lstStyle/>
          <a:p>
            <a:r>
              <a:rPr lang="en-US" dirty="0" smtClean="0"/>
              <a:t>What the module covers </a:t>
            </a:r>
            <a:endParaRPr lang="en-US" dirty="0"/>
          </a:p>
        </p:txBody>
      </p:sp>
      <p:sp>
        <p:nvSpPr>
          <p:cNvPr id="3" name="Content Placeholder 2"/>
          <p:cNvSpPr>
            <a:spLocks noGrp="1"/>
          </p:cNvSpPr>
          <p:nvPr>
            <p:ph idx="1"/>
          </p:nvPr>
        </p:nvSpPr>
        <p:spPr>
          <a:xfrm>
            <a:off x="381000" y="1447800"/>
            <a:ext cx="8229600" cy="5105400"/>
          </a:xfrm>
        </p:spPr>
        <p:txBody>
          <a:bodyPr>
            <a:normAutofit/>
          </a:bodyPr>
          <a:lstStyle/>
          <a:p>
            <a:pPr marL="514350" indent="-514350">
              <a:buFont typeface="+mj-lt"/>
              <a:buAutoNum type="arabicPeriod"/>
            </a:pPr>
            <a:r>
              <a:rPr lang="en-US" dirty="0" smtClean="0"/>
              <a:t>What are informal settlements? </a:t>
            </a:r>
          </a:p>
          <a:p>
            <a:pPr marL="514350" indent="-514350">
              <a:buFont typeface="+mj-lt"/>
              <a:buAutoNum type="arabicPeriod"/>
            </a:pPr>
            <a:r>
              <a:rPr lang="en-US" dirty="0" smtClean="0"/>
              <a:t>Who lives in informal settlements?</a:t>
            </a:r>
          </a:p>
          <a:p>
            <a:pPr marL="514350" indent="-514350">
              <a:buFont typeface="+mj-lt"/>
              <a:buAutoNum type="arabicPeriod"/>
            </a:pPr>
            <a:r>
              <a:rPr lang="en-US" dirty="0" smtClean="0"/>
              <a:t>Informal settlements are an emergency</a:t>
            </a:r>
          </a:p>
          <a:p>
            <a:pPr marL="514350" indent="-514350">
              <a:buFont typeface="+mj-lt"/>
              <a:buAutoNum type="arabicPeriod"/>
            </a:pPr>
            <a:r>
              <a:rPr lang="en-US" dirty="0" smtClean="0"/>
              <a:t>What are the rights of people living in informal settlements?</a:t>
            </a:r>
          </a:p>
          <a:p>
            <a:pPr marL="514350" indent="-514350">
              <a:buFont typeface="+mj-lt"/>
              <a:buAutoNum type="arabicPeriod"/>
            </a:pPr>
            <a:r>
              <a:rPr lang="en-US" dirty="0" smtClean="0"/>
              <a:t>Informal settlements and the town or city </a:t>
            </a:r>
          </a:p>
          <a:p>
            <a:pPr marL="514350" indent="-514350">
              <a:buFont typeface="+mj-lt"/>
              <a:buAutoNum type="arabicPeriod"/>
            </a:pPr>
            <a:r>
              <a:rPr lang="en-US" dirty="0" smtClean="0"/>
              <a:t>The case for incremental upgrading of informal settlement </a:t>
            </a:r>
          </a:p>
          <a:p>
            <a:pPr marL="514350" indent="-514350">
              <a:buFont typeface="+mj-lt"/>
              <a:buAutoNum type="arabicPeriod"/>
            </a:pPr>
            <a:r>
              <a:rPr lang="en-US" dirty="0" smtClean="0"/>
              <a:t>Informal settlements cannot be ignored</a:t>
            </a:r>
          </a:p>
        </p:txBody>
      </p:sp>
    </p:spTree>
    <p:extLst>
      <p:ext uri="{BB962C8B-B14F-4D97-AF65-F5344CB8AC3E}">
        <p14:creationId xmlns:p14="http://schemas.microsoft.com/office/powerpoint/2010/main" val="12603937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7200" y="685800"/>
            <a:ext cx="4694835" cy="3124200"/>
          </a:xfrm>
          <a:prstGeom prst="rect">
            <a:avLst/>
          </a:prstGeom>
        </p:spPr>
      </p:pic>
      <p:pic>
        <p:nvPicPr>
          <p:cNvPr id="5" name="Picture 4"/>
          <p:cNvPicPr>
            <a:picLocks noChangeAspect="1"/>
          </p:cNvPicPr>
          <p:nvPr/>
        </p:nvPicPr>
        <p:blipFill>
          <a:blip r:embed="rId3"/>
          <a:stretch>
            <a:fillRect/>
          </a:stretch>
        </p:blipFill>
        <p:spPr>
          <a:xfrm>
            <a:off x="1447800" y="1295400"/>
            <a:ext cx="5122017" cy="3836569"/>
          </a:xfrm>
          <a:prstGeom prst="rect">
            <a:avLst/>
          </a:prstGeom>
        </p:spPr>
      </p:pic>
      <p:pic>
        <p:nvPicPr>
          <p:cNvPr id="7" name="Picture 6"/>
          <p:cNvPicPr>
            <a:picLocks noChangeAspect="1"/>
          </p:cNvPicPr>
          <p:nvPr/>
        </p:nvPicPr>
        <p:blipFill>
          <a:blip r:embed="rId4"/>
          <a:stretch>
            <a:fillRect/>
          </a:stretch>
        </p:blipFill>
        <p:spPr>
          <a:xfrm>
            <a:off x="2667000" y="2209800"/>
            <a:ext cx="4871992" cy="3250532"/>
          </a:xfrm>
          <a:prstGeom prst="rect">
            <a:avLst/>
          </a:prstGeom>
        </p:spPr>
      </p:pic>
      <p:sp>
        <p:nvSpPr>
          <p:cNvPr id="8" name="TextBox 7"/>
          <p:cNvSpPr txBox="1"/>
          <p:nvPr/>
        </p:nvSpPr>
        <p:spPr>
          <a:xfrm>
            <a:off x="2590800" y="6148952"/>
            <a:ext cx="5638800" cy="707886"/>
          </a:xfrm>
          <a:prstGeom prst="rect">
            <a:avLst/>
          </a:prstGeom>
          <a:noFill/>
        </p:spPr>
        <p:txBody>
          <a:bodyPr wrap="square" rtlCol="0">
            <a:spAutoFit/>
          </a:bodyPr>
          <a:lstStyle/>
          <a:p>
            <a:r>
              <a:rPr lang="en-US" sz="1000" dirty="0">
                <a:solidFill>
                  <a:schemeClr val="tx1">
                    <a:lumMod val="65000"/>
                    <a:lumOff val="35000"/>
                  </a:schemeClr>
                </a:solidFill>
              </a:rPr>
              <a:t>Source: </a:t>
            </a:r>
            <a:r>
              <a:rPr lang="en-US" sz="1000" dirty="0" smtClean="0">
                <a:solidFill>
                  <a:schemeClr val="tx1">
                    <a:lumMod val="65000"/>
                    <a:lumOff val="35000"/>
                  </a:schemeClr>
                </a:solidFill>
                <a:hlinkClick r:id="rId5"/>
              </a:rPr>
              <a:t>http</a:t>
            </a:r>
            <a:r>
              <a:rPr lang="en-US" sz="1000" dirty="0">
                <a:solidFill>
                  <a:schemeClr val="tx1">
                    <a:lumMod val="65000"/>
                    <a:lumOff val="35000"/>
                  </a:schemeClr>
                </a:solidFill>
                <a:hlinkClick r:id="rId5"/>
              </a:rPr>
              <a:t>://</a:t>
            </a:r>
            <a:r>
              <a:rPr lang="en-US" sz="1000" dirty="0" smtClean="0">
                <a:solidFill>
                  <a:schemeClr val="tx1">
                    <a:lumMod val="65000"/>
                    <a:lumOff val="35000"/>
                  </a:schemeClr>
                </a:solidFill>
                <a:hlinkClick r:id="rId5"/>
              </a:rPr>
              <a:t>www.corbisimages.com/stock-photo/rights-managed/42-16943654/south-africa-soweto-chicken-farm-informal-settlement</a:t>
            </a:r>
            <a:r>
              <a:rPr lang="en-US" sz="1000" dirty="0">
                <a:solidFill>
                  <a:schemeClr val="tx1">
                    <a:lumMod val="65000"/>
                    <a:lumOff val="35000"/>
                  </a:schemeClr>
                </a:solidFill>
              </a:rPr>
              <a:t> and http://www.bdlive.co.za/incoming/2013/04/24/240413bl-lead-.jpg/ALTERNATES/crop_638x402/240413BL+Lead+.jpg</a:t>
            </a:r>
            <a:endParaRPr lang="en-GB" sz="1000" dirty="0">
              <a:solidFill>
                <a:schemeClr val="tx1">
                  <a:lumMod val="65000"/>
                  <a:lumOff val="35000"/>
                </a:schemeClr>
              </a:solidFill>
            </a:endParaRPr>
          </a:p>
        </p:txBody>
      </p:sp>
      <p:pic>
        <p:nvPicPr>
          <p:cNvPr id="9" name="Picture 8"/>
          <p:cNvPicPr>
            <a:picLocks noChangeAspect="1"/>
          </p:cNvPicPr>
          <p:nvPr/>
        </p:nvPicPr>
        <p:blipFill>
          <a:blip r:embed="rId6"/>
          <a:stretch>
            <a:fillRect/>
          </a:stretch>
        </p:blipFill>
        <p:spPr>
          <a:xfrm>
            <a:off x="4068375" y="3191125"/>
            <a:ext cx="4618425" cy="2904875"/>
          </a:xfrm>
          <a:prstGeom prst="rect">
            <a:avLst/>
          </a:prstGeom>
        </p:spPr>
      </p:pic>
      <p:sp>
        <p:nvSpPr>
          <p:cNvPr id="10" name="Title 1"/>
          <p:cNvSpPr>
            <a:spLocks noGrp="1"/>
          </p:cNvSpPr>
          <p:nvPr>
            <p:ph type="title"/>
          </p:nvPr>
        </p:nvSpPr>
        <p:spPr>
          <a:xfrm>
            <a:off x="228600" y="365919"/>
            <a:ext cx="8229600" cy="639762"/>
          </a:xfrm>
        </p:spPr>
        <p:txBody>
          <a:bodyPr>
            <a:normAutofit fontScale="90000"/>
          </a:bodyPr>
          <a:lstStyle/>
          <a:p>
            <a:r>
              <a:rPr lang="en-US" dirty="0" smtClean="0"/>
              <a:t>What are informal settlements?</a:t>
            </a:r>
            <a:endParaRPr lang="en-US" dirty="0"/>
          </a:p>
        </p:txBody>
      </p:sp>
    </p:spTree>
    <p:extLst>
      <p:ext uri="{BB962C8B-B14F-4D97-AF65-F5344CB8AC3E}">
        <p14:creationId xmlns:p14="http://schemas.microsoft.com/office/powerpoint/2010/main" val="285324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Informal settlements defined </a:t>
            </a:r>
            <a:endParaRPr lang="en-US" dirty="0"/>
          </a:p>
        </p:txBody>
      </p:sp>
      <p:sp>
        <p:nvSpPr>
          <p:cNvPr id="3" name="Content Placeholder 2"/>
          <p:cNvSpPr>
            <a:spLocks noGrp="1"/>
          </p:cNvSpPr>
          <p:nvPr>
            <p:ph idx="1"/>
          </p:nvPr>
        </p:nvSpPr>
        <p:spPr>
          <a:xfrm>
            <a:off x="266700" y="1417638"/>
            <a:ext cx="4740088" cy="3505200"/>
          </a:xfrm>
        </p:spPr>
        <p:txBody>
          <a:bodyPr>
            <a:normAutofit fontScale="77500" lnSpcReduction="20000"/>
          </a:bodyPr>
          <a:lstStyle/>
          <a:p>
            <a:r>
              <a:rPr lang="en-US" dirty="0" smtClean="0"/>
              <a:t>Informal settlements are settlements which </a:t>
            </a:r>
            <a:r>
              <a:rPr lang="en-US" dirty="0"/>
              <a:t>have not gone through the statutory approval processes and don’t comply with norms and </a:t>
            </a:r>
            <a:r>
              <a:rPr lang="en-US" dirty="0" smtClean="0"/>
              <a:t>standards. </a:t>
            </a:r>
          </a:p>
          <a:p>
            <a:r>
              <a:rPr lang="en-US" dirty="0" smtClean="0"/>
              <a:t>This </a:t>
            </a:r>
            <a:r>
              <a:rPr lang="en-US" dirty="0"/>
              <a:t>does not refer to </a:t>
            </a:r>
            <a:r>
              <a:rPr lang="en-US" dirty="0" smtClean="0"/>
              <a:t>the intentional bypassing of planning </a:t>
            </a:r>
            <a:r>
              <a:rPr lang="en-US" dirty="0"/>
              <a:t>laws and </a:t>
            </a:r>
            <a:r>
              <a:rPr lang="en-US" dirty="0" smtClean="0"/>
              <a:t>regulations, but rather where </a:t>
            </a:r>
            <a:r>
              <a:rPr lang="en-US" dirty="0"/>
              <a:t>poor households </a:t>
            </a:r>
            <a:r>
              <a:rPr lang="en-US" dirty="0" smtClean="0"/>
              <a:t>have </a:t>
            </a:r>
            <a:r>
              <a:rPr lang="en-US" dirty="0"/>
              <a:t>occupied the land for a range of reasons including that affordable land and housing products are scarce and complying with planning regulations is </a:t>
            </a:r>
            <a:r>
              <a:rPr lang="en-US" dirty="0" smtClean="0"/>
              <a:t>expensive</a:t>
            </a:r>
          </a:p>
          <a:p>
            <a:endParaRPr lang="en-US" dirty="0"/>
          </a:p>
        </p:txBody>
      </p:sp>
      <p:sp>
        <p:nvSpPr>
          <p:cNvPr id="7" name="Rectangle 6"/>
          <p:cNvSpPr/>
          <p:nvPr/>
        </p:nvSpPr>
        <p:spPr>
          <a:xfrm>
            <a:off x="457200" y="4800600"/>
            <a:ext cx="4572000" cy="1384995"/>
          </a:xfrm>
          <a:prstGeom prst="rect">
            <a:avLst/>
          </a:prstGeom>
        </p:spPr>
        <p:txBody>
          <a:bodyPr>
            <a:spAutoFit/>
          </a:bodyPr>
          <a:lstStyle/>
          <a:p>
            <a:r>
              <a:rPr lang="en-US" sz="2100" dirty="0">
                <a:solidFill>
                  <a:srgbClr val="D65636"/>
                </a:solidFill>
                <a:latin typeface="Trebuchet MS"/>
                <a:cs typeface="Trebuchet MS"/>
              </a:rPr>
              <a:t>An “Informal Settlement” exists where housing has been created in an urban or peri-urban location without official approval’ (NUSP)</a:t>
            </a:r>
          </a:p>
        </p:txBody>
      </p:sp>
      <p:pic>
        <p:nvPicPr>
          <p:cNvPr id="8"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06788" y="1565529"/>
            <a:ext cx="4038600" cy="4500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3912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2328"/>
            <a:ext cx="8229600" cy="609600"/>
          </a:xfrm>
        </p:spPr>
        <p:txBody>
          <a:bodyPr>
            <a:normAutofit fontScale="90000"/>
          </a:bodyPr>
          <a:lstStyle/>
          <a:p>
            <a:r>
              <a:rPr lang="en-US" dirty="0" smtClean="0">
                <a:solidFill>
                  <a:srgbClr val="D65636"/>
                </a:solidFill>
              </a:rPr>
              <a:t> Activity 1.1 Know what you know</a:t>
            </a:r>
            <a:endParaRPr lang="en-US" dirty="0">
              <a:solidFill>
                <a:srgbClr val="D65636"/>
              </a:solidFill>
            </a:endParaRPr>
          </a:p>
        </p:txBody>
      </p:sp>
      <p:sp>
        <p:nvSpPr>
          <p:cNvPr id="3" name="Content Placeholder 2"/>
          <p:cNvSpPr>
            <a:spLocks noGrp="1"/>
          </p:cNvSpPr>
          <p:nvPr>
            <p:ph idx="1"/>
          </p:nvPr>
        </p:nvSpPr>
        <p:spPr>
          <a:xfrm>
            <a:off x="274320" y="1615440"/>
            <a:ext cx="4267200" cy="4845260"/>
          </a:xfrm>
        </p:spPr>
        <p:txBody>
          <a:bodyPr>
            <a:normAutofit/>
          </a:bodyPr>
          <a:lstStyle/>
          <a:p>
            <a:r>
              <a:rPr lang="en-ZA" dirty="0"/>
              <a:t>Type of activity: Individual work</a:t>
            </a:r>
            <a:endParaRPr lang="en-GB" dirty="0"/>
          </a:p>
          <a:p>
            <a:r>
              <a:rPr lang="en-ZA" dirty="0"/>
              <a:t>Timing: </a:t>
            </a:r>
            <a:r>
              <a:rPr lang="en-ZA" dirty="0" smtClean="0"/>
              <a:t>10 </a:t>
            </a:r>
            <a:r>
              <a:rPr lang="en-ZA" dirty="0"/>
              <a:t>minutes</a:t>
            </a:r>
            <a:endParaRPr lang="en-GB" dirty="0"/>
          </a:p>
          <a:p>
            <a:r>
              <a:rPr lang="en-ZA" i="1" dirty="0"/>
              <a:t>Purpose: To reflect on your own understanding of informal settlements.</a:t>
            </a:r>
            <a:endParaRPr lang="en-GB" dirty="0"/>
          </a:p>
          <a:p>
            <a:r>
              <a:rPr lang="en-ZA" i="1" dirty="0"/>
              <a:t>Instruction: Consider the two photographs </a:t>
            </a:r>
            <a:r>
              <a:rPr lang="en-ZA" i="1" dirty="0" smtClean="0"/>
              <a:t>and </a:t>
            </a:r>
            <a:r>
              <a:rPr lang="en-ZA" i="1" dirty="0"/>
              <a:t>answer the </a:t>
            </a:r>
            <a:r>
              <a:rPr lang="en-ZA" i="1" dirty="0" smtClean="0"/>
              <a:t>questions in the Participant Manual </a:t>
            </a:r>
          </a:p>
          <a:p>
            <a:pPr>
              <a:buFontTx/>
              <a:buChar char="-"/>
            </a:pPr>
            <a:endParaRPr lang="en-US" dirty="0"/>
          </a:p>
        </p:txBody>
      </p:sp>
      <p:pic>
        <p:nvPicPr>
          <p:cNvPr id="6" name="Picture 1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40070" y="1600200"/>
            <a:ext cx="4046730" cy="2626474"/>
          </a:xfrm>
          <a:prstGeom prst="rect">
            <a:avLst/>
          </a:prstGeom>
          <a:noFill/>
          <a:ln w="9525">
            <a:noFill/>
            <a:miter lim="800000"/>
            <a:headEnd/>
            <a:tailEnd/>
          </a:ln>
        </p:spPr>
      </p:pic>
      <p:pic>
        <p:nvPicPr>
          <p:cNvPr id="1028"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40070" y="4333619"/>
            <a:ext cx="4046730" cy="2083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25755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2.Who lives in informal settlements?</a:t>
            </a:r>
            <a:endParaRPr lang="en-US" dirty="0"/>
          </a:p>
        </p:txBody>
      </p:sp>
      <p:sp>
        <p:nvSpPr>
          <p:cNvPr id="3" name="Content Placeholder 2"/>
          <p:cNvSpPr>
            <a:spLocks noGrp="1"/>
          </p:cNvSpPr>
          <p:nvPr>
            <p:ph idx="1"/>
          </p:nvPr>
        </p:nvSpPr>
        <p:spPr>
          <a:xfrm>
            <a:off x="457200" y="1295400"/>
            <a:ext cx="8229600" cy="2057400"/>
          </a:xfrm>
        </p:spPr>
        <p:txBody>
          <a:bodyPr>
            <a:normAutofit fontScale="70000" lnSpcReduction="20000"/>
          </a:bodyPr>
          <a:lstStyle/>
          <a:p>
            <a:pPr>
              <a:buFont typeface="Arial" panose="020B0604020202020204" pitchFamily="34" charset="0"/>
              <a:buChar char="•"/>
            </a:pPr>
            <a:r>
              <a:rPr lang="en-GB" dirty="0"/>
              <a:t>The 2011 Census indicates that there are approximately 1.25 million households or 8.6% of all households in South Africa living in an informal </a:t>
            </a:r>
            <a:r>
              <a:rPr lang="en-GB" dirty="0" smtClean="0"/>
              <a:t>settlement</a:t>
            </a:r>
          </a:p>
          <a:p>
            <a:pPr>
              <a:buFont typeface="Arial" panose="020B0604020202020204" pitchFamily="34" charset="0"/>
              <a:buChar char="•"/>
            </a:pPr>
            <a:r>
              <a:rPr lang="en-US" dirty="0"/>
              <a:t>In 1994 there were about 300 settlements - today this number has grown to approximately 2700 settlements.</a:t>
            </a:r>
          </a:p>
          <a:p>
            <a:pPr>
              <a:buFont typeface="Arial" panose="020B0604020202020204" pitchFamily="34" charset="0"/>
              <a:buChar char="•"/>
            </a:pPr>
            <a:r>
              <a:rPr lang="en-US" dirty="0" smtClean="0"/>
              <a:t>According to Census 2011, 12% of households earning below R3,200 and 10% of households earning between R3,200 to R6,400 live in informal settlements. </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3048000"/>
            <a:ext cx="8991600" cy="3810000"/>
          </a:xfrm>
          <a:prstGeom prst="rect">
            <a:avLst/>
          </a:prstGeom>
        </p:spPr>
      </p:pic>
    </p:spTree>
    <p:extLst>
      <p:ext uri="{BB962C8B-B14F-4D97-AF65-F5344CB8AC3E}">
        <p14:creationId xmlns:p14="http://schemas.microsoft.com/office/powerpoint/2010/main" val="10834887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03238"/>
            <a:ext cx="8229600" cy="563562"/>
          </a:xfrm>
        </p:spPr>
        <p:txBody>
          <a:bodyPr>
            <a:noAutofit/>
          </a:bodyPr>
          <a:lstStyle/>
          <a:p>
            <a:r>
              <a:rPr lang="en-US" sz="3200" dirty="0" smtClean="0"/>
              <a:t>Households living in informal settlements</a:t>
            </a:r>
            <a:endParaRPr lang="en-US" sz="3200" dirty="0"/>
          </a:p>
        </p:txBody>
      </p:sp>
      <p:sp>
        <p:nvSpPr>
          <p:cNvPr id="5" name="Content Placeholder 2"/>
          <p:cNvSpPr>
            <a:spLocks noGrp="1"/>
          </p:cNvSpPr>
          <p:nvPr>
            <p:ph idx="1"/>
          </p:nvPr>
        </p:nvSpPr>
        <p:spPr>
          <a:xfrm>
            <a:off x="457200" y="1257301"/>
            <a:ext cx="5334000" cy="5181600"/>
          </a:xfrm>
        </p:spPr>
        <p:txBody>
          <a:bodyPr>
            <a:noAutofit/>
          </a:bodyPr>
          <a:lstStyle/>
          <a:p>
            <a:pPr marL="0" indent="0">
              <a:buNone/>
            </a:pPr>
            <a:r>
              <a:rPr lang="en-US" sz="2100" dirty="0" smtClean="0">
                <a:solidFill>
                  <a:srgbClr val="D65636"/>
                </a:solidFill>
              </a:rPr>
              <a:t>A </a:t>
            </a:r>
            <a:r>
              <a:rPr lang="en-US" sz="2100" dirty="0">
                <a:solidFill>
                  <a:srgbClr val="D65636"/>
                </a:solidFill>
              </a:rPr>
              <a:t>very diverse range of households live in informal settlements</a:t>
            </a:r>
          </a:p>
          <a:p>
            <a:r>
              <a:rPr lang="en-US" sz="2100" dirty="0" smtClean="0"/>
              <a:t>18% are nuclear families (mother, father, children)</a:t>
            </a:r>
          </a:p>
          <a:p>
            <a:r>
              <a:rPr lang="en-US" sz="2100" dirty="0" smtClean="0"/>
              <a:t>11% are single parent (no spouse)</a:t>
            </a:r>
          </a:p>
          <a:p>
            <a:r>
              <a:rPr lang="en-US" sz="2100" dirty="0" smtClean="0"/>
              <a:t>24% include extended family members (grandparents, grandchildren, relatives, in-laws or individuals who are not related)</a:t>
            </a:r>
          </a:p>
          <a:p>
            <a:pPr lvl="0"/>
            <a:r>
              <a:rPr lang="en-ZA" sz="2100" dirty="0"/>
              <a:t>The remainder (47%) are made up of single people, unrelated people sharing or households without children</a:t>
            </a:r>
            <a:r>
              <a:rPr lang="en-ZA" sz="2100" dirty="0" smtClean="0"/>
              <a:t>.</a:t>
            </a:r>
          </a:p>
          <a:p>
            <a:pPr marL="0" lvl="0" indent="0">
              <a:buNone/>
            </a:pPr>
            <a:endParaRPr lang="en-GB" sz="2100"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93770" y="1600201"/>
            <a:ext cx="269303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014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03238"/>
            <a:ext cx="8229600" cy="639762"/>
          </a:xfrm>
        </p:spPr>
        <p:txBody>
          <a:bodyPr>
            <a:normAutofit fontScale="90000"/>
          </a:bodyPr>
          <a:lstStyle/>
          <a:p>
            <a:r>
              <a:rPr lang="en-US" dirty="0" smtClean="0"/>
              <a:t>Children living in informal settlements</a:t>
            </a:r>
            <a:endParaRPr lang="en-US" dirty="0"/>
          </a:p>
        </p:txBody>
      </p:sp>
      <p:sp>
        <p:nvSpPr>
          <p:cNvPr id="5" name="Content Placeholder 2"/>
          <p:cNvSpPr>
            <a:spLocks noGrp="1"/>
          </p:cNvSpPr>
          <p:nvPr>
            <p:ph idx="1"/>
          </p:nvPr>
        </p:nvSpPr>
        <p:spPr>
          <a:xfrm>
            <a:off x="457200" y="1219200"/>
            <a:ext cx="4191000" cy="5307014"/>
          </a:xfrm>
        </p:spPr>
        <p:txBody>
          <a:bodyPr>
            <a:noAutofit/>
          </a:bodyPr>
          <a:lstStyle/>
          <a:p>
            <a:pPr marL="0" indent="0">
              <a:buNone/>
            </a:pPr>
            <a:r>
              <a:rPr lang="en-US" dirty="0" smtClean="0"/>
              <a:t>About </a:t>
            </a:r>
            <a:r>
              <a:rPr lang="en-US" dirty="0"/>
              <a:t>1 million children live in informal settlements. </a:t>
            </a:r>
            <a:endParaRPr lang="en-US" dirty="0" smtClean="0"/>
          </a:p>
          <a:p>
            <a:pPr marL="168275" indent="-168275"/>
            <a:r>
              <a:rPr lang="en-US" dirty="0" smtClean="0"/>
              <a:t>81% have both parents alive (17% don’t)</a:t>
            </a:r>
          </a:p>
          <a:p>
            <a:pPr marL="168275" indent="-168275"/>
            <a:r>
              <a:rPr lang="en-US" sz="2400" dirty="0" smtClean="0"/>
              <a:t>2% are orphans</a:t>
            </a:r>
          </a:p>
          <a:p>
            <a:pPr marL="168275" indent="-168275"/>
            <a:r>
              <a:rPr lang="en-US" dirty="0" smtClean="0"/>
              <a:t>88% attend school </a:t>
            </a:r>
          </a:p>
          <a:p>
            <a:pPr marL="168275" indent="-168275"/>
            <a:r>
              <a:rPr lang="en-US" dirty="0" smtClean="0"/>
              <a:t>12% of children aged 7-17 don’t go to School</a:t>
            </a:r>
          </a:p>
          <a:p>
            <a:pPr marL="0" indent="0">
              <a:buNone/>
            </a:pPr>
            <a:endParaRPr lang="en-US" sz="800" dirty="0"/>
          </a:p>
          <a:p>
            <a:pPr marL="0" indent="0">
              <a:buNone/>
            </a:pPr>
            <a:r>
              <a:rPr lang="en-US" b="1" dirty="0">
                <a:solidFill>
                  <a:srgbClr val="D65636"/>
                </a:solidFill>
              </a:rPr>
              <a:t>→</a:t>
            </a:r>
            <a:r>
              <a:rPr lang="en-US" dirty="0">
                <a:solidFill>
                  <a:srgbClr val="D65636"/>
                </a:solidFill>
              </a:rPr>
              <a:t> </a:t>
            </a:r>
            <a:r>
              <a:rPr lang="en-US" dirty="0" smtClean="0">
                <a:solidFill>
                  <a:srgbClr val="D65636"/>
                </a:solidFill>
              </a:rPr>
              <a:t>Parents in informal     settlements </a:t>
            </a:r>
            <a:r>
              <a:rPr lang="en-US" dirty="0">
                <a:solidFill>
                  <a:srgbClr val="D65636"/>
                </a:solidFill>
              </a:rPr>
              <a:t>are </a:t>
            </a:r>
            <a:r>
              <a:rPr lang="en-US" dirty="0" smtClean="0">
                <a:solidFill>
                  <a:srgbClr val="D65636"/>
                </a:solidFill>
              </a:rPr>
              <a:t>trying 	to ensure a future for 	their children</a:t>
            </a: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47061" y="1600199"/>
            <a:ext cx="3835439" cy="4519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491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81000"/>
            <a:ext cx="8229600" cy="944562"/>
          </a:xfrm>
        </p:spPr>
        <p:txBody>
          <a:bodyPr>
            <a:normAutofit/>
          </a:bodyPr>
          <a:lstStyle/>
          <a:p>
            <a:r>
              <a:rPr lang="en-US" sz="3200" dirty="0" smtClean="0"/>
              <a:t>Where do residents come from?</a:t>
            </a:r>
            <a:endParaRPr lang="en-US" sz="3200" dirty="0"/>
          </a:p>
        </p:txBody>
      </p:sp>
      <p:sp>
        <p:nvSpPr>
          <p:cNvPr id="5" name="Content Placeholder 2"/>
          <p:cNvSpPr>
            <a:spLocks noGrp="1"/>
          </p:cNvSpPr>
          <p:nvPr>
            <p:ph idx="1"/>
          </p:nvPr>
        </p:nvSpPr>
        <p:spPr>
          <a:xfrm>
            <a:off x="426720" y="1325562"/>
            <a:ext cx="8229600" cy="5029200"/>
          </a:xfrm>
        </p:spPr>
        <p:txBody>
          <a:bodyPr>
            <a:normAutofit/>
          </a:bodyPr>
          <a:lstStyle/>
          <a:p>
            <a:pPr marL="0" indent="0">
              <a:buNone/>
            </a:pPr>
            <a:r>
              <a:rPr lang="en-US" dirty="0">
                <a:solidFill>
                  <a:srgbClr val="D65636"/>
                </a:solidFill>
              </a:rPr>
              <a:t>While there is a belief that informal settlements are populated predominantly by foreign migrants, this is not the </a:t>
            </a:r>
            <a:r>
              <a:rPr lang="en-US" dirty="0" smtClean="0">
                <a:solidFill>
                  <a:srgbClr val="D65636"/>
                </a:solidFill>
              </a:rPr>
              <a:t>case - most </a:t>
            </a:r>
            <a:r>
              <a:rPr lang="en-US" dirty="0">
                <a:solidFill>
                  <a:srgbClr val="D65636"/>
                </a:solidFill>
              </a:rPr>
              <a:t>migration is internal to South Africa</a:t>
            </a:r>
          </a:p>
          <a:p>
            <a:r>
              <a:rPr lang="en-US" dirty="0" smtClean="0"/>
              <a:t>Migration of people under 35 years of age to urban areas from 2001 to 2011:</a:t>
            </a:r>
          </a:p>
          <a:p>
            <a:pPr lvl="1"/>
            <a:r>
              <a:rPr lang="en-US" dirty="0" smtClean="0"/>
              <a:t>6% moved from a different province in SA</a:t>
            </a:r>
          </a:p>
          <a:p>
            <a:pPr lvl="1"/>
            <a:r>
              <a:rPr lang="en-US" dirty="0" smtClean="0"/>
              <a:t>16 % moved within the same province in SA</a:t>
            </a:r>
          </a:p>
          <a:p>
            <a:pPr lvl="1"/>
            <a:r>
              <a:rPr lang="en-US" dirty="0" smtClean="0"/>
              <a:t>3% moved from across the border</a:t>
            </a:r>
          </a:p>
          <a:p>
            <a:endParaRPr lang="en-US" sz="1800" dirty="0"/>
          </a:p>
          <a:p>
            <a:r>
              <a:rPr lang="en-US" dirty="0" smtClean="0"/>
              <a:t>Highest migration is </a:t>
            </a:r>
          </a:p>
          <a:p>
            <a:pPr lvl="1"/>
            <a:r>
              <a:rPr lang="en-US" sz="2400" dirty="0" smtClean="0"/>
              <a:t>out of the Eastern Cape</a:t>
            </a:r>
          </a:p>
          <a:p>
            <a:pPr lvl="1"/>
            <a:r>
              <a:rPr lang="en-US" sz="2400" dirty="0" smtClean="0"/>
              <a:t>Into Gauteng</a:t>
            </a:r>
          </a:p>
          <a:p>
            <a:pPr lvl="1"/>
            <a:endParaRPr lang="en-US" sz="1800" dirty="0" smtClean="0"/>
          </a:p>
        </p:txBody>
      </p:sp>
    </p:spTree>
    <p:extLst>
      <p:ext uri="{BB962C8B-B14F-4D97-AF65-F5344CB8AC3E}">
        <p14:creationId xmlns:p14="http://schemas.microsoft.com/office/powerpoint/2010/main" val="271734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55638"/>
            <a:ext cx="8229600" cy="334962"/>
          </a:xfrm>
        </p:spPr>
        <p:txBody>
          <a:bodyPr>
            <a:normAutofit fontScale="90000"/>
          </a:bodyPr>
          <a:lstStyle/>
          <a:p>
            <a:r>
              <a:rPr lang="en-US" dirty="0" smtClean="0"/>
              <a:t>Migration and Rental</a:t>
            </a:r>
            <a:endParaRPr lang="en-US" dirty="0"/>
          </a:p>
        </p:txBody>
      </p:sp>
      <p:sp>
        <p:nvSpPr>
          <p:cNvPr id="5" name="Content Placeholder 2"/>
          <p:cNvSpPr>
            <a:spLocks noGrp="1"/>
          </p:cNvSpPr>
          <p:nvPr>
            <p:ph idx="1"/>
          </p:nvPr>
        </p:nvSpPr>
        <p:spPr>
          <a:xfrm>
            <a:off x="457200" y="1143000"/>
            <a:ext cx="3657600" cy="5257800"/>
          </a:xfrm>
        </p:spPr>
        <p:txBody>
          <a:bodyPr>
            <a:normAutofit lnSpcReduction="10000"/>
          </a:bodyPr>
          <a:lstStyle/>
          <a:p>
            <a:pPr marL="0" indent="0">
              <a:buNone/>
            </a:pPr>
            <a:r>
              <a:rPr lang="en-US" dirty="0"/>
              <a:t>Migrating households maintain ties with their friends and relatives in the places they migrated </a:t>
            </a:r>
            <a:r>
              <a:rPr lang="en-US" dirty="0" smtClean="0"/>
              <a:t>from.</a:t>
            </a:r>
            <a:endParaRPr lang="en-US" dirty="0"/>
          </a:p>
          <a:p>
            <a:pPr marL="0" indent="0">
              <a:buNone/>
            </a:pPr>
            <a:r>
              <a:rPr lang="en-US" dirty="0"/>
              <a:t>Some households will lock up their shacks and be absent for several months.</a:t>
            </a:r>
          </a:p>
          <a:p>
            <a:pPr marL="0" indent="0">
              <a:buNone/>
            </a:pPr>
            <a:r>
              <a:rPr lang="en-US" dirty="0" smtClean="0"/>
              <a:t>New migrants often become tenants in informal settlements - 17%  of shacks not in backyards are rented</a:t>
            </a:r>
          </a:p>
          <a:p>
            <a:endParaRPr lang="en-US" dirty="0" smtClean="0"/>
          </a:p>
          <a:p>
            <a:pPr marL="0" indent="0">
              <a:buNone/>
            </a:pPr>
            <a:endParaRPr lang="en-US" dirty="0"/>
          </a:p>
        </p:txBody>
      </p:sp>
      <p:pic>
        <p:nvPicPr>
          <p:cNvPr id="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62536" y="701673"/>
            <a:ext cx="4047083"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280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ZA" dirty="0" smtClean="0"/>
              <a:t>3. Informal settlements are an emergency </a:t>
            </a:r>
            <a:endParaRPr lang="en-US" dirty="0"/>
          </a:p>
        </p:txBody>
      </p:sp>
      <p:sp>
        <p:nvSpPr>
          <p:cNvPr id="3" name="Content Placeholder 2"/>
          <p:cNvSpPr>
            <a:spLocks noGrp="1"/>
          </p:cNvSpPr>
          <p:nvPr>
            <p:ph idx="1"/>
          </p:nvPr>
        </p:nvSpPr>
        <p:spPr>
          <a:xfrm>
            <a:off x="457200" y="1843564"/>
            <a:ext cx="4267200" cy="4648200"/>
          </a:xfrm>
        </p:spPr>
        <p:txBody>
          <a:bodyPr>
            <a:normAutofit/>
          </a:bodyPr>
          <a:lstStyle/>
          <a:p>
            <a:pPr marL="0" indent="0">
              <a:buNone/>
            </a:pPr>
            <a:endParaRPr lang="en-US" dirty="0" smtClean="0"/>
          </a:p>
          <a:p>
            <a:pPr marL="0" indent="0">
              <a:buNone/>
            </a:pPr>
            <a:endParaRPr lang="en-US" dirty="0">
              <a:solidFill>
                <a:srgbClr val="595959"/>
              </a:solidFill>
            </a:endParaRPr>
          </a:p>
        </p:txBody>
      </p:sp>
      <p:pic>
        <p:nvPicPr>
          <p:cNvPr id="3075"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15363" y="1828800"/>
            <a:ext cx="4044475" cy="454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12298" y="1600200"/>
            <a:ext cx="3831102" cy="4893647"/>
          </a:xfrm>
          <a:prstGeom prst="rect">
            <a:avLst/>
          </a:prstGeom>
        </p:spPr>
        <p:txBody>
          <a:bodyPr wrap="square">
            <a:spAutoFit/>
          </a:bodyPr>
          <a:lstStyle/>
          <a:p>
            <a:pPr marL="342900" indent="-342900">
              <a:buFont typeface="Arial" pitchFamily="34" charset="0"/>
              <a:buChar char="•"/>
            </a:pPr>
            <a:r>
              <a:rPr lang="en-US" sz="2400" dirty="0" smtClean="0">
                <a:solidFill>
                  <a:srgbClr val="595959"/>
                </a:solidFill>
                <a:latin typeface="Trebuchet MS"/>
                <a:cs typeface="Trebuchet MS"/>
              </a:rPr>
              <a:t>Living in an informal settlement is extremely hard and has many negative consequences</a:t>
            </a:r>
          </a:p>
          <a:p>
            <a:pPr marL="342900" indent="-342900">
              <a:buFont typeface="Arial" pitchFamily="34" charset="0"/>
              <a:buChar char="•"/>
            </a:pPr>
            <a:r>
              <a:rPr lang="en-US" sz="2400" dirty="0">
                <a:solidFill>
                  <a:srgbClr val="595959"/>
                </a:solidFill>
                <a:latin typeface="Trebuchet MS"/>
                <a:cs typeface="Trebuchet MS"/>
              </a:rPr>
              <a:t>In the South African Housing Code, the Upgrading of Informal Settlements Programme (UISP) </a:t>
            </a:r>
            <a:r>
              <a:rPr lang="en-US" sz="2400" dirty="0" smtClean="0">
                <a:solidFill>
                  <a:srgbClr val="595959"/>
                </a:solidFill>
                <a:latin typeface="Trebuchet MS"/>
                <a:cs typeface="Trebuchet MS"/>
              </a:rPr>
              <a:t>uses </a:t>
            </a:r>
            <a:r>
              <a:rPr lang="en-US" sz="2400" dirty="0">
                <a:solidFill>
                  <a:srgbClr val="595959"/>
                </a:solidFill>
                <a:latin typeface="Trebuchet MS"/>
                <a:cs typeface="Trebuchet MS"/>
              </a:rPr>
              <a:t>five criteria to identify informal settlements (known as the UISP criteria). </a:t>
            </a:r>
          </a:p>
          <a:p>
            <a:endParaRPr lang="en-US" sz="2400" dirty="0">
              <a:solidFill>
                <a:srgbClr val="595959"/>
              </a:solidFill>
              <a:latin typeface="Trebuchet MS"/>
              <a:cs typeface="Trebuchet MS"/>
            </a:endParaRPr>
          </a:p>
        </p:txBody>
      </p:sp>
    </p:spTree>
    <p:extLst>
      <p:ext uri="{BB962C8B-B14F-4D97-AF65-F5344CB8AC3E}">
        <p14:creationId xmlns:p14="http://schemas.microsoft.com/office/powerpoint/2010/main" val="3456271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a:bodyPr>
          <a:lstStyle/>
          <a:p>
            <a:r>
              <a:rPr lang="en-US" sz="3200" dirty="0" smtClean="0"/>
              <a:t>UISP Criterion 1: Illegality </a:t>
            </a:r>
            <a:r>
              <a:rPr lang="en-US" sz="3200" dirty="0"/>
              <a:t>and </a:t>
            </a:r>
            <a:r>
              <a:rPr lang="en-US" sz="3200" dirty="0" smtClean="0"/>
              <a:t>informality</a:t>
            </a:r>
            <a:endParaRPr lang="en-US" sz="3200" dirty="0"/>
          </a:p>
        </p:txBody>
      </p:sp>
      <p:sp>
        <p:nvSpPr>
          <p:cNvPr id="3" name="Content Placeholder 2"/>
          <p:cNvSpPr>
            <a:spLocks noGrp="1"/>
          </p:cNvSpPr>
          <p:nvPr>
            <p:ph idx="1"/>
          </p:nvPr>
        </p:nvSpPr>
        <p:spPr>
          <a:xfrm>
            <a:off x="457200" y="1447800"/>
            <a:ext cx="4191000" cy="5118100"/>
          </a:xfrm>
        </p:spPr>
        <p:txBody>
          <a:bodyPr>
            <a:normAutofit/>
          </a:bodyPr>
          <a:lstStyle/>
          <a:p>
            <a:r>
              <a:rPr lang="en-US" dirty="0" smtClean="0"/>
              <a:t>In law: ‘Unlawful occupation’</a:t>
            </a:r>
          </a:p>
          <a:p>
            <a:r>
              <a:rPr lang="en-US" dirty="0" smtClean="0"/>
              <a:t>No formal planning</a:t>
            </a:r>
          </a:p>
          <a:p>
            <a:r>
              <a:rPr lang="en-US" dirty="0" smtClean="0"/>
              <a:t>No permission to use </a:t>
            </a:r>
          </a:p>
          <a:p>
            <a:pPr marL="57150" indent="0">
              <a:buNone/>
            </a:pPr>
            <a:r>
              <a:rPr lang="en-US" dirty="0"/>
              <a:t> </a:t>
            </a:r>
            <a:r>
              <a:rPr lang="en-US" dirty="0" smtClean="0"/>
              <a:t>   the land</a:t>
            </a:r>
          </a:p>
          <a:p>
            <a:r>
              <a:rPr lang="en-US" dirty="0" smtClean="0"/>
              <a:t>No authorisation of the construction</a:t>
            </a:r>
          </a:p>
          <a:p>
            <a:pPr marL="0" indent="0">
              <a:buNone/>
            </a:pPr>
            <a:r>
              <a:rPr lang="en-US" sz="800" dirty="0" smtClean="0"/>
              <a:t> </a:t>
            </a:r>
          </a:p>
          <a:p>
            <a:pPr marL="0" indent="0">
              <a:buNone/>
            </a:pPr>
            <a:r>
              <a:rPr lang="en-US" dirty="0" smtClean="0">
                <a:solidFill>
                  <a:srgbClr val="D65636"/>
                </a:solidFill>
              </a:rPr>
              <a:t>→ No legal basis for the </a:t>
            </a:r>
            <a:br>
              <a:rPr lang="en-US" dirty="0" smtClean="0">
                <a:solidFill>
                  <a:srgbClr val="D65636"/>
                </a:solidFill>
              </a:rPr>
            </a:br>
            <a:r>
              <a:rPr lang="en-US" dirty="0" smtClean="0">
                <a:solidFill>
                  <a:srgbClr val="D65636"/>
                </a:solidFill>
              </a:rPr>
              <a:t>	household to invest in </a:t>
            </a:r>
            <a:br>
              <a:rPr lang="en-US" dirty="0" smtClean="0">
                <a:solidFill>
                  <a:srgbClr val="D65636"/>
                </a:solidFill>
              </a:rPr>
            </a:br>
            <a:r>
              <a:rPr lang="en-US" dirty="0" smtClean="0">
                <a:solidFill>
                  <a:srgbClr val="D65636"/>
                </a:solidFill>
              </a:rPr>
              <a:t>	home improvements</a:t>
            </a:r>
          </a:p>
          <a:p>
            <a:endParaRPr lang="en-US" dirty="0"/>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48200" y="1600200"/>
            <a:ext cx="4042944"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458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05800" cy="639762"/>
          </a:xfrm>
        </p:spPr>
        <p:txBody>
          <a:bodyPr>
            <a:normAutofit fontScale="90000"/>
          </a:bodyPr>
          <a:lstStyle/>
          <a:p>
            <a:r>
              <a:rPr lang="en-US" dirty="0" smtClean="0"/>
              <a:t>UISP Criterion 2: Insecure </a:t>
            </a:r>
            <a:r>
              <a:rPr lang="en-US" dirty="0"/>
              <a:t>tenure</a:t>
            </a:r>
          </a:p>
        </p:txBody>
      </p:sp>
      <p:sp>
        <p:nvSpPr>
          <p:cNvPr id="3" name="Content Placeholder 2"/>
          <p:cNvSpPr>
            <a:spLocks noGrp="1"/>
          </p:cNvSpPr>
          <p:nvPr>
            <p:ph idx="1"/>
          </p:nvPr>
        </p:nvSpPr>
        <p:spPr>
          <a:xfrm>
            <a:off x="457200" y="1600200"/>
            <a:ext cx="4191000" cy="5715000"/>
          </a:xfrm>
        </p:spPr>
        <p:txBody>
          <a:bodyPr/>
          <a:lstStyle/>
          <a:p>
            <a:r>
              <a:rPr lang="en-US" dirty="0" smtClean="0"/>
              <a:t>No formal guaranteed rights to continue living there</a:t>
            </a:r>
          </a:p>
          <a:p>
            <a:r>
              <a:rPr lang="en-US" dirty="0" smtClean="0"/>
              <a:t>Uncertainty over the future</a:t>
            </a:r>
          </a:p>
          <a:p>
            <a:r>
              <a:rPr lang="en-US" dirty="0" smtClean="0"/>
              <a:t>Possibility of being evicted in future</a:t>
            </a:r>
          </a:p>
          <a:p>
            <a:pPr lvl="1"/>
            <a:endParaRPr lang="en-US" dirty="0" smtClean="0"/>
          </a:p>
          <a:p>
            <a:pPr marL="457200" lvl="1" indent="0">
              <a:buNone/>
            </a:pPr>
            <a:r>
              <a:rPr lang="en-US" b="1" dirty="0" smtClean="0">
                <a:solidFill>
                  <a:srgbClr val="D65636"/>
                </a:solidFill>
              </a:rPr>
              <a:t>→ Not possible for the household to plan ahead</a:t>
            </a:r>
            <a:endParaRPr lang="en-US" b="1" dirty="0">
              <a:solidFill>
                <a:srgbClr val="D65636"/>
              </a:solidFill>
            </a:endParaRPr>
          </a:p>
        </p:txBody>
      </p:sp>
      <p:pic>
        <p:nvPicPr>
          <p:cNvPr id="7171"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31653" y="1600200"/>
            <a:ext cx="3655147" cy="260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30"/>
          <a:stretch/>
        </p:blipFill>
        <p:spPr bwMode="auto">
          <a:xfrm>
            <a:off x="5015222" y="4343400"/>
            <a:ext cx="3655147" cy="1741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250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763000" cy="838200"/>
          </a:xfrm>
        </p:spPr>
        <p:txBody>
          <a:bodyPr>
            <a:normAutofit/>
          </a:bodyPr>
          <a:lstStyle/>
          <a:p>
            <a:r>
              <a:rPr lang="en-US" sz="3200" dirty="0" smtClean="0"/>
              <a:t>UISP Criterion 3: Inappropriate locations</a:t>
            </a:r>
            <a:endParaRPr lang="en-US" sz="3200" dirty="0"/>
          </a:p>
        </p:txBody>
      </p:sp>
      <p:sp>
        <p:nvSpPr>
          <p:cNvPr id="3" name="Content Placeholder 2"/>
          <p:cNvSpPr>
            <a:spLocks noGrp="1"/>
          </p:cNvSpPr>
          <p:nvPr>
            <p:ph idx="1"/>
          </p:nvPr>
        </p:nvSpPr>
        <p:spPr>
          <a:xfrm>
            <a:off x="152399" y="4953000"/>
            <a:ext cx="8382001" cy="1128304"/>
          </a:xfrm>
        </p:spPr>
        <p:txBody>
          <a:bodyPr>
            <a:normAutofit/>
          </a:bodyPr>
          <a:lstStyle/>
          <a:p>
            <a:pPr marL="457200" lvl="1" indent="0">
              <a:buNone/>
            </a:pPr>
            <a:r>
              <a:rPr lang="en-US" sz="2400" b="1" dirty="0" smtClean="0">
                <a:solidFill>
                  <a:srgbClr val="D65636"/>
                </a:solidFill>
              </a:rPr>
              <a:t>→Daily discomfort, inconvenience and fear of </a:t>
            </a:r>
          </a:p>
          <a:p>
            <a:pPr marL="457200" lvl="1" indent="0">
              <a:buNone/>
            </a:pPr>
            <a:r>
              <a:rPr lang="en-US" sz="2400" b="1" dirty="0">
                <a:solidFill>
                  <a:srgbClr val="D65636"/>
                </a:solidFill>
              </a:rPr>
              <a:t> </a:t>
            </a:r>
            <a:r>
              <a:rPr lang="en-US" sz="2400" b="1" dirty="0" smtClean="0">
                <a:solidFill>
                  <a:srgbClr val="D65636"/>
                </a:solidFill>
              </a:rPr>
              <a:t>   disaster</a:t>
            </a:r>
            <a:endParaRPr lang="en-US" sz="2400" b="1" dirty="0">
              <a:solidFill>
                <a:srgbClr val="D65636"/>
              </a:solidFill>
            </a:endParaRPr>
          </a:p>
        </p:txBody>
      </p:sp>
      <p:pic>
        <p:nvPicPr>
          <p:cNvPr id="8194"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648201" y="1600201"/>
            <a:ext cx="4038600" cy="3306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2000" y="1570698"/>
            <a:ext cx="3581400" cy="3306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59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Criterion 4: Limited </a:t>
            </a:r>
            <a:r>
              <a:rPr lang="en-US" dirty="0" smtClean="0"/>
              <a:t>public sector investment</a:t>
            </a:r>
            <a:endParaRPr lang="en-US" dirty="0"/>
          </a:p>
        </p:txBody>
      </p:sp>
      <p:sp>
        <p:nvSpPr>
          <p:cNvPr id="3" name="Content Placeholder 2"/>
          <p:cNvSpPr>
            <a:spLocks noGrp="1"/>
          </p:cNvSpPr>
          <p:nvPr>
            <p:ph idx="1"/>
          </p:nvPr>
        </p:nvSpPr>
        <p:spPr>
          <a:xfrm>
            <a:off x="228600" y="1110713"/>
            <a:ext cx="5105400" cy="4343400"/>
          </a:xfrm>
        </p:spPr>
        <p:txBody>
          <a:bodyPr>
            <a:normAutofit/>
          </a:bodyPr>
          <a:lstStyle/>
          <a:p>
            <a:r>
              <a:rPr lang="en-US" dirty="0" smtClean="0"/>
              <a:t>None or only very basic services</a:t>
            </a:r>
          </a:p>
          <a:p>
            <a:r>
              <a:rPr lang="en-US" dirty="0" smtClean="0"/>
              <a:t>No street lights</a:t>
            </a:r>
          </a:p>
          <a:p>
            <a:r>
              <a:rPr lang="en-US" dirty="0" smtClean="0"/>
              <a:t>Roads and paths not surfaced</a:t>
            </a:r>
          </a:p>
          <a:p>
            <a:r>
              <a:rPr lang="en-US" dirty="0" smtClean="0"/>
              <a:t>Long distances to clinics, schools, post offices, police stations</a:t>
            </a:r>
          </a:p>
          <a:p>
            <a:r>
              <a:rPr lang="en-US" dirty="0" smtClean="0"/>
              <a:t>No postal address/delivery</a:t>
            </a:r>
          </a:p>
          <a:p>
            <a:pPr lvl="1"/>
            <a:endParaRPr lang="en-US" sz="2400" dirty="0"/>
          </a:p>
          <a:p>
            <a:pPr marL="457200" lvl="1" indent="0">
              <a:buNone/>
            </a:pPr>
            <a:r>
              <a:rPr lang="en-US" sz="2400" b="1" dirty="0" smtClean="0">
                <a:solidFill>
                  <a:srgbClr val="D65636"/>
                </a:solidFill>
              </a:rPr>
              <a:t>→ Much time spent walking,     </a:t>
            </a:r>
          </a:p>
          <a:p>
            <a:pPr marL="457200" lvl="1" indent="0">
              <a:buNone/>
            </a:pPr>
            <a:r>
              <a:rPr lang="en-US" sz="2400" b="1" dirty="0">
                <a:solidFill>
                  <a:srgbClr val="D65636"/>
                </a:solidFill>
              </a:rPr>
              <a:t> </a:t>
            </a:r>
            <a:r>
              <a:rPr lang="en-US" sz="2400" b="1" dirty="0" smtClean="0">
                <a:solidFill>
                  <a:srgbClr val="D65636"/>
                </a:solidFill>
              </a:rPr>
              <a:t>    carrying, travelling, waiting</a:t>
            </a:r>
            <a:endParaRPr lang="en-US" sz="2400" b="1" dirty="0">
              <a:solidFill>
                <a:srgbClr val="D65636"/>
              </a:solidFill>
            </a:endParaRPr>
          </a:p>
        </p:txBody>
      </p:sp>
      <p:pic>
        <p:nvPicPr>
          <p:cNvPr id="6148" name="Picture 4"/>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867400" y="1143000"/>
            <a:ext cx="2971802" cy="2559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67400" y="3893609"/>
            <a:ext cx="2993013" cy="1330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560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Criterion 5: Poverty, vulnerability and social stress</a:t>
            </a:r>
          </a:p>
        </p:txBody>
      </p:sp>
      <p:sp>
        <p:nvSpPr>
          <p:cNvPr id="3" name="Content Placeholder 2"/>
          <p:cNvSpPr>
            <a:spLocks noGrp="1"/>
          </p:cNvSpPr>
          <p:nvPr>
            <p:ph idx="1"/>
          </p:nvPr>
        </p:nvSpPr>
        <p:spPr>
          <a:xfrm>
            <a:off x="457200" y="1066800"/>
            <a:ext cx="4724400" cy="4876800"/>
          </a:xfrm>
        </p:spPr>
        <p:txBody>
          <a:bodyPr>
            <a:normAutofit lnSpcReduction="10000"/>
          </a:bodyPr>
          <a:lstStyle/>
          <a:p>
            <a:r>
              <a:rPr lang="en-US" dirty="0" smtClean="0"/>
              <a:t>Low levels of education</a:t>
            </a:r>
          </a:p>
          <a:p>
            <a:r>
              <a:rPr lang="en-US" dirty="0" smtClean="0"/>
              <a:t>Long periods of formal unemployment</a:t>
            </a:r>
          </a:p>
          <a:p>
            <a:r>
              <a:rPr lang="en-US" dirty="0" smtClean="0"/>
              <a:t>Poorly paid and insecure informal jobs</a:t>
            </a:r>
          </a:p>
          <a:p>
            <a:r>
              <a:rPr lang="en-US" dirty="0" smtClean="0"/>
              <a:t>Inadequate income for nutrition and basic home improvements</a:t>
            </a:r>
          </a:p>
          <a:p>
            <a:r>
              <a:rPr lang="en-US" dirty="0" smtClean="0"/>
              <a:t>Vulnerable to exploitation</a:t>
            </a:r>
          </a:p>
          <a:p>
            <a:pPr marL="457200" lvl="1" indent="0">
              <a:buNone/>
            </a:pPr>
            <a:endParaRPr lang="en-US" sz="800" dirty="0" smtClean="0"/>
          </a:p>
          <a:p>
            <a:pPr marL="57150" indent="0">
              <a:buNone/>
            </a:pPr>
            <a:r>
              <a:rPr lang="en-US" b="1" dirty="0" smtClean="0">
                <a:solidFill>
                  <a:srgbClr val="D65636"/>
                </a:solidFill>
              </a:rPr>
              <a:t>→ Prevalence of depression,</a:t>
            </a:r>
            <a:br>
              <a:rPr lang="en-US" b="1" dirty="0" smtClean="0">
                <a:solidFill>
                  <a:srgbClr val="D65636"/>
                </a:solidFill>
              </a:rPr>
            </a:br>
            <a:r>
              <a:rPr lang="en-US" b="1" dirty="0" smtClean="0">
                <a:solidFill>
                  <a:srgbClr val="D65636"/>
                </a:solidFill>
              </a:rPr>
              <a:t>	tensions, conflicts, 		dependencies, abuse</a:t>
            </a:r>
            <a:endParaRPr lang="en-US" b="1" dirty="0">
              <a:solidFill>
                <a:srgbClr val="D65636"/>
              </a:solidFill>
            </a:endParaRPr>
          </a:p>
          <a:p>
            <a:pPr lvl="1"/>
            <a:endParaRPr lang="en-US" dirty="0"/>
          </a:p>
        </p:txBody>
      </p:sp>
      <p:pic>
        <p:nvPicPr>
          <p:cNvPr id="512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287579" y="2926931"/>
            <a:ext cx="3415492" cy="217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271309" y="5105400"/>
            <a:ext cx="3415491" cy="1193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87580" y="1041029"/>
            <a:ext cx="3415491" cy="188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488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1960" y="503238"/>
            <a:ext cx="8229600" cy="563562"/>
          </a:xfrm>
        </p:spPr>
        <p:txBody>
          <a:bodyPr>
            <a:noAutofit/>
          </a:bodyPr>
          <a:lstStyle/>
          <a:p>
            <a:r>
              <a:rPr lang="en-US" sz="3200" dirty="0" smtClean="0"/>
              <a:t>The negative consequences of living in informal settlements – refuse collection</a:t>
            </a:r>
            <a:endParaRPr lang="en-US" sz="3200" dirty="0"/>
          </a:p>
        </p:txBody>
      </p:sp>
      <p:sp>
        <p:nvSpPr>
          <p:cNvPr id="5" name="Content Placeholder 2"/>
          <p:cNvSpPr>
            <a:spLocks noGrp="1"/>
          </p:cNvSpPr>
          <p:nvPr>
            <p:ph idx="1"/>
          </p:nvPr>
        </p:nvSpPr>
        <p:spPr>
          <a:xfrm>
            <a:off x="448352" y="1381263"/>
            <a:ext cx="8229600" cy="1752600"/>
          </a:xfrm>
        </p:spPr>
        <p:txBody>
          <a:bodyPr>
            <a:normAutofit/>
          </a:bodyPr>
          <a:lstStyle/>
          <a:p>
            <a:r>
              <a:rPr lang="en-US" dirty="0" smtClean="0"/>
              <a:t>Only 48% of households in informal settlements have their refuse removed at least once a week (52% don’t)</a:t>
            </a:r>
          </a:p>
        </p:txBody>
      </p:sp>
      <p:pic>
        <p:nvPicPr>
          <p:cNvPr id="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43400" y="2980840"/>
            <a:ext cx="4365032" cy="3116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143000" y="2667000"/>
            <a:ext cx="3048000" cy="2677656"/>
          </a:xfrm>
          <a:prstGeom prst="rect">
            <a:avLst/>
          </a:prstGeom>
          <a:noFill/>
        </p:spPr>
        <p:txBody>
          <a:bodyPr wrap="square" rtlCol="0">
            <a:spAutoFit/>
          </a:bodyPr>
          <a:lstStyle/>
          <a:p>
            <a:r>
              <a:rPr lang="en-US" sz="2400" dirty="0" smtClean="0">
                <a:solidFill>
                  <a:srgbClr val="D65636"/>
                </a:solidFill>
                <a:latin typeface="Trebuchet MS"/>
                <a:cs typeface="Trebuchet MS"/>
              </a:rPr>
              <a:t>Many people in informal settlements are exposed to rats, cockroaches, smells and health threats caused by uncollected refuse.</a:t>
            </a:r>
            <a:endParaRPr lang="en-US" sz="2400" dirty="0">
              <a:solidFill>
                <a:srgbClr val="D65636"/>
              </a:solidFill>
              <a:latin typeface="Trebuchet MS"/>
              <a:cs typeface="Trebuchet MS"/>
            </a:endParaRPr>
          </a:p>
        </p:txBody>
      </p:sp>
      <p:sp>
        <p:nvSpPr>
          <p:cNvPr id="8" name="TextBox 7"/>
          <p:cNvSpPr txBox="1"/>
          <p:nvPr/>
        </p:nvSpPr>
        <p:spPr>
          <a:xfrm>
            <a:off x="603212" y="2672198"/>
            <a:ext cx="463588" cy="461665"/>
          </a:xfrm>
          <a:prstGeom prst="rect">
            <a:avLst/>
          </a:prstGeom>
          <a:noFill/>
        </p:spPr>
        <p:txBody>
          <a:bodyPr wrap="none" rtlCol="0">
            <a:spAutoFit/>
          </a:bodyPr>
          <a:lstStyle/>
          <a:p>
            <a:r>
              <a:rPr lang="en-US" sz="2400" b="1" dirty="0">
                <a:solidFill>
                  <a:srgbClr val="D65636"/>
                </a:solidFill>
              </a:rPr>
              <a:t>→</a:t>
            </a:r>
            <a:endParaRPr lang="en-US" sz="2400" dirty="0">
              <a:solidFill>
                <a:srgbClr val="D65636"/>
              </a:solidFill>
            </a:endParaRPr>
          </a:p>
        </p:txBody>
      </p:sp>
    </p:spTree>
    <p:extLst>
      <p:ext uri="{BB962C8B-B14F-4D97-AF65-F5344CB8AC3E}">
        <p14:creationId xmlns:p14="http://schemas.microsoft.com/office/powerpoint/2010/main" val="204438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930290"/>
          </a:xfrm>
        </p:spPr>
        <p:txBody>
          <a:bodyPr>
            <a:normAutofit/>
          </a:bodyPr>
          <a:lstStyle/>
          <a:p>
            <a:r>
              <a:rPr lang="en-US" sz="3200" dirty="0" smtClean="0"/>
              <a:t>Sanitation</a:t>
            </a:r>
            <a:endParaRPr lang="en-US" sz="3200" dirty="0"/>
          </a:p>
        </p:txBody>
      </p:sp>
      <p:sp>
        <p:nvSpPr>
          <p:cNvPr id="5" name="Content Placeholder 2"/>
          <p:cNvSpPr>
            <a:spLocks noGrp="1"/>
          </p:cNvSpPr>
          <p:nvPr>
            <p:ph idx="1"/>
          </p:nvPr>
        </p:nvSpPr>
        <p:spPr>
          <a:xfrm>
            <a:off x="457200" y="1295400"/>
            <a:ext cx="4419600" cy="5389880"/>
          </a:xfrm>
        </p:spPr>
        <p:txBody>
          <a:bodyPr>
            <a:normAutofit/>
          </a:bodyPr>
          <a:lstStyle/>
          <a:p>
            <a:r>
              <a:rPr lang="en-US" dirty="0" smtClean="0"/>
              <a:t>Only 32% of households in informal settlements have access at least to a pit latrine (68% don’t)</a:t>
            </a:r>
          </a:p>
          <a:p>
            <a:endParaRPr lang="en-US" dirty="0"/>
          </a:p>
          <a:p>
            <a:pPr marL="0" indent="0">
              <a:buNone/>
            </a:pPr>
            <a:r>
              <a:rPr lang="en-US" b="1" dirty="0" smtClean="0">
                <a:solidFill>
                  <a:srgbClr val="D65636"/>
                </a:solidFill>
              </a:rPr>
              <a:t>→ </a:t>
            </a:r>
            <a:r>
              <a:rPr lang="en-US" dirty="0" smtClean="0">
                <a:solidFill>
                  <a:srgbClr val="D65636"/>
                </a:solidFill>
              </a:rPr>
              <a:t>Many people in informal </a:t>
            </a:r>
          </a:p>
          <a:p>
            <a:pPr marL="0" indent="0">
              <a:buNone/>
            </a:pPr>
            <a:r>
              <a:rPr lang="en-US" dirty="0">
                <a:solidFill>
                  <a:srgbClr val="D65636"/>
                </a:solidFill>
              </a:rPr>
              <a:t> </a:t>
            </a:r>
            <a:r>
              <a:rPr lang="en-US" dirty="0" smtClean="0">
                <a:solidFill>
                  <a:srgbClr val="D65636"/>
                </a:solidFill>
              </a:rPr>
              <a:t>    settlements have to use </a:t>
            </a:r>
          </a:p>
          <a:p>
            <a:pPr marL="0" indent="0">
              <a:buNone/>
            </a:pPr>
            <a:r>
              <a:rPr lang="en-US" dirty="0">
                <a:solidFill>
                  <a:srgbClr val="D65636"/>
                </a:solidFill>
              </a:rPr>
              <a:t> </a:t>
            </a:r>
            <a:r>
              <a:rPr lang="en-US" dirty="0" smtClean="0">
                <a:solidFill>
                  <a:srgbClr val="D65636"/>
                </a:solidFill>
              </a:rPr>
              <a:t>    the open </a:t>
            </a:r>
            <a:r>
              <a:rPr lang="en-US" dirty="0">
                <a:solidFill>
                  <a:srgbClr val="D65636"/>
                </a:solidFill>
              </a:rPr>
              <a:t>v</a:t>
            </a:r>
            <a:r>
              <a:rPr lang="en-US" dirty="0" smtClean="0">
                <a:solidFill>
                  <a:srgbClr val="D65636"/>
                </a:solidFill>
              </a:rPr>
              <a:t>eld, bushes </a:t>
            </a:r>
          </a:p>
          <a:p>
            <a:pPr marL="0" indent="0">
              <a:buNone/>
            </a:pPr>
            <a:r>
              <a:rPr lang="en-US" dirty="0">
                <a:solidFill>
                  <a:srgbClr val="D65636"/>
                </a:solidFill>
              </a:rPr>
              <a:t> </a:t>
            </a:r>
            <a:r>
              <a:rPr lang="en-US" dirty="0" smtClean="0">
                <a:solidFill>
                  <a:srgbClr val="D65636"/>
                </a:solidFill>
              </a:rPr>
              <a:t>    or plastic bags and are </a:t>
            </a:r>
          </a:p>
          <a:p>
            <a:pPr marL="0" indent="0">
              <a:buNone/>
            </a:pPr>
            <a:r>
              <a:rPr lang="en-US" dirty="0">
                <a:solidFill>
                  <a:srgbClr val="D65636"/>
                </a:solidFill>
              </a:rPr>
              <a:t> </a:t>
            </a:r>
            <a:r>
              <a:rPr lang="en-US" dirty="0" smtClean="0">
                <a:solidFill>
                  <a:srgbClr val="D65636"/>
                </a:solidFill>
              </a:rPr>
              <a:t>    therefore exposed to </a:t>
            </a:r>
          </a:p>
          <a:p>
            <a:pPr marL="0" indent="0">
              <a:buNone/>
            </a:pPr>
            <a:r>
              <a:rPr lang="en-US" dirty="0">
                <a:solidFill>
                  <a:srgbClr val="D65636"/>
                </a:solidFill>
              </a:rPr>
              <a:t> </a:t>
            </a:r>
            <a:r>
              <a:rPr lang="en-US" dirty="0" smtClean="0">
                <a:solidFill>
                  <a:srgbClr val="D65636"/>
                </a:solidFill>
              </a:rPr>
              <a:t>    disease and abuse.</a:t>
            </a:r>
          </a:p>
        </p:txBody>
      </p:sp>
      <p:pic>
        <p:nvPicPr>
          <p:cNvPr id="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29200" y="1204928"/>
            <a:ext cx="4099560" cy="5480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822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792162"/>
          </a:xfrm>
        </p:spPr>
        <p:txBody>
          <a:bodyPr/>
          <a:lstStyle/>
          <a:p>
            <a:r>
              <a:rPr lang="en-US" dirty="0" smtClean="0"/>
              <a:t>Water</a:t>
            </a:r>
            <a:endParaRPr lang="en-US" dirty="0"/>
          </a:p>
        </p:txBody>
      </p:sp>
      <p:sp>
        <p:nvSpPr>
          <p:cNvPr id="3" name="Content Placeholder 2"/>
          <p:cNvSpPr>
            <a:spLocks noGrp="1"/>
          </p:cNvSpPr>
          <p:nvPr>
            <p:ph idx="1"/>
          </p:nvPr>
        </p:nvSpPr>
        <p:spPr>
          <a:xfrm>
            <a:off x="457200" y="1600200"/>
            <a:ext cx="3962400" cy="4525963"/>
          </a:xfrm>
        </p:spPr>
        <p:txBody>
          <a:bodyPr>
            <a:normAutofit/>
          </a:bodyPr>
          <a:lstStyle/>
          <a:p>
            <a:r>
              <a:rPr lang="en-US" dirty="0" smtClean="0"/>
              <a:t>72% have access to a water tap less than 200m from their shack (28% don’t)</a:t>
            </a:r>
          </a:p>
          <a:p>
            <a:endParaRPr lang="en-US" dirty="0"/>
          </a:p>
          <a:p>
            <a:pPr marL="0" indent="0">
              <a:buNone/>
            </a:pPr>
            <a:r>
              <a:rPr lang="en-US" b="1" dirty="0" smtClean="0">
                <a:solidFill>
                  <a:srgbClr val="D65636"/>
                </a:solidFill>
              </a:rPr>
              <a:t>→ </a:t>
            </a:r>
            <a:r>
              <a:rPr lang="en-US" dirty="0" smtClean="0">
                <a:solidFill>
                  <a:srgbClr val="D65636"/>
                </a:solidFill>
              </a:rPr>
              <a:t>Many people do not have access to enough water for basic hygiene and are therefore exposed to disease.</a:t>
            </a:r>
          </a:p>
          <a:p>
            <a:endParaRPr lang="en-US" dirty="0"/>
          </a:p>
        </p:txBody>
      </p:sp>
      <p:pic>
        <p:nvPicPr>
          <p:cNvPr id="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0" y="1219200"/>
            <a:ext cx="4220034" cy="490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029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Electricity</a:t>
            </a:r>
            <a:endParaRPr lang="en-US" dirty="0"/>
          </a:p>
        </p:txBody>
      </p:sp>
      <p:sp>
        <p:nvSpPr>
          <p:cNvPr id="3" name="Content Placeholder 2"/>
          <p:cNvSpPr>
            <a:spLocks noGrp="1"/>
          </p:cNvSpPr>
          <p:nvPr>
            <p:ph idx="1"/>
          </p:nvPr>
        </p:nvSpPr>
        <p:spPr>
          <a:xfrm>
            <a:off x="457200" y="1600200"/>
            <a:ext cx="3810000" cy="4876800"/>
          </a:xfrm>
        </p:spPr>
        <p:txBody>
          <a:bodyPr>
            <a:normAutofit/>
          </a:bodyPr>
          <a:lstStyle/>
          <a:p>
            <a:r>
              <a:rPr lang="en-US" dirty="0" smtClean="0"/>
              <a:t>Only 43% of households in informal settlements have access to electricity (57% don’t). </a:t>
            </a:r>
          </a:p>
          <a:p>
            <a:pPr marL="0" indent="0">
              <a:buNone/>
            </a:pPr>
            <a:endParaRPr lang="en-US" dirty="0"/>
          </a:p>
          <a:p>
            <a:pPr marL="0" indent="0">
              <a:buNone/>
            </a:pPr>
            <a:r>
              <a:rPr lang="en-US" b="1" dirty="0">
                <a:solidFill>
                  <a:srgbClr val="D65636"/>
                </a:solidFill>
              </a:rPr>
              <a:t>→ </a:t>
            </a:r>
            <a:r>
              <a:rPr lang="en-US" dirty="0" smtClean="0">
                <a:solidFill>
                  <a:srgbClr val="D65636"/>
                </a:solidFill>
              </a:rPr>
              <a:t>Most shack dwellers use alternative fuels (wood, coal, paraffin and candles) which can easily cause fires.</a:t>
            </a:r>
          </a:p>
          <a:p>
            <a:endParaRPr lang="en-US" dirty="0"/>
          </a:p>
          <a:p>
            <a:endParaRPr lang="en-US" dirty="0" smtClean="0"/>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07257" y="1524000"/>
            <a:ext cx="3768468" cy="5072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069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Fire</a:t>
            </a:r>
            <a:endParaRPr lang="en-US" dirty="0"/>
          </a:p>
        </p:txBody>
      </p:sp>
      <p:sp>
        <p:nvSpPr>
          <p:cNvPr id="3" name="Content Placeholder 2"/>
          <p:cNvSpPr>
            <a:spLocks noGrp="1"/>
          </p:cNvSpPr>
          <p:nvPr>
            <p:ph idx="1"/>
          </p:nvPr>
        </p:nvSpPr>
        <p:spPr>
          <a:xfrm>
            <a:off x="457200" y="1600200"/>
            <a:ext cx="3276600" cy="4525963"/>
          </a:xfrm>
        </p:spPr>
        <p:txBody>
          <a:bodyPr>
            <a:normAutofit/>
          </a:bodyPr>
          <a:lstStyle/>
          <a:p>
            <a:pPr lvl="0"/>
            <a:r>
              <a:rPr lang="en-GB" kern="0" dirty="0" smtClean="0">
                <a:latin typeface="+mj-lt"/>
              </a:rPr>
              <a:t>Nationally  there are 10 shack fires each day, causing over 200 deaths per year.</a:t>
            </a:r>
          </a:p>
          <a:p>
            <a:pPr lvl="0"/>
            <a:endParaRPr lang="en-GB" kern="0" dirty="0" smtClean="0">
              <a:latin typeface="+mj-lt"/>
            </a:endParaRPr>
          </a:p>
          <a:p>
            <a:pPr marL="0" indent="0">
              <a:buNone/>
            </a:pPr>
            <a:r>
              <a:rPr lang="en-US" b="1" dirty="0" smtClean="0">
                <a:solidFill>
                  <a:srgbClr val="D65636"/>
                </a:solidFill>
              </a:rPr>
              <a:t>→ </a:t>
            </a:r>
            <a:r>
              <a:rPr lang="en-US" dirty="0" smtClean="0">
                <a:solidFill>
                  <a:srgbClr val="D65636"/>
                </a:solidFill>
              </a:rPr>
              <a:t>Shack dwellers live in constant fear of losing belongings, loved ones or their own life</a:t>
            </a:r>
            <a:r>
              <a:rPr lang="en-GB" kern="0" dirty="0" smtClean="0">
                <a:solidFill>
                  <a:srgbClr val="D65636"/>
                </a:solidFill>
              </a:rPr>
              <a:t>.</a:t>
            </a:r>
            <a:endParaRPr lang="en-GB" kern="0" dirty="0">
              <a:solidFill>
                <a:srgbClr val="D65636"/>
              </a:solidFill>
            </a:endParaRPr>
          </a:p>
          <a:p>
            <a:pPr lvl="0"/>
            <a:endParaRPr lang="en-GB" kern="0" dirty="0" smtClean="0">
              <a:latin typeface="+mj-lt"/>
            </a:endParaRPr>
          </a:p>
          <a:p>
            <a:endParaRPr lang="en-US" dirty="0"/>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3861752" y="1752600"/>
            <a:ext cx="4825048" cy="3657600"/>
          </a:xfrm>
          <a:prstGeom prst="rect">
            <a:avLst/>
          </a:prstGeom>
          <a:noFill/>
          <a:ln>
            <a:noFill/>
          </a:ln>
          <a:effectLst/>
          <a:extLst/>
        </p:spPr>
      </p:pic>
    </p:spTree>
    <p:extLst>
      <p:ext uri="{BB962C8B-B14F-4D97-AF65-F5344CB8AC3E}">
        <p14:creationId xmlns:p14="http://schemas.microsoft.com/office/powerpoint/2010/main" val="770723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238"/>
            <a:ext cx="8229600" cy="487362"/>
          </a:xfrm>
        </p:spPr>
        <p:txBody>
          <a:bodyPr>
            <a:normAutofit fontScale="90000"/>
          </a:bodyPr>
          <a:lstStyle/>
          <a:p>
            <a:r>
              <a:rPr lang="en-US" dirty="0" smtClean="0"/>
              <a:t>Health and Diseases</a:t>
            </a:r>
            <a:endParaRPr lang="en-US" dirty="0"/>
          </a:p>
        </p:txBody>
      </p:sp>
      <p:sp>
        <p:nvSpPr>
          <p:cNvPr id="3" name="Content Placeholder 2"/>
          <p:cNvSpPr>
            <a:spLocks noGrp="1"/>
          </p:cNvSpPr>
          <p:nvPr>
            <p:ph sz="half" idx="1"/>
          </p:nvPr>
        </p:nvSpPr>
        <p:spPr>
          <a:xfrm>
            <a:off x="457200" y="3733800"/>
            <a:ext cx="4191000" cy="1381759"/>
          </a:xfrm>
        </p:spPr>
        <p:txBody>
          <a:bodyPr anchor="t">
            <a:normAutofit/>
          </a:bodyPr>
          <a:lstStyle/>
          <a:p>
            <a:pPr marL="0" lvl="0" indent="0">
              <a:buNone/>
            </a:pPr>
            <a:r>
              <a:rPr lang="en-GB" sz="2400" kern="0" dirty="0" smtClean="0"/>
              <a:t>In urban informal settlements the </a:t>
            </a:r>
            <a:r>
              <a:rPr kumimoji="0" lang="en-GB" sz="2400" i="0" u="none" strike="noStrike" kern="0" cap="none" spc="0" normalizeH="0" noProof="0" dirty="0" smtClean="0">
                <a:ln>
                  <a:noFill/>
                </a:ln>
                <a:effectLst/>
                <a:uLnTx/>
                <a:uFillTx/>
              </a:rPr>
              <a:t>HIV prevalence is </a:t>
            </a:r>
            <a:r>
              <a:rPr kumimoji="0" lang="en-GB" sz="2400" i="0" u="none" strike="noStrike" kern="0" cap="none" spc="0" normalizeH="0" noProof="0" dirty="0" smtClean="0">
                <a:ln>
                  <a:noFill/>
                </a:ln>
                <a:solidFill>
                  <a:srgbClr val="D65636"/>
                </a:solidFill>
                <a:effectLst/>
                <a:uLnTx/>
                <a:uFillTx/>
              </a:rPr>
              <a:t>19.9%</a:t>
            </a:r>
            <a:endParaRPr kumimoji="0" lang="en-GB" sz="2400" i="0" u="none" strike="noStrike" kern="0" cap="none" spc="0" normalizeH="0" noProof="0" dirty="0" smtClean="0">
              <a:ln>
                <a:noFill/>
              </a:ln>
              <a:effectLst/>
              <a:uLnTx/>
              <a:uFillTx/>
            </a:endParaRPr>
          </a:p>
          <a:p>
            <a:endParaRPr lang="en-US" sz="2400" dirty="0"/>
          </a:p>
        </p:txBody>
      </p:sp>
      <p:sp>
        <p:nvSpPr>
          <p:cNvPr id="4" name="Content Placeholder 3"/>
          <p:cNvSpPr txBox="1">
            <a:spLocks/>
          </p:cNvSpPr>
          <p:nvPr/>
        </p:nvSpPr>
        <p:spPr>
          <a:xfrm>
            <a:off x="4724400" y="3733800"/>
            <a:ext cx="3962400" cy="1457959"/>
          </a:xfrm>
          <a:prstGeom prst="rect">
            <a:avLst/>
          </a:prstGeom>
        </p:spPr>
        <p:txBody>
          <a:bodyPr anchor="t">
            <a:normAutofit/>
          </a:bodyPr>
          <a:lst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kern="0" dirty="0" smtClean="0"/>
              <a:t>In formal urban areas the annual HIV incidence rate is </a:t>
            </a:r>
            <a:r>
              <a:rPr lang="en-GB" kern="0" dirty="0" smtClean="0">
                <a:solidFill>
                  <a:srgbClr val="FF0000"/>
                </a:solidFill>
              </a:rPr>
              <a:t>10.1</a:t>
            </a:r>
            <a:r>
              <a:rPr lang="en-GB" kern="0" dirty="0" smtClean="0">
                <a:solidFill>
                  <a:srgbClr val="D65636"/>
                </a:solidFill>
              </a:rPr>
              <a:t>% </a:t>
            </a:r>
          </a:p>
          <a:p>
            <a:endParaRPr lang="en-US" dirty="0" smtClean="0"/>
          </a:p>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28976" y="1371600"/>
            <a:ext cx="3969068" cy="2352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1371600"/>
            <a:ext cx="4114987" cy="2352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57200" y="4953000"/>
            <a:ext cx="8229600" cy="830997"/>
          </a:xfrm>
          <a:prstGeom prst="rect">
            <a:avLst/>
          </a:prstGeom>
          <a:noFill/>
        </p:spPr>
        <p:txBody>
          <a:bodyPr wrap="square" rtlCol="0">
            <a:spAutoFit/>
          </a:bodyPr>
          <a:lstStyle/>
          <a:p>
            <a:pPr lvl="0"/>
            <a:r>
              <a:rPr lang="en-US" sz="2400" dirty="0" smtClean="0">
                <a:solidFill>
                  <a:srgbClr val="86436B"/>
                </a:solidFill>
              </a:rPr>
              <a:t>Ten times </a:t>
            </a:r>
            <a:r>
              <a:rPr lang="en-GB" sz="2400" kern="0" dirty="0" smtClean="0">
                <a:solidFill>
                  <a:srgbClr val="86436B"/>
                </a:solidFill>
              </a:rPr>
              <a:t>more infants die of diarrhoea in informal areas than in formal areas</a:t>
            </a:r>
          </a:p>
        </p:txBody>
      </p:sp>
      <p:sp>
        <p:nvSpPr>
          <p:cNvPr id="8" name="TextBox 7"/>
          <p:cNvSpPr txBox="1"/>
          <p:nvPr/>
        </p:nvSpPr>
        <p:spPr>
          <a:xfrm>
            <a:off x="347943" y="5637162"/>
            <a:ext cx="7881658" cy="954107"/>
          </a:xfrm>
          <a:prstGeom prst="rect">
            <a:avLst/>
          </a:prstGeom>
          <a:noFill/>
        </p:spPr>
        <p:txBody>
          <a:bodyPr wrap="square" rtlCol="0">
            <a:spAutoFit/>
          </a:bodyPr>
          <a:lstStyle/>
          <a:p>
            <a:r>
              <a:rPr lang="en-US" sz="2800" b="1" dirty="0">
                <a:solidFill>
                  <a:srgbClr val="D65636"/>
                </a:solidFill>
              </a:rPr>
              <a:t>→ </a:t>
            </a:r>
            <a:r>
              <a:rPr lang="en-US" sz="2800" dirty="0" smtClean="0">
                <a:solidFill>
                  <a:srgbClr val="D65636"/>
                </a:solidFill>
              </a:rPr>
              <a:t>It is hard to stay healthy if you live in an informal </a:t>
            </a:r>
            <a:br>
              <a:rPr lang="en-US" sz="2800" dirty="0" smtClean="0">
                <a:solidFill>
                  <a:srgbClr val="D65636"/>
                </a:solidFill>
              </a:rPr>
            </a:br>
            <a:r>
              <a:rPr lang="en-US" sz="2800" dirty="0" smtClean="0">
                <a:solidFill>
                  <a:srgbClr val="D65636"/>
                </a:solidFill>
              </a:rPr>
              <a:t>					settlement</a:t>
            </a:r>
            <a:endParaRPr lang="en-US" sz="2800" dirty="0">
              <a:solidFill>
                <a:srgbClr val="D65636"/>
              </a:solidFill>
            </a:endParaRPr>
          </a:p>
        </p:txBody>
      </p:sp>
    </p:spTree>
    <p:extLst>
      <p:ext uri="{BB962C8B-B14F-4D97-AF65-F5344CB8AC3E}">
        <p14:creationId xmlns:p14="http://schemas.microsoft.com/office/powerpoint/2010/main" val="137495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Limited opportunity for play, exercise and creativity, as well as local entrepreneurship</a:t>
            </a:r>
          </a:p>
        </p:txBody>
      </p:sp>
      <p:sp>
        <p:nvSpPr>
          <p:cNvPr id="3" name="Content Placeholder 2"/>
          <p:cNvSpPr>
            <a:spLocks noGrp="1"/>
          </p:cNvSpPr>
          <p:nvPr>
            <p:ph idx="1"/>
          </p:nvPr>
        </p:nvSpPr>
        <p:spPr>
          <a:xfrm>
            <a:off x="457200" y="1600201"/>
            <a:ext cx="5029200" cy="3246438"/>
          </a:xfrm>
        </p:spPr>
        <p:txBody>
          <a:bodyPr>
            <a:normAutofit/>
          </a:bodyPr>
          <a:lstStyle/>
          <a:p>
            <a:pPr lvl="0"/>
            <a:r>
              <a:rPr lang="en-US" dirty="0"/>
              <a:t>A lack of private and public space for </a:t>
            </a:r>
            <a:r>
              <a:rPr lang="en-US" dirty="0" smtClean="0"/>
              <a:t>different activities </a:t>
            </a:r>
          </a:p>
          <a:p>
            <a:pPr lvl="0"/>
            <a:r>
              <a:rPr lang="en-US" dirty="0" smtClean="0"/>
              <a:t>A </a:t>
            </a:r>
            <a:r>
              <a:rPr lang="en-US" dirty="0"/>
              <a:t>concentration of people with very low income levels, low levels of job security, and little money to spend </a:t>
            </a:r>
            <a:endParaRPr lang="en-US" dirty="0" smtClean="0"/>
          </a:p>
          <a:p>
            <a:endParaRPr lang="en-US" dirty="0"/>
          </a:p>
        </p:txBody>
      </p:sp>
      <p:sp>
        <p:nvSpPr>
          <p:cNvPr id="4" name="TextBox 3"/>
          <p:cNvSpPr txBox="1"/>
          <p:nvPr/>
        </p:nvSpPr>
        <p:spPr>
          <a:xfrm>
            <a:off x="304800" y="4075094"/>
            <a:ext cx="5181600" cy="1384995"/>
          </a:xfrm>
          <a:prstGeom prst="rect">
            <a:avLst/>
          </a:prstGeom>
          <a:noFill/>
        </p:spPr>
        <p:txBody>
          <a:bodyPr wrap="square" rtlCol="0">
            <a:spAutoFit/>
          </a:bodyPr>
          <a:lstStyle/>
          <a:p>
            <a:pPr lvl="0"/>
            <a:r>
              <a:rPr lang="en-US" sz="2800" b="1" dirty="0">
                <a:solidFill>
                  <a:srgbClr val="D65636"/>
                </a:solidFill>
              </a:rPr>
              <a:t>→ </a:t>
            </a:r>
            <a:r>
              <a:rPr lang="en-US" sz="2800" dirty="0">
                <a:solidFill>
                  <a:srgbClr val="D65636"/>
                </a:solidFill>
              </a:rPr>
              <a:t>often results in insecurity and instability and limited opportunity for local entrepreneurship</a:t>
            </a:r>
            <a:r>
              <a:rPr lang="en-US" sz="2800" dirty="0" smtClean="0">
                <a:solidFill>
                  <a:srgbClr val="D65636"/>
                </a:solidFill>
              </a:rPr>
              <a:t>.</a:t>
            </a:r>
            <a:endParaRPr lang="en-US" sz="2800" dirty="0">
              <a:solidFill>
                <a:srgbClr val="D65636"/>
              </a:solidFill>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9059" y="1600200"/>
            <a:ext cx="2967742"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8117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533400" y="350838"/>
            <a:ext cx="8153400" cy="1020762"/>
          </a:xfrm>
        </p:spPr>
        <p:txBody>
          <a:bodyPr>
            <a:noAutofit/>
          </a:bodyPr>
          <a:lstStyle/>
          <a:p>
            <a:r>
              <a:rPr lang="en-US" sz="3200" dirty="0" smtClean="0"/>
              <a:t>Positive aspects of informal settlements</a:t>
            </a:r>
            <a:endParaRPr lang="en-US" sz="3200" dirty="0"/>
          </a:p>
        </p:txBody>
      </p:sp>
      <p:pic>
        <p:nvPicPr>
          <p:cNvPr id="5" name="Picture 4"/>
          <p:cNvPicPr>
            <a:picLocks noChangeAspect="1"/>
          </p:cNvPicPr>
          <p:nvPr/>
        </p:nvPicPr>
        <p:blipFill>
          <a:blip r:embed="rId2"/>
          <a:stretch>
            <a:fillRect/>
          </a:stretch>
        </p:blipFill>
        <p:spPr>
          <a:xfrm>
            <a:off x="762000" y="1202544"/>
            <a:ext cx="7924800" cy="4609888"/>
          </a:xfrm>
          <a:prstGeom prst="rect">
            <a:avLst/>
          </a:prstGeom>
        </p:spPr>
      </p:pic>
    </p:spTree>
    <p:extLst>
      <p:ext uri="{BB962C8B-B14F-4D97-AF65-F5344CB8AC3E}">
        <p14:creationId xmlns:p14="http://schemas.microsoft.com/office/powerpoint/2010/main" val="4267366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533400" y="350838"/>
            <a:ext cx="8153400" cy="1020762"/>
          </a:xfrm>
        </p:spPr>
        <p:txBody>
          <a:bodyPr>
            <a:noAutofit/>
          </a:bodyPr>
          <a:lstStyle/>
          <a:p>
            <a:r>
              <a:rPr lang="en-US" sz="3200" dirty="0" smtClean="0"/>
              <a:t>Positive aspects of informal settlements</a:t>
            </a:r>
            <a:endParaRPr lang="en-US" sz="3200" dirty="0"/>
          </a:p>
        </p:txBody>
      </p:sp>
      <p:sp>
        <p:nvSpPr>
          <p:cNvPr id="5" name="Content Placeholder 3"/>
          <p:cNvSpPr>
            <a:spLocks noGrp="1"/>
          </p:cNvSpPr>
          <p:nvPr>
            <p:ph idx="1"/>
          </p:nvPr>
        </p:nvSpPr>
        <p:spPr>
          <a:xfrm>
            <a:off x="457200" y="1600200"/>
            <a:ext cx="8305800" cy="4954627"/>
          </a:xfrm>
        </p:spPr>
        <p:txBody>
          <a:bodyPr>
            <a:normAutofit/>
          </a:bodyPr>
          <a:lstStyle/>
          <a:p>
            <a:pPr marL="0" indent="0">
              <a:buNone/>
            </a:pPr>
            <a:r>
              <a:rPr lang="en-US" dirty="0" smtClean="0"/>
              <a:t>Informal settlements are also places of</a:t>
            </a:r>
          </a:p>
          <a:p>
            <a:pPr lvl="1"/>
            <a:r>
              <a:rPr lang="en-US" dirty="0" smtClean="0"/>
              <a:t>Innovation &amp; ingenuity</a:t>
            </a:r>
          </a:p>
          <a:p>
            <a:pPr lvl="1"/>
            <a:r>
              <a:rPr lang="en-US" dirty="0" smtClean="0"/>
              <a:t>Flexibility</a:t>
            </a:r>
          </a:p>
          <a:p>
            <a:pPr lvl="1"/>
            <a:endParaRPr lang="en-US" dirty="0" smtClean="0"/>
          </a:p>
        </p:txBody>
      </p:sp>
      <p:pic>
        <p:nvPicPr>
          <p:cNvPr id="6"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91000" y="2589954"/>
            <a:ext cx="2830479" cy="3540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56928" y="1600200"/>
            <a:ext cx="2229872"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1150" y="3809154"/>
            <a:ext cx="3581400" cy="2320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5174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US" sz="3200" dirty="0" smtClean="0"/>
              <a:t>Positive aspects continued</a:t>
            </a:r>
            <a:endParaRPr lang="en-US" sz="3200" dirty="0"/>
          </a:p>
        </p:txBody>
      </p:sp>
      <p:sp>
        <p:nvSpPr>
          <p:cNvPr id="5" name="Content Placeholder 2"/>
          <p:cNvSpPr>
            <a:spLocks noGrp="1"/>
          </p:cNvSpPr>
          <p:nvPr>
            <p:ph idx="1"/>
          </p:nvPr>
        </p:nvSpPr>
        <p:spPr>
          <a:xfrm>
            <a:off x="457200" y="1600200"/>
            <a:ext cx="8229600" cy="4525963"/>
          </a:xfrm>
        </p:spPr>
        <p:txBody>
          <a:bodyPr/>
          <a:lstStyle/>
          <a:p>
            <a:pPr lvl="1"/>
            <a:r>
              <a:rPr lang="en-US" dirty="0"/>
              <a:t>Opportunity and</a:t>
            </a:r>
          </a:p>
          <a:p>
            <a:pPr lvl="1"/>
            <a:r>
              <a:rPr lang="en-US" dirty="0"/>
              <a:t>Affordability</a:t>
            </a:r>
          </a:p>
          <a:p>
            <a:endParaRPr lang="en-US" dirty="0"/>
          </a:p>
        </p:txBody>
      </p:sp>
      <p:pic>
        <p:nvPicPr>
          <p:cNvPr id="6" name="Picture 8"/>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19962" y="1600200"/>
            <a:ext cx="3053264" cy="4060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0" y="2548756"/>
            <a:ext cx="4800600" cy="358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194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sz="3200" dirty="0" smtClean="0"/>
              <a:t>Positive aspects continued</a:t>
            </a:r>
            <a:endParaRPr lang="en-US" sz="3200" dirty="0"/>
          </a:p>
        </p:txBody>
      </p:sp>
      <p:sp>
        <p:nvSpPr>
          <p:cNvPr id="3" name="Content Placeholder 2"/>
          <p:cNvSpPr>
            <a:spLocks noGrp="1"/>
          </p:cNvSpPr>
          <p:nvPr>
            <p:ph idx="1"/>
          </p:nvPr>
        </p:nvSpPr>
        <p:spPr>
          <a:xfrm>
            <a:off x="457200" y="1600200"/>
            <a:ext cx="8229600" cy="4525963"/>
          </a:xfrm>
        </p:spPr>
        <p:txBody>
          <a:bodyPr/>
          <a:lstStyle/>
          <a:p>
            <a:pPr lvl="1"/>
            <a:r>
              <a:rPr lang="en-US" dirty="0" smtClean="0"/>
              <a:t>Hope</a:t>
            </a:r>
          </a:p>
          <a:p>
            <a:pPr lvl="1"/>
            <a:r>
              <a:rPr lang="en-US" dirty="0" smtClean="0"/>
              <a:t>High </a:t>
            </a:r>
            <a:r>
              <a:rPr lang="en-US" dirty="0"/>
              <a:t>levels of social </a:t>
            </a:r>
          </a:p>
          <a:p>
            <a:pPr marL="457200" lvl="1" indent="0">
              <a:buNone/>
            </a:pPr>
            <a:r>
              <a:rPr lang="en-US" dirty="0"/>
              <a:t>    interaction</a:t>
            </a:r>
          </a:p>
          <a:p>
            <a:pPr lvl="1"/>
            <a:r>
              <a:rPr lang="en-US" dirty="0"/>
              <a:t>Sharing among neighbours</a:t>
            </a:r>
          </a:p>
          <a:p>
            <a:endParaRPr lang="en-US" dirty="0"/>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0" y="3505200"/>
            <a:ext cx="4993602" cy="2620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83634" y="1852982"/>
            <a:ext cx="2803166" cy="4243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5994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Is informality chaos?</a:t>
            </a:r>
            <a:endParaRPr lang="en-US" sz="3200" dirty="0"/>
          </a:p>
        </p:txBody>
      </p:sp>
      <p:sp>
        <p:nvSpPr>
          <p:cNvPr id="3" name="Content Placeholder 2"/>
          <p:cNvSpPr>
            <a:spLocks noGrp="1"/>
          </p:cNvSpPr>
          <p:nvPr>
            <p:ph idx="1"/>
          </p:nvPr>
        </p:nvSpPr>
        <p:spPr/>
        <p:txBody>
          <a:bodyPr/>
          <a:lstStyle/>
          <a:p>
            <a:r>
              <a:rPr lang="en-US" dirty="0" smtClean="0"/>
              <a:t>Informal settlements may seem disordered</a:t>
            </a:r>
          </a:p>
          <a:p>
            <a:pPr marL="0" indent="0">
              <a:buNone/>
            </a:pPr>
            <a:r>
              <a:rPr lang="en-US" dirty="0" smtClean="0"/>
              <a:t>But:</a:t>
            </a:r>
          </a:p>
          <a:p>
            <a:r>
              <a:rPr lang="en-US" dirty="0" smtClean="0"/>
              <a:t>Note high level of order may exist</a:t>
            </a:r>
          </a:p>
          <a:p>
            <a:pPr lvl="1"/>
            <a:r>
              <a:rPr lang="en-US" dirty="0" smtClean="0"/>
              <a:t>Formal residents’ committees</a:t>
            </a:r>
          </a:p>
          <a:p>
            <a:pPr lvl="1"/>
            <a:r>
              <a:rPr lang="en-US" dirty="0" smtClean="0"/>
              <a:t>Rules and regulations on who may build where</a:t>
            </a:r>
          </a:p>
          <a:p>
            <a:pPr lvl="1"/>
            <a:r>
              <a:rPr lang="en-US" dirty="0" smtClean="0"/>
              <a:t>Networks and systems of support</a:t>
            </a:r>
          </a:p>
          <a:p>
            <a:pPr lvl="1"/>
            <a:r>
              <a:rPr lang="en-US" dirty="0" smtClean="0"/>
              <a:t>Community policing</a:t>
            </a:r>
            <a:endParaRPr lang="en-US" dirty="0"/>
          </a:p>
        </p:txBody>
      </p:sp>
    </p:spTree>
    <p:extLst>
      <p:ext uri="{BB962C8B-B14F-4D97-AF65-F5344CB8AC3E}">
        <p14:creationId xmlns:p14="http://schemas.microsoft.com/office/powerpoint/2010/main" val="5357613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457200"/>
            <a:ext cx="8229600" cy="1143000"/>
          </a:xfrm>
        </p:spPr>
        <p:txBody>
          <a:bodyPr>
            <a:normAutofit fontScale="90000"/>
          </a:bodyPr>
          <a:lstStyle/>
          <a:p>
            <a:r>
              <a:rPr lang="en-ZA" dirty="0"/>
              <a:t>Activity </a:t>
            </a:r>
            <a:r>
              <a:rPr lang="en-ZA" dirty="0" smtClean="0"/>
              <a:t>1.2: </a:t>
            </a:r>
            <a:r>
              <a:rPr lang="en-ZA" dirty="0"/>
              <a:t>Factors leading to informal settlements</a:t>
            </a:r>
            <a:endParaRPr lang="en-GB" dirty="0"/>
          </a:p>
        </p:txBody>
      </p:sp>
      <p:sp>
        <p:nvSpPr>
          <p:cNvPr id="5" name="Content Placeholder 2"/>
          <p:cNvSpPr>
            <a:spLocks noGrp="1"/>
          </p:cNvSpPr>
          <p:nvPr>
            <p:ph idx="1"/>
          </p:nvPr>
        </p:nvSpPr>
        <p:spPr>
          <a:xfrm>
            <a:off x="457200" y="1600200"/>
            <a:ext cx="8229600" cy="4525963"/>
          </a:xfrm>
        </p:spPr>
        <p:txBody>
          <a:bodyPr>
            <a:normAutofit/>
          </a:bodyPr>
          <a:lstStyle/>
          <a:p>
            <a:r>
              <a:rPr lang="en-US" dirty="0"/>
              <a:t>Type of activity: Pair work</a:t>
            </a:r>
          </a:p>
          <a:p>
            <a:r>
              <a:rPr lang="en-US" dirty="0"/>
              <a:t> </a:t>
            </a:r>
            <a:r>
              <a:rPr lang="en-US" dirty="0" smtClean="0"/>
              <a:t>Timing</a:t>
            </a:r>
            <a:r>
              <a:rPr lang="en-US" dirty="0"/>
              <a:t>: 10 minutes + 20 minutes de-brief</a:t>
            </a:r>
          </a:p>
          <a:p>
            <a:r>
              <a:rPr lang="en-ZA" i="1" dirty="0" smtClean="0"/>
              <a:t>Purpose</a:t>
            </a:r>
            <a:r>
              <a:rPr lang="en-ZA" i="1" dirty="0"/>
              <a:t>: To explain the scale of the informal settlement situation in South Africa.</a:t>
            </a:r>
            <a:endParaRPr lang="en-GB" dirty="0"/>
          </a:p>
          <a:p>
            <a:r>
              <a:rPr lang="en-ZA" i="1" dirty="0" smtClean="0"/>
              <a:t>Instruction</a:t>
            </a:r>
            <a:r>
              <a:rPr lang="en-ZA" i="1" dirty="0"/>
              <a:t>: In pairs, discuss why we have so many informal settlements in South Africa. Write four reasons onto four cards. After five minutes these cards will be collected, read out and clustered into themes.</a:t>
            </a:r>
            <a:endParaRPr lang="en-GB" dirty="0"/>
          </a:p>
          <a:p>
            <a:r>
              <a:rPr lang="en-ZA" i="1" dirty="0"/>
              <a:t>In the </a:t>
            </a:r>
            <a:r>
              <a:rPr lang="en-ZA" i="1" dirty="0" smtClean="0"/>
              <a:t>participant manual you </a:t>
            </a:r>
            <a:r>
              <a:rPr lang="en-ZA" i="1" dirty="0"/>
              <a:t>may write down the reasons you identified, as well </a:t>
            </a:r>
            <a:r>
              <a:rPr lang="en-ZA" i="1" dirty="0" smtClean="0"/>
              <a:t>as any </a:t>
            </a:r>
            <a:r>
              <a:rPr lang="en-ZA" i="1" dirty="0"/>
              <a:t>that were raised by the other </a:t>
            </a:r>
            <a:r>
              <a:rPr lang="en-ZA" i="1" dirty="0" smtClean="0"/>
              <a:t>participants</a:t>
            </a:r>
          </a:p>
          <a:p>
            <a:pPr marL="0" indent="0">
              <a:buNone/>
            </a:pPr>
            <a:endParaRPr lang="en-US" dirty="0">
              <a:solidFill>
                <a:schemeClr val="tx1">
                  <a:lumMod val="50000"/>
                  <a:lumOff val="50000"/>
                </a:schemeClr>
              </a:solidFill>
            </a:endParaRPr>
          </a:p>
        </p:txBody>
      </p:sp>
    </p:spTree>
    <p:extLst>
      <p:ext uri="{BB962C8B-B14F-4D97-AF65-F5344CB8AC3E}">
        <p14:creationId xmlns:p14="http://schemas.microsoft.com/office/powerpoint/2010/main" val="852090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43000"/>
          </a:xfrm>
        </p:spPr>
        <p:txBody>
          <a:bodyPr>
            <a:normAutofit fontScale="90000"/>
          </a:bodyPr>
          <a:lstStyle/>
          <a:p>
            <a:r>
              <a:rPr lang="en-US" dirty="0" smtClean="0"/>
              <a:t>Factors Leading to Informal Settlement Situation</a:t>
            </a:r>
            <a:endParaRPr lang="en-US" dirty="0"/>
          </a:p>
        </p:txBody>
      </p:sp>
      <p:sp>
        <p:nvSpPr>
          <p:cNvPr id="5" name="Content Placeholder 4"/>
          <p:cNvSpPr>
            <a:spLocks noGrp="1"/>
          </p:cNvSpPr>
          <p:nvPr>
            <p:ph idx="1"/>
          </p:nvPr>
        </p:nvSpPr>
        <p:spPr>
          <a:xfrm>
            <a:off x="457200" y="1600200"/>
            <a:ext cx="8229600" cy="4525963"/>
          </a:xfrm>
        </p:spPr>
        <p:txBody>
          <a:bodyPr/>
          <a:lstStyle/>
          <a:p>
            <a:pPr lvl="0"/>
            <a:r>
              <a:rPr lang="en-ZA" dirty="0"/>
              <a:t>Apartheid </a:t>
            </a:r>
            <a:r>
              <a:rPr lang="en-ZA" dirty="0" smtClean="0"/>
              <a:t>legacy </a:t>
            </a:r>
            <a:endParaRPr lang="en-US" dirty="0"/>
          </a:p>
          <a:p>
            <a:pPr lvl="0"/>
            <a:r>
              <a:rPr lang="en-ZA" dirty="0"/>
              <a:t>Economy unable to create enough </a:t>
            </a:r>
            <a:r>
              <a:rPr lang="en-ZA" dirty="0" smtClean="0"/>
              <a:t>jobs </a:t>
            </a:r>
            <a:endParaRPr lang="en-US" dirty="0"/>
          </a:p>
          <a:p>
            <a:pPr lvl="0"/>
            <a:r>
              <a:rPr lang="en-ZA" dirty="0"/>
              <a:t>Land market has remained </a:t>
            </a:r>
            <a:r>
              <a:rPr lang="en-ZA" dirty="0" smtClean="0"/>
              <a:t>exclusionary</a:t>
            </a:r>
            <a:endParaRPr lang="en-US" dirty="0"/>
          </a:p>
          <a:p>
            <a:pPr lvl="0"/>
            <a:r>
              <a:rPr lang="en-ZA" dirty="0"/>
              <a:t>Cost of formal </a:t>
            </a:r>
            <a:r>
              <a:rPr lang="en-ZA" dirty="0" smtClean="0"/>
              <a:t>development  </a:t>
            </a:r>
            <a:endParaRPr lang="en-US" dirty="0"/>
          </a:p>
          <a:p>
            <a:pPr lvl="0"/>
            <a:r>
              <a:rPr lang="en-ZA" dirty="0"/>
              <a:t>Skills deficit in the </a:t>
            </a:r>
            <a:r>
              <a:rPr lang="en-ZA" dirty="0" smtClean="0"/>
              <a:t>bureaucracy</a:t>
            </a:r>
            <a:endParaRPr lang="en-US" dirty="0"/>
          </a:p>
          <a:p>
            <a:pPr lvl="0"/>
            <a:r>
              <a:rPr lang="en-ZA" dirty="0"/>
              <a:t>Planning makes it too complicated to release land for poor people to settle </a:t>
            </a:r>
            <a:r>
              <a:rPr lang="en-ZA" dirty="0" smtClean="0"/>
              <a:t>on</a:t>
            </a:r>
            <a:endParaRPr lang="en-US" dirty="0"/>
          </a:p>
          <a:p>
            <a:pPr lvl="0"/>
            <a:r>
              <a:rPr lang="en-ZA" dirty="0"/>
              <a:t>Land is too </a:t>
            </a:r>
            <a:r>
              <a:rPr lang="en-ZA" dirty="0" smtClean="0"/>
              <a:t>expensive</a:t>
            </a:r>
            <a:endParaRPr lang="en-US" dirty="0"/>
          </a:p>
          <a:p>
            <a:pPr lvl="0"/>
            <a:r>
              <a:rPr lang="en-ZA" dirty="0"/>
              <a:t>Private property rights are </a:t>
            </a:r>
            <a:r>
              <a:rPr lang="en-ZA" dirty="0" smtClean="0"/>
              <a:t>protected</a:t>
            </a:r>
            <a:endParaRPr lang="en-US" dirty="0"/>
          </a:p>
          <a:p>
            <a:endParaRPr lang="en-US" dirty="0"/>
          </a:p>
        </p:txBody>
      </p:sp>
    </p:spTree>
    <p:extLst>
      <p:ext uri="{BB962C8B-B14F-4D97-AF65-F5344CB8AC3E}">
        <p14:creationId xmlns:p14="http://schemas.microsoft.com/office/powerpoint/2010/main" val="2198456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381000"/>
            <a:ext cx="7772400" cy="147002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i="0" kern="1200">
                <a:solidFill>
                  <a:srgbClr val="D85636"/>
                </a:solidFill>
                <a:latin typeface="Arial Narrow"/>
                <a:ea typeface="+mj-ea"/>
                <a:cs typeface="Arial Narrow"/>
              </a:defRPr>
            </a:lvl1pPr>
          </a:lstStyle>
          <a:p>
            <a:r>
              <a:rPr lang="en-US" sz="3200" dirty="0" smtClean="0"/>
              <a:t>4. What are the rights of people living in informal settlements?</a:t>
            </a:r>
            <a:endParaRPr lang="en-US" sz="3200" dirty="0"/>
          </a:p>
        </p:txBody>
      </p:sp>
      <p:pic>
        <p:nvPicPr>
          <p:cNvPr id="5"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 y="2324356"/>
            <a:ext cx="5029200" cy="377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47324" y="2286000"/>
            <a:ext cx="3139475" cy="3837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2839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US" sz="3200" dirty="0" smtClean="0"/>
              <a:t>What this session covers</a:t>
            </a:r>
            <a:endParaRPr lang="en-US" sz="3200" dirty="0"/>
          </a:p>
        </p:txBody>
      </p:sp>
      <p:sp>
        <p:nvSpPr>
          <p:cNvPr id="5" name="Content Placeholder 2"/>
          <p:cNvSpPr>
            <a:spLocks noGrp="1"/>
          </p:cNvSpPr>
          <p:nvPr>
            <p:ph idx="1"/>
          </p:nvPr>
        </p:nvSpPr>
        <p:spPr>
          <a:xfrm>
            <a:off x="457200" y="1295400"/>
            <a:ext cx="8229600" cy="4343401"/>
          </a:xfrm>
        </p:spPr>
        <p:txBody>
          <a:bodyPr/>
          <a:lstStyle/>
          <a:p>
            <a:pPr marL="57150" indent="0">
              <a:buNone/>
            </a:pPr>
            <a:r>
              <a:rPr lang="en-US" dirty="0" smtClean="0"/>
              <a:t>Rights </a:t>
            </a:r>
            <a:r>
              <a:rPr lang="en-US" dirty="0"/>
              <a:t>in the Constitution </a:t>
            </a:r>
            <a:endParaRPr lang="en-US" dirty="0" smtClean="0">
              <a:effectLst/>
            </a:endParaRPr>
          </a:p>
          <a:p>
            <a:pPr marL="57150" indent="0">
              <a:buNone/>
            </a:pPr>
            <a:r>
              <a:rPr lang="en-US" dirty="0" smtClean="0"/>
              <a:t>Constitutional </a:t>
            </a:r>
            <a:r>
              <a:rPr lang="en-US" dirty="0"/>
              <a:t>Court cases: implications for </a:t>
            </a:r>
            <a:endParaRPr lang="en-US" dirty="0" smtClean="0"/>
          </a:p>
          <a:p>
            <a:pPr marL="457200" lvl="1" indent="0">
              <a:buNone/>
            </a:pPr>
            <a:r>
              <a:rPr lang="en-US" dirty="0"/>
              <a:t> </a:t>
            </a:r>
            <a:r>
              <a:rPr lang="en-US" dirty="0" smtClean="0"/>
              <a:t> the </a:t>
            </a:r>
            <a:r>
              <a:rPr lang="en-US" dirty="0"/>
              <a:t>state</a:t>
            </a:r>
          </a:p>
          <a:p>
            <a:endParaRPr lang="en-US" dirty="0"/>
          </a:p>
        </p:txBody>
      </p:sp>
      <p:pic>
        <p:nvPicPr>
          <p:cNvPr id="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86201" y="2603636"/>
            <a:ext cx="4800599" cy="3492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6631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792162"/>
          </a:xfrm>
        </p:spPr>
        <p:txBody>
          <a:bodyPr>
            <a:normAutofit fontScale="90000"/>
          </a:bodyPr>
          <a:lstStyle/>
          <a:p>
            <a:r>
              <a:rPr lang="en-US" b="1" dirty="0" smtClean="0"/>
              <a:t>The Constitution, Section </a:t>
            </a:r>
            <a:r>
              <a:rPr lang="en-US" b="1" dirty="0"/>
              <a:t>26 (1): The Right to Housing</a:t>
            </a:r>
            <a:r>
              <a:rPr lang="en-US" dirty="0"/>
              <a:t/>
            </a:r>
            <a:br>
              <a:rPr lang="en-US" dirty="0"/>
            </a:br>
            <a:endParaRPr lang="en-US" dirty="0"/>
          </a:p>
        </p:txBody>
      </p:sp>
      <p:sp>
        <p:nvSpPr>
          <p:cNvPr id="3" name="Content Placeholder 2"/>
          <p:cNvSpPr>
            <a:spLocks noGrp="1"/>
          </p:cNvSpPr>
          <p:nvPr>
            <p:ph idx="1"/>
          </p:nvPr>
        </p:nvSpPr>
        <p:spPr>
          <a:xfrm>
            <a:off x="457200" y="2286000"/>
            <a:ext cx="8077200" cy="4267200"/>
          </a:xfrm>
        </p:spPr>
        <p:txBody>
          <a:bodyPr>
            <a:noAutofit/>
          </a:bodyPr>
          <a:lstStyle/>
          <a:p>
            <a:pPr marL="514350" indent="-514350">
              <a:buAutoNum type="arabicParenBoth"/>
            </a:pPr>
            <a:r>
              <a:rPr lang="en-US" dirty="0" smtClean="0"/>
              <a:t>Everyone has the right to have access to adequate housing.</a:t>
            </a:r>
            <a:r>
              <a:rPr lang="en-US" dirty="0"/>
              <a:t> </a:t>
            </a:r>
            <a:endParaRPr lang="en-US" dirty="0" smtClean="0"/>
          </a:p>
          <a:p>
            <a:pPr marL="0" indent="0">
              <a:buNone/>
            </a:pPr>
            <a:r>
              <a:rPr lang="en-US" dirty="0">
                <a:solidFill>
                  <a:srgbClr val="FF0000"/>
                </a:solidFill>
              </a:rPr>
              <a:t>	</a:t>
            </a:r>
            <a:r>
              <a:rPr lang="en-US" dirty="0" smtClean="0">
                <a:solidFill>
                  <a:srgbClr val="D65636"/>
                </a:solidFill>
              </a:rPr>
              <a:t>→ </a:t>
            </a:r>
            <a:r>
              <a:rPr lang="en-US" dirty="0">
                <a:solidFill>
                  <a:srgbClr val="D65636"/>
                </a:solidFill>
              </a:rPr>
              <a:t>Most people in informal settlements do not </a:t>
            </a:r>
            <a:endParaRPr lang="en-US" dirty="0" smtClean="0">
              <a:solidFill>
                <a:srgbClr val="D65636"/>
              </a:solidFill>
            </a:endParaRPr>
          </a:p>
          <a:p>
            <a:pPr marL="0" indent="0">
              <a:buNone/>
            </a:pPr>
            <a:r>
              <a:rPr lang="en-US" dirty="0">
                <a:solidFill>
                  <a:srgbClr val="D65636"/>
                </a:solidFill>
              </a:rPr>
              <a:t> </a:t>
            </a:r>
            <a:r>
              <a:rPr lang="en-US" dirty="0" smtClean="0">
                <a:solidFill>
                  <a:srgbClr val="D65636"/>
                </a:solidFill>
              </a:rPr>
              <a:t>               have this.</a:t>
            </a:r>
          </a:p>
          <a:p>
            <a:pPr marL="514350" indent="-514350">
              <a:buFont typeface="Wingdings" panose="05000000000000000000" pitchFamily="2" charset="2"/>
              <a:buAutoNum type="arabicParenBoth" startAt="2"/>
            </a:pPr>
            <a:r>
              <a:rPr lang="en-US" dirty="0" smtClean="0"/>
              <a:t>The state must take reasonable legislative and other measures, within its available resources, to achieve the progressive realisation of this right. </a:t>
            </a:r>
          </a:p>
          <a:p>
            <a:pPr marL="0" indent="0">
              <a:buNone/>
            </a:pPr>
            <a:r>
              <a:rPr lang="en-US" dirty="0" smtClean="0"/>
              <a:t>	</a:t>
            </a:r>
            <a:r>
              <a:rPr lang="en-US" dirty="0" smtClean="0">
                <a:solidFill>
                  <a:srgbClr val="D65636"/>
                </a:solidFill>
              </a:rPr>
              <a:t>→ The state may not </a:t>
            </a:r>
            <a:r>
              <a:rPr lang="en-US" dirty="0">
                <a:solidFill>
                  <a:srgbClr val="D65636"/>
                </a:solidFill>
              </a:rPr>
              <a:t>neglect </a:t>
            </a:r>
            <a:r>
              <a:rPr lang="en-US" dirty="0" smtClean="0">
                <a:solidFill>
                  <a:srgbClr val="D65636"/>
                </a:solidFill>
              </a:rPr>
              <a:t>the informal </a:t>
            </a:r>
          </a:p>
          <a:p>
            <a:pPr marL="0" indent="0">
              <a:buNone/>
            </a:pPr>
            <a:r>
              <a:rPr lang="en-US" dirty="0">
                <a:solidFill>
                  <a:srgbClr val="D65636"/>
                </a:solidFill>
              </a:rPr>
              <a:t> </a:t>
            </a:r>
            <a:r>
              <a:rPr lang="en-US" dirty="0" smtClean="0">
                <a:solidFill>
                  <a:srgbClr val="D65636"/>
                </a:solidFill>
              </a:rPr>
              <a:t>                settlement situation.</a:t>
            </a:r>
          </a:p>
        </p:txBody>
      </p:sp>
    </p:spTree>
    <p:extLst>
      <p:ext uri="{BB962C8B-B14F-4D97-AF65-F5344CB8AC3E}">
        <p14:creationId xmlns:p14="http://schemas.microsoft.com/office/powerpoint/2010/main" val="30525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770438"/>
          </a:xfrm>
        </p:spPr>
        <p:txBody>
          <a:bodyPr>
            <a:normAutofit/>
          </a:bodyPr>
          <a:lstStyle/>
          <a:p>
            <a:pPr marL="514350" indent="-514350">
              <a:buFont typeface="Wingdings" panose="05000000000000000000" pitchFamily="2" charset="2"/>
              <a:buAutoNum type="arabicParenBoth" startAt="3"/>
            </a:pPr>
            <a:r>
              <a:rPr lang="en-US" dirty="0"/>
              <a:t>No one must be evicted from their home, or have their home demolished, without an order of the court made after considering the relevant circumstances. No legislation may permit arbitrary evictions</a:t>
            </a:r>
            <a:r>
              <a:rPr lang="en-US" dirty="0" smtClean="0"/>
              <a:t>.</a:t>
            </a:r>
          </a:p>
          <a:p>
            <a:pPr marL="0" indent="0">
              <a:buNone/>
            </a:pPr>
            <a:endParaRPr lang="en-US" dirty="0"/>
          </a:p>
          <a:p>
            <a:pPr marL="0" indent="0">
              <a:buNone/>
            </a:pPr>
            <a:r>
              <a:rPr lang="en-US" dirty="0">
                <a:solidFill>
                  <a:srgbClr val="FF0000"/>
                </a:solidFill>
              </a:rPr>
              <a:t> </a:t>
            </a:r>
            <a:r>
              <a:rPr lang="en-US" dirty="0" smtClean="0">
                <a:solidFill>
                  <a:srgbClr val="FF0000"/>
                </a:solidFill>
              </a:rPr>
              <a:t>    </a:t>
            </a:r>
            <a:r>
              <a:rPr lang="en-US" dirty="0" smtClean="0">
                <a:solidFill>
                  <a:srgbClr val="D65636"/>
                </a:solidFill>
              </a:rPr>
              <a:t>→ </a:t>
            </a:r>
            <a:r>
              <a:rPr lang="en-US" dirty="0">
                <a:solidFill>
                  <a:srgbClr val="D65636"/>
                </a:solidFill>
              </a:rPr>
              <a:t>Homes in informal </a:t>
            </a:r>
            <a:endParaRPr lang="en-US" dirty="0" smtClean="0">
              <a:solidFill>
                <a:srgbClr val="D65636"/>
              </a:solidFill>
            </a:endParaRPr>
          </a:p>
          <a:p>
            <a:pPr marL="0" indent="0">
              <a:buNone/>
            </a:pPr>
            <a:r>
              <a:rPr lang="en-US" dirty="0">
                <a:solidFill>
                  <a:srgbClr val="D65636"/>
                </a:solidFill>
              </a:rPr>
              <a:t> </a:t>
            </a:r>
            <a:r>
              <a:rPr lang="en-US" dirty="0" smtClean="0">
                <a:solidFill>
                  <a:srgbClr val="D65636"/>
                </a:solidFill>
              </a:rPr>
              <a:t>         settlements are	</a:t>
            </a:r>
          </a:p>
          <a:p>
            <a:pPr marL="0" indent="0">
              <a:buNone/>
            </a:pPr>
            <a:r>
              <a:rPr lang="en-US" dirty="0" smtClean="0">
                <a:solidFill>
                  <a:srgbClr val="D65636"/>
                </a:solidFill>
              </a:rPr>
              <a:t>		protected from </a:t>
            </a:r>
          </a:p>
          <a:p>
            <a:pPr marL="0" indent="0">
              <a:buNone/>
            </a:pPr>
            <a:r>
              <a:rPr lang="en-US" dirty="0" smtClean="0">
                <a:solidFill>
                  <a:srgbClr val="D65636"/>
                </a:solidFill>
              </a:rPr>
              <a:t>		un-procedural action.</a:t>
            </a:r>
            <a:endParaRPr lang="en-US" dirty="0">
              <a:solidFill>
                <a:srgbClr val="D65636"/>
              </a:solidFill>
            </a:endParaRPr>
          </a:p>
          <a:p>
            <a:endParaRPr lang="en-US" dirty="0"/>
          </a:p>
        </p:txBody>
      </p:sp>
      <p:pic>
        <p:nvPicPr>
          <p:cNvPr id="2050"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23443" y="3254212"/>
            <a:ext cx="3830195" cy="286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457200" y="457200"/>
            <a:ext cx="8229600" cy="1143000"/>
          </a:xfrm>
        </p:spPr>
        <p:txBody>
          <a:bodyPr>
            <a:normAutofit fontScale="90000"/>
          </a:bodyPr>
          <a:lstStyle/>
          <a:p>
            <a:r>
              <a:rPr lang="en-US" b="1" dirty="0"/>
              <a:t>Section 26 (1): The Right to Housing</a:t>
            </a:r>
            <a:r>
              <a:rPr lang="en-US" dirty="0"/>
              <a:t/>
            </a:r>
            <a:br>
              <a:rPr lang="en-US" dirty="0"/>
            </a:br>
            <a:endParaRPr lang="en-US" dirty="0"/>
          </a:p>
        </p:txBody>
      </p:sp>
    </p:spTree>
    <p:extLst>
      <p:ext uri="{BB962C8B-B14F-4D97-AF65-F5344CB8AC3E}">
        <p14:creationId xmlns:p14="http://schemas.microsoft.com/office/powerpoint/2010/main" val="130905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9438"/>
            <a:ext cx="8229600" cy="868362"/>
          </a:xfrm>
        </p:spPr>
        <p:txBody>
          <a:bodyPr>
            <a:normAutofit fontScale="90000"/>
          </a:bodyPr>
          <a:lstStyle/>
          <a:p>
            <a:r>
              <a:rPr lang="en-ZA" dirty="0"/>
              <a:t>Section 9: The Right to Equality</a:t>
            </a:r>
            <a:br>
              <a:rPr lang="en-ZA" dirty="0"/>
            </a:br>
            <a:endParaRPr lang="en-US" dirty="0"/>
          </a:p>
        </p:txBody>
      </p:sp>
      <p:sp>
        <p:nvSpPr>
          <p:cNvPr id="3" name="Content Placeholder 2"/>
          <p:cNvSpPr>
            <a:spLocks noGrp="1"/>
          </p:cNvSpPr>
          <p:nvPr>
            <p:ph idx="1"/>
          </p:nvPr>
        </p:nvSpPr>
        <p:spPr>
          <a:xfrm>
            <a:off x="457200" y="1600200"/>
            <a:ext cx="4267200" cy="5105400"/>
          </a:xfrm>
        </p:spPr>
        <p:txBody>
          <a:bodyPr>
            <a:normAutofit/>
          </a:bodyPr>
          <a:lstStyle/>
          <a:p>
            <a:pPr marL="514350" indent="-514350">
              <a:buAutoNum type="arabicParenBoth"/>
            </a:pPr>
            <a:r>
              <a:rPr lang="en-US" dirty="0" smtClean="0"/>
              <a:t>Everyone is equal before the law and has the right to equal protection and benefit of the law.</a:t>
            </a:r>
          </a:p>
          <a:p>
            <a:pPr marL="0" indent="0">
              <a:buNone/>
            </a:pPr>
            <a:r>
              <a:rPr lang="en-US" dirty="0" smtClean="0">
                <a:solidFill>
                  <a:srgbClr val="FF0000"/>
                </a:solidFill>
              </a:rPr>
              <a:t>	</a:t>
            </a:r>
          </a:p>
          <a:p>
            <a:pPr marL="0" indent="0">
              <a:buNone/>
            </a:pPr>
            <a:r>
              <a:rPr lang="en-US" dirty="0" smtClean="0">
                <a:solidFill>
                  <a:srgbClr val="D65636"/>
                </a:solidFill>
              </a:rPr>
              <a:t>→ 	Informal settlement </a:t>
            </a:r>
          </a:p>
          <a:p>
            <a:pPr marL="0" indent="0">
              <a:buNone/>
            </a:pPr>
            <a:r>
              <a:rPr lang="en-US" dirty="0" smtClean="0">
                <a:solidFill>
                  <a:srgbClr val="D65636"/>
                </a:solidFill>
              </a:rPr>
              <a:t>	residents must be</a:t>
            </a:r>
          </a:p>
          <a:p>
            <a:pPr marL="0" indent="0">
              <a:buNone/>
            </a:pPr>
            <a:r>
              <a:rPr lang="en-US" dirty="0" smtClean="0">
                <a:solidFill>
                  <a:srgbClr val="D65636"/>
                </a:solidFill>
              </a:rPr>
              <a:t>	treated like everyone 	else.</a:t>
            </a:r>
          </a:p>
          <a:p>
            <a:pPr marL="0" indent="0">
              <a:buNone/>
            </a:pPr>
            <a:endParaRPr lang="en-US" dirty="0" smtClean="0"/>
          </a:p>
          <a:p>
            <a:pPr marL="0" indent="0">
              <a:buNone/>
            </a:pPr>
            <a:r>
              <a:rPr lang="en-US" dirty="0" smtClean="0">
                <a:solidFill>
                  <a:srgbClr val="FF0000"/>
                </a:solidFill>
              </a:rPr>
              <a:t> </a:t>
            </a:r>
            <a:endParaRPr lang="en-US" dirty="0" smtClean="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57667" y="1600200"/>
            <a:ext cx="282913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40316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11162"/>
          </a:xfrm>
        </p:spPr>
        <p:txBody>
          <a:bodyPr>
            <a:normAutofit fontScale="90000"/>
          </a:bodyPr>
          <a:lstStyle/>
          <a:p>
            <a:r>
              <a:rPr lang="en-US" dirty="0" smtClean="0"/>
              <a:t>The Right to Equality cont.</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pPr marL="514350" indent="-514350">
              <a:buFont typeface="Wingdings" panose="05000000000000000000" pitchFamily="2" charset="2"/>
              <a:buAutoNum type="arabicParenBoth" startAt="2"/>
            </a:pPr>
            <a:r>
              <a:rPr lang="en-US" dirty="0"/>
              <a:t>Equality includes the full enjoyment of all rights and freedoms. To promote the achievement of equality, legislative and other measures designed to protect or advance persons, or categories of persons, disadvantaged by unfair discrimination may be taken.</a:t>
            </a:r>
          </a:p>
          <a:p>
            <a:pPr marL="0" indent="0">
              <a:buNone/>
            </a:pPr>
            <a:r>
              <a:rPr lang="en-US" dirty="0">
                <a:solidFill>
                  <a:srgbClr val="FF0000"/>
                </a:solidFill>
              </a:rPr>
              <a:t>	</a:t>
            </a:r>
            <a:endParaRPr lang="en-US" dirty="0" smtClean="0">
              <a:solidFill>
                <a:srgbClr val="FF0000"/>
              </a:solidFill>
            </a:endParaRPr>
          </a:p>
          <a:p>
            <a:pPr marL="0" indent="0">
              <a:buNone/>
            </a:pPr>
            <a:r>
              <a:rPr lang="en-US" dirty="0">
                <a:solidFill>
                  <a:srgbClr val="FF0000"/>
                </a:solidFill>
              </a:rPr>
              <a:t>	</a:t>
            </a:r>
            <a:r>
              <a:rPr lang="en-US" dirty="0" smtClean="0">
                <a:solidFill>
                  <a:srgbClr val="D65636"/>
                </a:solidFill>
              </a:rPr>
              <a:t>→ </a:t>
            </a:r>
            <a:r>
              <a:rPr lang="en-US" dirty="0">
                <a:solidFill>
                  <a:srgbClr val="D65636"/>
                </a:solidFill>
              </a:rPr>
              <a:t>Given the legacy of apartheid which </a:t>
            </a:r>
            <a:r>
              <a:rPr lang="en-US" dirty="0" smtClean="0">
                <a:solidFill>
                  <a:srgbClr val="D65636"/>
                </a:solidFill>
              </a:rPr>
              <a:t>disadvantaged 		those </a:t>
            </a:r>
            <a:r>
              <a:rPr lang="en-US" dirty="0">
                <a:solidFill>
                  <a:srgbClr val="D65636"/>
                </a:solidFill>
              </a:rPr>
              <a:t>living in </a:t>
            </a:r>
            <a:r>
              <a:rPr lang="en-US" dirty="0" smtClean="0">
                <a:solidFill>
                  <a:srgbClr val="D65636"/>
                </a:solidFill>
              </a:rPr>
              <a:t>informal settlements </a:t>
            </a:r>
            <a:r>
              <a:rPr lang="en-US" dirty="0">
                <a:solidFill>
                  <a:srgbClr val="D65636"/>
                </a:solidFill>
              </a:rPr>
              <a:t>today</a:t>
            </a:r>
            <a:r>
              <a:rPr lang="en-US" dirty="0" smtClean="0">
                <a:solidFill>
                  <a:srgbClr val="D65636"/>
                </a:solidFill>
              </a:rPr>
              <a:t>, 					measures </a:t>
            </a:r>
            <a:r>
              <a:rPr lang="en-US" dirty="0">
                <a:solidFill>
                  <a:srgbClr val="D65636"/>
                </a:solidFill>
              </a:rPr>
              <a:t>have to </a:t>
            </a:r>
            <a:r>
              <a:rPr lang="en-US" dirty="0" smtClean="0">
                <a:solidFill>
                  <a:srgbClr val="D65636"/>
                </a:solidFill>
              </a:rPr>
              <a:t>be taken to </a:t>
            </a:r>
            <a:r>
              <a:rPr lang="en-US" dirty="0">
                <a:solidFill>
                  <a:srgbClr val="D65636"/>
                </a:solidFill>
              </a:rPr>
              <a:t>redress this situation</a:t>
            </a:r>
            <a:r>
              <a:rPr lang="en-US" dirty="0">
                <a:solidFill>
                  <a:srgbClr val="FF0000"/>
                </a:solidFill>
              </a:rPr>
              <a:t>.</a:t>
            </a:r>
          </a:p>
          <a:p>
            <a:endParaRPr lang="en-US" dirty="0"/>
          </a:p>
        </p:txBody>
      </p:sp>
    </p:spTree>
    <p:extLst>
      <p:ext uri="{BB962C8B-B14F-4D97-AF65-F5344CB8AC3E}">
        <p14:creationId xmlns:p14="http://schemas.microsoft.com/office/powerpoint/2010/main" val="1177569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288" y="609600"/>
            <a:ext cx="8229600" cy="944562"/>
          </a:xfrm>
        </p:spPr>
        <p:txBody>
          <a:bodyPr>
            <a:noAutofit/>
          </a:bodyPr>
          <a:lstStyle/>
          <a:p>
            <a:r>
              <a:rPr lang="en-ZA" sz="3200" dirty="0"/>
              <a:t>Section 10: The Right to Human Dignity</a:t>
            </a:r>
            <a:br>
              <a:rPr lang="en-ZA" sz="3200" dirty="0"/>
            </a:br>
            <a:endParaRPr lang="en-US" sz="3200" dirty="0"/>
          </a:p>
        </p:txBody>
      </p:sp>
      <p:sp>
        <p:nvSpPr>
          <p:cNvPr id="3" name="Content Placeholder 2"/>
          <p:cNvSpPr>
            <a:spLocks noGrp="1"/>
          </p:cNvSpPr>
          <p:nvPr>
            <p:ph idx="1"/>
          </p:nvPr>
        </p:nvSpPr>
        <p:spPr>
          <a:xfrm>
            <a:off x="457200" y="1600200"/>
            <a:ext cx="3886200" cy="4267200"/>
          </a:xfrm>
        </p:spPr>
        <p:txBody>
          <a:bodyPr>
            <a:normAutofit/>
          </a:bodyPr>
          <a:lstStyle/>
          <a:p>
            <a:pPr marL="0" indent="0">
              <a:buNone/>
            </a:pPr>
            <a:r>
              <a:rPr lang="en-US" dirty="0" smtClean="0"/>
              <a:t>Everyone has inherent dignity and the 	right to have their dignity respected and protected.</a:t>
            </a:r>
          </a:p>
          <a:p>
            <a:pPr marL="0" indent="0">
              <a:buNone/>
            </a:pPr>
            <a:endParaRPr lang="en-US" dirty="0" smtClean="0">
              <a:solidFill>
                <a:srgbClr val="D65636"/>
              </a:solidFill>
            </a:endParaRPr>
          </a:p>
          <a:p>
            <a:pPr marL="0" indent="0">
              <a:buNone/>
            </a:pPr>
            <a:r>
              <a:rPr lang="en-US" dirty="0" smtClean="0">
                <a:solidFill>
                  <a:srgbClr val="D65636"/>
                </a:solidFill>
              </a:rPr>
              <a:t>→ 	A home in an informal 	settlement provides a 	level of dignity that 	may not be taken 	away. </a:t>
            </a:r>
          </a:p>
          <a:p>
            <a:pPr marL="0" indent="0">
              <a:buNone/>
            </a:pPr>
            <a:endParaRPr lang="en-US" dirty="0">
              <a:solidFill>
                <a:srgbClr val="FF0000"/>
              </a:solidFill>
            </a:endParaRPr>
          </a:p>
        </p:txBody>
      </p:sp>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67200" y="2827775"/>
            <a:ext cx="4403725" cy="3295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9047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792162"/>
          </a:xfrm>
        </p:spPr>
        <p:txBody>
          <a:bodyPr>
            <a:normAutofit/>
          </a:bodyPr>
          <a:lstStyle/>
          <a:p>
            <a:r>
              <a:rPr lang="en-US" sz="3200" dirty="0"/>
              <a:t>W</a:t>
            </a:r>
            <a:r>
              <a:rPr lang="en-US" sz="3200" dirty="0" smtClean="0"/>
              <a:t>here to begin realising these rights?</a:t>
            </a:r>
            <a:endParaRPr lang="en-US" sz="3200" dirty="0"/>
          </a:p>
        </p:txBody>
      </p:sp>
      <p:sp>
        <p:nvSpPr>
          <p:cNvPr id="3" name="Content Placeholder 2"/>
          <p:cNvSpPr>
            <a:spLocks noGrp="1"/>
          </p:cNvSpPr>
          <p:nvPr>
            <p:ph idx="1"/>
          </p:nvPr>
        </p:nvSpPr>
        <p:spPr>
          <a:xfrm>
            <a:off x="228600" y="1447800"/>
            <a:ext cx="8915400" cy="5105400"/>
          </a:xfrm>
        </p:spPr>
        <p:txBody>
          <a:bodyPr>
            <a:normAutofit/>
          </a:bodyPr>
          <a:lstStyle/>
          <a:p>
            <a:pPr marL="0" indent="0">
              <a:buNone/>
            </a:pPr>
            <a:r>
              <a:rPr lang="en-US" b="1" dirty="0"/>
              <a:t>L</a:t>
            </a:r>
            <a:r>
              <a:rPr lang="en-US" b="1" dirty="0" smtClean="0"/>
              <a:t>egislation </a:t>
            </a:r>
            <a:r>
              <a:rPr lang="en-US" b="1" dirty="0"/>
              <a:t>has been designed to give meaning to these rights, e.g.: </a:t>
            </a:r>
          </a:p>
          <a:p>
            <a:pPr>
              <a:buFontTx/>
              <a:buChar char="-"/>
            </a:pPr>
            <a:r>
              <a:rPr lang="en-US" i="1" dirty="0"/>
              <a:t>Housing Act 107 of </a:t>
            </a:r>
            <a:r>
              <a:rPr lang="en-US" i="1" dirty="0" smtClean="0"/>
              <a:t>1997</a:t>
            </a:r>
          </a:p>
          <a:p>
            <a:pPr>
              <a:buFontTx/>
              <a:buChar char="-"/>
            </a:pPr>
            <a:r>
              <a:rPr lang="en-US" i="1" dirty="0" smtClean="0"/>
              <a:t>Prevention </a:t>
            </a:r>
            <a:r>
              <a:rPr lang="en-US" i="1" dirty="0"/>
              <a:t>of Illegal Eviction from and Unlawful occupation of land Act 19 of </a:t>
            </a:r>
            <a:r>
              <a:rPr lang="en-US" i="1" dirty="0" smtClean="0"/>
              <a:t>1998</a:t>
            </a:r>
          </a:p>
          <a:p>
            <a:pPr>
              <a:buFontTx/>
              <a:buChar char="-"/>
            </a:pPr>
            <a:endParaRPr lang="en-US" i="1" dirty="0"/>
          </a:p>
          <a:p>
            <a:pPr marL="0" indent="0">
              <a:buNone/>
            </a:pPr>
            <a:r>
              <a:rPr lang="en-US" b="1" dirty="0">
                <a:solidFill>
                  <a:srgbClr val="D65636"/>
                </a:solidFill>
              </a:rPr>
              <a:t>→ </a:t>
            </a:r>
            <a:r>
              <a:rPr lang="en-US" dirty="0" smtClean="0">
                <a:solidFill>
                  <a:srgbClr val="D65636"/>
                </a:solidFill>
              </a:rPr>
              <a:t>But ‘</a:t>
            </a:r>
            <a:r>
              <a:rPr lang="en-US" b="1" dirty="0" smtClean="0">
                <a:solidFill>
                  <a:srgbClr val="D65636"/>
                </a:solidFill>
              </a:rPr>
              <a:t>mere legislation is not enough</a:t>
            </a:r>
            <a:r>
              <a:rPr lang="en-US" dirty="0" smtClean="0">
                <a:solidFill>
                  <a:srgbClr val="D65636"/>
                </a:solidFill>
              </a:rPr>
              <a:t>’. Policies and </a:t>
            </a:r>
          </a:p>
          <a:p>
            <a:pPr marL="0" indent="0">
              <a:buNone/>
            </a:pPr>
            <a:r>
              <a:rPr lang="en-US" dirty="0">
                <a:solidFill>
                  <a:srgbClr val="D65636"/>
                </a:solidFill>
              </a:rPr>
              <a:t> </a:t>
            </a:r>
            <a:r>
              <a:rPr lang="en-US" dirty="0" smtClean="0">
                <a:solidFill>
                  <a:srgbClr val="D65636"/>
                </a:solidFill>
              </a:rPr>
              <a:t>    programmes are required that are ‘</a:t>
            </a:r>
            <a:r>
              <a:rPr lang="en-US" b="1" dirty="0" smtClean="0">
                <a:solidFill>
                  <a:srgbClr val="D65636"/>
                </a:solidFill>
              </a:rPr>
              <a:t>reasonable</a:t>
            </a:r>
            <a:r>
              <a:rPr lang="en-US" dirty="0" smtClean="0">
                <a:solidFill>
                  <a:srgbClr val="D65636"/>
                </a:solidFill>
              </a:rPr>
              <a:t> </a:t>
            </a:r>
          </a:p>
          <a:p>
            <a:pPr marL="0" indent="0">
              <a:buNone/>
            </a:pPr>
            <a:r>
              <a:rPr lang="en-US" dirty="0">
                <a:solidFill>
                  <a:srgbClr val="D65636"/>
                </a:solidFill>
              </a:rPr>
              <a:t> </a:t>
            </a:r>
            <a:r>
              <a:rPr lang="en-US" dirty="0" smtClean="0">
                <a:solidFill>
                  <a:srgbClr val="D65636"/>
                </a:solidFill>
              </a:rPr>
              <a:t>    </a:t>
            </a:r>
            <a:r>
              <a:rPr lang="en-US" b="1" dirty="0" smtClean="0">
                <a:solidFill>
                  <a:srgbClr val="D65636"/>
                </a:solidFill>
              </a:rPr>
              <a:t>both in their conception and their implementation</a:t>
            </a:r>
            <a:r>
              <a:rPr lang="en-US" dirty="0" smtClean="0">
                <a:solidFill>
                  <a:srgbClr val="D65636"/>
                </a:solidFill>
              </a:rPr>
              <a:t>’  </a:t>
            </a:r>
          </a:p>
          <a:p>
            <a:pPr marL="0" indent="0">
              <a:buNone/>
            </a:pPr>
            <a:r>
              <a:rPr lang="en-US" dirty="0">
                <a:solidFill>
                  <a:srgbClr val="D65636"/>
                </a:solidFill>
              </a:rPr>
              <a:t> </a:t>
            </a:r>
            <a:r>
              <a:rPr lang="en-US" dirty="0" smtClean="0">
                <a:solidFill>
                  <a:srgbClr val="D65636"/>
                </a:solidFill>
              </a:rPr>
              <a:t>    (Constitutional Judge Yacoob in the Grootboom ruling, </a:t>
            </a:r>
          </a:p>
          <a:p>
            <a:pPr marL="0" indent="0">
              <a:buNone/>
            </a:pPr>
            <a:r>
              <a:rPr lang="en-US" dirty="0">
                <a:solidFill>
                  <a:srgbClr val="D65636"/>
                </a:solidFill>
              </a:rPr>
              <a:t> </a:t>
            </a:r>
            <a:r>
              <a:rPr lang="en-US" dirty="0" smtClean="0">
                <a:solidFill>
                  <a:srgbClr val="D65636"/>
                </a:solidFill>
              </a:rPr>
              <a:t>    s42)</a:t>
            </a:r>
            <a:endParaRPr lang="en-US" dirty="0">
              <a:solidFill>
                <a:srgbClr val="D65636"/>
              </a:solidFill>
            </a:endParaRPr>
          </a:p>
        </p:txBody>
      </p:sp>
    </p:spTree>
    <p:extLst>
      <p:ext uri="{BB962C8B-B14F-4D97-AF65-F5344CB8AC3E}">
        <p14:creationId xmlns:p14="http://schemas.microsoft.com/office/powerpoint/2010/main" val="16873069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Constitutional Court cases: implications for the state </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24199" y="1524000"/>
            <a:ext cx="4038599"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36222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role of the Constitutional Court</a:t>
            </a:r>
            <a:endParaRPr lang="en-US" sz="3200" dirty="0"/>
          </a:p>
        </p:txBody>
      </p:sp>
      <p:sp>
        <p:nvSpPr>
          <p:cNvPr id="3" name="Content Placeholder 2"/>
          <p:cNvSpPr>
            <a:spLocks noGrp="1"/>
          </p:cNvSpPr>
          <p:nvPr>
            <p:ph sz="half" idx="1"/>
          </p:nvPr>
        </p:nvSpPr>
        <p:spPr/>
        <p:txBody>
          <a:bodyPr>
            <a:normAutofit fontScale="85000" lnSpcReduction="20000"/>
          </a:bodyPr>
          <a:lstStyle/>
          <a:p>
            <a:r>
              <a:rPr lang="en-US" dirty="0" smtClean="0"/>
              <a:t>The Constitutional Court has had to consider mistakes made by the state.</a:t>
            </a:r>
          </a:p>
          <a:p>
            <a:r>
              <a:rPr lang="en-US" dirty="0" smtClean="0"/>
              <a:t>The Court considers these mistakes carefully and its judgments become law (so-called ‘case law’).  They bind the state.</a:t>
            </a:r>
          </a:p>
          <a:p>
            <a:r>
              <a:rPr lang="en-US" dirty="0" smtClean="0"/>
              <a:t>Four clear </a:t>
            </a:r>
            <a:r>
              <a:rPr lang="en-US" b="1" dirty="0" smtClean="0"/>
              <a:t>principles</a:t>
            </a:r>
            <a:r>
              <a:rPr lang="en-US" dirty="0" smtClean="0"/>
              <a:t> have merged out of the informal settlement case law.</a:t>
            </a:r>
            <a:endParaRPr lang="en-US" dirty="0"/>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2381349"/>
            <a:ext cx="4038600" cy="2963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8133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Grootboom (2000)</a:t>
            </a:r>
            <a:endParaRPr lang="en-US" sz="3200" dirty="0"/>
          </a:p>
        </p:txBody>
      </p:sp>
      <p:sp>
        <p:nvSpPr>
          <p:cNvPr id="3" name="Content Placeholder 2"/>
          <p:cNvSpPr>
            <a:spLocks noGrp="1"/>
          </p:cNvSpPr>
          <p:nvPr>
            <p:ph sz="half" idx="1"/>
          </p:nvPr>
        </p:nvSpPr>
        <p:spPr>
          <a:xfrm>
            <a:off x="457200" y="1371600"/>
            <a:ext cx="4953000" cy="4754563"/>
          </a:xfrm>
        </p:spPr>
        <p:txBody>
          <a:bodyPr>
            <a:normAutofit fontScale="85000" lnSpcReduction="20000"/>
          </a:bodyPr>
          <a:lstStyle/>
          <a:p>
            <a:r>
              <a:rPr lang="en-US" dirty="0" smtClean="0"/>
              <a:t>Government </a:t>
            </a:r>
            <a:r>
              <a:rPr lang="en-US" dirty="0"/>
              <a:t>had no programme </a:t>
            </a:r>
            <a:r>
              <a:rPr lang="en-US" dirty="0" smtClean="0"/>
              <a:t>to assist households in intolerable conditions and emergency circumstance</a:t>
            </a:r>
            <a:endParaRPr lang="en-US" dirty="0"/>
          </a:p>
          <a:p>
            <a:pPr marL="0" indent="0">
              <a:buNone/>
            </a:pPr>
            <a:endParaRPr lang="en-US" b="1" dirty="0" smtClean="0">
              <a:solidFill>
                <a:srgbClr val="FF0000"/>
              </a:solidFill>
            </a:endParaRPr>
          </a:p>
          <a:p>
            <a:pPr marL="0" indent="0">
              <a:buNone/>
            </a:pPr>
            <a:r>
              <a:rPr lang="en-US" b="1" dirty="0" smtClean="0">
                <a:solidFill>
                  <a:srgbClr val="D65636"/>
                </a:solidFill>
              </a:rPr>
              <a:t>→The judgment:  </a:t>
            </a:r>
            <a:r>
              <a:rPr lang="en-US" dirty="0">
                <a:solidFill>
                  <a:srgbClr val="D65636"/>
                </a:solidFill>
              </a:rPr>
              <a:t>The </a:t>
            </a:r>
            <a:r>
              <a:rPr lang="en-US" dirty="0" smtClean="0">
                <a:solidFill>
                  <a:srgbClr val="D65636"/>
                </a:solidFill>
              </a:rPr>
              <a:t>state’s </a:t>
            </a:r>
            <a:r>
              <a:rPr lang="en-US" dirty="0">
                <a:solidFill>
                  <a:srgbClr val="D65636"/>
                </a:solidFill>
              </a:rPr>
              <a:t>housing programme must ‘</a:t>
            </a:r>
            <a:r>
              <a:rPr lang="en-US" i="1" dirty="0">
                <a:solidFill>
                  <a:srgbClr val="D65636"/>
                </a:solidFill>
              </a:rPr>
              <a:t>provide </a:t>
            </a:r>
            <a:r>
              <a:rPr lang="en-US" i="1" dirty="0" smtClean="0">
                <a:solidFill>
                  <a:srgbClr val="D65636"/>
                </a:solidFill>
              </a:rPr>
              <a:t>relief </a:t>
            </a:r>
            <a:r>
              <a:rPr lang="en-US" i="1" dirty="0">
                <a:solidFill>
                  <a:srgbClr val="D65636"/>
                </a:solidFill>
              </a:rPr>
              <a:t>for people who have no access to land, </a:t>
            </a:r>
            <a:r>
              <a:rPr lang="en-US" i="1" dirty="0" smtClean="0">
                <a:solidFill>
                  <a:srgbClr val="D65636"/>
                </a:solidFill>
              </a:rPr>
              <a:t>no </a:t>
            </a:r>
            <a:r>
              <a:rPr lang="en-US" i="1" dirty="0">
                <a:solidFill>
                  <a:srgbClr val="D65636"/>
                </a:solidFill>
              </a:rPr>
              <a:t>roof over their heads, and who are living </a:t>
            </a:r>
            <a:r>
              <a:rPr lang="en-US" i="1" dirty="0" smtClean="0">
                <a:solidFill>
                  <a:srgbClr val="D65636"/>
                </a:solidFill>
              </a:rPr>
              <a:t>in </a:t>
            </a:r>
            <a:r>
              <a:rPr lang="en-US" i="1" dirty="0">
                <a:solidFill>
                  <a:srgbClr val="D65636"/>
                </a:solidFill>
              </a:rPr>
              <a:t>intolerable conditions or crisis situations</a:t>
            </a:r>
            <a:r>
              <a:rPr lang="en-US" dirty="0" smtClean="0">
                <a:solidFill>
                  <a:srgbClr val="D65636"/>
                </a:solidFill>
              </a:rPr>
              <a:t>’</a:t>
            </a:r>
          </a:p>
          <a:p>
            <a:pPr marL="0" indent="0" algn="ctr">
              <a:buNone/>
            </a:pPr>
            <a:r>
              <a:rPr lang="en-US" sz="7100" b="1" dirty="0" smtClean="0">
                <a:solidFill>
                  <a:srgbClr val="86436B"/>
                </a:solidFill>
              </a:rPr>
              <a:t>CARE!</a:t>
            </a:r>
            <a:endParaRPr lang="en-US" sz="7100" b="1" dirty="0">
              <a:solidFill>
                <a:srgbClr val="86436B"/>
              </a:solidFill>
            </a:endParaRPr>
          </a:p>
        </p:txBody>
      </p:sp>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632311" y="2667000"/>
            <a:ext cx="2859272" cy="2859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28744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PE Municipality (2004)</a:t>
            </a:r>
            <a:endParaRPr lang="en-US" sz="3200"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The Municipality failed </a:t>
            </a:r>
            <a:r>
              <a:rPr lang="en-US" dirty="0"/>
              <a:t>to </a:t>
            </a:r>
            <a:r>
              <a:rPr lang="en-US" dirty="0" smtClean="0"/>
              <a:t>listen and consider the problems of a community, which it planned to evict.</a:t>
            </a:r>
          </a:p>
          <a:p>
            <a:pPr marL="0" indent="0">
              <a:buNone/>
            </a:pPr>
            <a:endParaRPr lang="en-US" b="1" dirty="0" smtClean="0">
              <a:solidFill>
                <a:srgbClr val="FF0000"/>
              </a:solidFill>
            </a:endParaRPr>
          </a:p>
          <a:p>
            <a:pPr marL="0" indent="0">
              <a:buNone/>
            </a:pPr>
            <a:r>
              <a:rPr lang="en-US" b="1" dirty="0" smtClean="0">
                <a:solidFill>
                  <a:srgbClr val="D65636"/>
                </a:solidFill>
              </a:rPr>
              <a:t>→</a:t>
            </a:r>
            <a:r>
              <a:rPr lang="en-US" dirty="0" smtClean="0">
                <a:solidFill>
                  <a:srgbClr val="D65636"/>
                </a:solidFill>
              </a:rPr>
              <a:t> </a:t>
            </a:r>
            <a:r>
              <a:rPr lang="en-US" b="1" dirty="0" smtClean="0">
                <a:solidFill>
                  <a:srgbClr val="D65636"/>
                </a:solidFill>
              </a:rPr>
              <a:t>The judgment</a:t>
            </a:r>
            <a:r>
              <a:rPr lang="en-US" dirty="0" smtClean="0">
                <a:solidFill>
                  <a:srgbClr val="D65636"/>
                </a:solidFill>
              </a:rPr>
              <a:t>: Government must engage meaningfully with informal settlement residents and take their concerns seriously in planning for a way forward.</a:t>
            </a:r>
          </a:p>
          <a:p>
            <a:pPr marL="0" indent="0">
              <a:buNone/>
            </a:pPr>
            <a:endParaRPr lang="en-US" dirty="0" smtClean="0">
              <a:solidFill>
                <a:srgbClr val="D65636"/>
              </a:solidFill>
            </a:endParaRPr>
          </a:p>
          <a:p>
            <a:pPr marL="0" indent="0" algn="ctr">
              <a:buNone/>
            </a:pPr>
            <a:r>
              <a:rPr lang="en-US" sz="6000" b="1" dirty="0" smtClean="0">
                <a:solidFill>
                  <a:srgbClr val="86436B"/>
                </a:solidFill>
              </a:rPr>
              <a:t>LISTEN!</a:t>
            </a:r>
            <a:endParaRPr lang="en-US" sz="6000" b="1" dirty="0">
              <a:solidFill>
                <a:srgbClr val="86436B"/>
              </a:solidFill>
            </a:endParaRPr>
          </a:p>
        </p:txBody>
      </p:sp>
    </p:spTree>
    <p:extLst>
      <p:ext uri="{BB962C8B-B14F-4D97-AF65-F5344CB8AC3E}">
        <p14:creationId xmlns:p14="http://schemas.microsoft.com/office/powerpoint/2010/main" val="9080118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a:bodyPr>
          <a:lstStyle/>
          <a:p>
            <a:r>
              <a:rPr lang="en-US" sz="3200" dirty="0" smtClean="0"/>
              <a:t>Abahlali (2009)</a:t>
            </a:r>
            <a:endParaRPr lang="en-US" sz="3200" dirty="0"/>
          </a:p>
        </p:txBody>
      </p:sp>
      <p:sp>
        <p:nvSpPr>
          <p:cNvPr id="3" name="Content Placeholder 2"/>
          <p:cNvSpPr>
            <a:spLocks noGrp="1"/>
          </p:cNvSpPr>
          <p:nvPr>
            <p:ph sz="half" idx="1"/>
          </p:nvPr>
        </p:nvSpPr>
        <p:spPr>
          <a:xfrm>
            <a:off x="457200" y="1143000"/>
            <a:ext cx="5410200" cy="4952999"/>
          </a:xfrm>
        </p:spPr>
        <p:txBody>
          <a:bodyPr>
            <a:normAutofit fontScale="47500" lnSpcReduction="20000"/>
          </a:bodyPr>
          <a:lstStyle/>
          <a:p>
            <a:pPr marL="0" indent="0">
              <a:buNone/>
            </a:pPr>
            <a:r>
              <a:rPr lang="en-US" sz="5100" dirty="0"/>
              <a:t>Provincial government </a:t>
            </a:r>
            <a:r>
              <a:rPr lang="en-US" sz="5100" dirty="0" smtClean="0"/>
              <a:t>enacted </a:t>
            </a:r>
            <a:r>
              <a:rPr lang="en-US" sz="5100" dirty="0"/>
              <a:t>legislation that </a:t>
            </a:r>
            <a:r>
              <a:rPr lang="en-US" sz="5100" dirty="0" smtClean="0"/>
              <a:t>increased </a:t>
            </a:r>
            <a:r>
              <a:rPr lang="en-US" sz="5100" dirty="0"/>
              <a:t>the state’s powers to evict – </a:t>
            </a:r>
            <a:r>
              <a:rPr lang="en-US" sz="5100" i="1" dirty="0"/>
              <a:t>Abahlali</a:t>
            </a:r>
            <a:r>
              <a:rPr lang="en-US" sz="5100" dirty="0"/>
              <a:t> (2009</a:t>
            </a:r>
            <a:r>
              <a:rPr lang="en-US" sz="5100" dirty="0" smtClean="0"/>
              <a:t>)</a:t>
            </a:r>
            <a:endParaRPr lang="en-US" sz="5100" dirty="0"/>
          </a:p>
          <a:p>
            <a:pPr marL="0" indent="0">
              <a:buNone/>
            </a:pPr>
            <a:endParaRPr lang="en-US" sz="4400" b="1" dirty="0" smtClean="0">
              <a:solidFill>
                <a:srgbClr val="D65636"/>
              </a:solidFill>
            </a:endParaRPr>
          </a:p>
          <a:p>
            <a:pPr marL="0" indent="0">
              <a:buNone/>
            </a:pPr>
            <a:r>
              <a:rPr lang="en-US" sz="4400" b="1" dirty="0" smtClean="0">
                <a:solidFill>
                  <a:srgbClr val="D65636"/>
                </a:solidFill>
              </a:rPr>
              <a:t>→ The judgment: </a:t>
            </a:r>
            <a:r>
              <a:rPr lang="en-US" sz="4400" dirty="0" smtClean="0">
                <a:solidFill>
                  <a:srgbClr val="D65636"/>
                </a:solidFill>
              </a:rPr>
              <a:t>The ‘dignified framework’ in existing legislation must be used. </a:t>
            </a:r>
          </a:p>
          <a:p>
            <a:pPr marL="0" indent="0">
              <a:buNone/>
            </a:pPr>
            <a:r>
              <a:rPr lang="en-US" sz="4400" dirty="0" smtClean="0">
                <a:solidFill>
                  <a:srgbClr val="D65636"/>
                </a:solidFill>
              </a:rPr>
              <a:t>‘</a:t>
            </a:r>
            <a:r>
              <a:rPr lang="en-US" sz="4400" i="1" dirty="0" smtClean="0">
                <a:solidFill>
                  <a:srgbClr val="D65636"/>
                </a:solidFill>
              </a:rPr>
              <a:t>the owner or municipality may only evict as a matter of last resort after having taken </a:t>
            </a:r>
            <a:r>
              <a:rPr lang="en-US" sz="4400" b="1" i="1" dirty="0" smtClean="0">
                <a:solidFill>
                  <a:srgbClr val="D65636"/>
                </a:solidFill>
              </a:rPr>
              <a:t>all possible steps to upgrade</a:t>
            </a:r>
            <a:r>
              <a:rPr lang="en-US" sz="4400" dirty="0" smtClean="0">
                <a:solidFill>
                  <a:srgbClr val="D65636"/>
                </a:solidFill>
              </a:rPr>
              <a:t>’  </a:t>
            </a:r>
          </a:p>
          <a:p>
            <a:pPr marL="0" indent="0">
              <a:buNone/>
            </a:pPr>
            <a:r>
              <a:rPr lang="en-US" sz="4400" dirty="0" smtClean="0">
                <a:solidFill>
                  <a:srgbClr val="D65636"/>
                </a:solidFill>
              </a:rPr>
              <a:t>‘</a:t>
            </a:r>
            <a:r>
              <a:rPr lang="en-US" sz="4400" i="1" dirty="0" smtClean="0">
                <a:solidFill>
                  <a:srgbClr val="D65636"/>
                </a:solidFill>
              </a:rPr>
              <a:t>Proper engagement</a:t>
            </a:r>
            <a:r>
              <a:rPr lang="en-US" sz="4400" dirty="0" smtClean="0">
                <a:solidFill>
                  <a:srgbClr val="D65636"/>
                </a:solidFill>
              </a:rPr>
              <a:t>’ includes ‘</a:t>
            </a:r>
            <a:r>
              <a:rPr lang="en-US" sz="4400" i="1" dirty="0" smtClean="0">
                <a:solidFill>
                  <a:srgbClr val="D65636"/>
                </a:solidFill>
              </a:rPr>
              <a:t>taking into proper  consideration … whether the areas where they live  may be upgraded </a:t>
            </a:r>
            <a:r>
              <a:rPr lang="en-US" sz="4400" b="1" i="1" u="sng" dirty="0" smtClean="0">
                <a:solidFill>
                  <a:srgbClr val="D65636"/>
                </a:solidFill>
              </a:rPr>
              <a:t>in situ</a:t>
            </a:r>
            <a:r>
              <a:rPr lang="en-US" sz="4400" dirty="0" smtClean="0">
                <a:solidFill>
                  <a:srgbClr val="D65636"/>
                </a:solidFill>
              </a:rPr>
              <a:t>’.</a:t>
            </a:r>
          </a:p>
          <a:p>
            <a:pPr marL="0" indent="0">
              <a:buNone/>
            </a:pPr>
            <a:endParaRPr lang="en-US" sz="3400" dirty="0" smtClean="0">
              <a:solidFill>
                <a:srgbClr val="D65636"/>
              </a:solidFill>
            </a:endParaRPr>
          </a:p>
          <a:p>
            <a:pPr marL="0" indent="0" algn="ctr">
              <a:buNone/>
            </a:pPr>
            <a:r>
              <a:rPr lang="en-US" sz="12600" b="1" dirty="0" smtClean="0">
                <a:solidFill>
                  <a:srgbClr val="86436B"/>
                </a:solidFill>
              </a:rPr>
              <a:t>UPGRADE!</a:t>
            </a:r>
            <a:r>
              <a:rPr lang="en-US" sz="12600" dirty="0" smtClean="0">
                <a:solidFill>
                  <a:srgbClr val="86436B"/>
                </a:solidFill>
              </a:rPr>
              <a:t>	</a:t>
            </a:r>
            <a:endParaRPr lang="en-US" sz="12600" dirty="0">
              <a:solidFill>
                <a:srgbClr val="86436B"/>
              </a:solidFill>
            </a:endParaRP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43600" y="1981200"/>
            <a:ext cx="2438400" cy="3251200"/>
          </a:xfrm>
        </p:spPr>
      </p:pic>
    </p:spTree>
    <p:extLst>
      <p:ext uri="{BB962C8B-B14F-4D97-AF65-F5344CB8AC3E}">
        <p14:creationId xmlns:p14="http://schemas.microsoft.com/office/powerpoint/2010/main" val="4384099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Nokotyana (2009)</a:t>
            </a:r>
            <a:endParaRPr lang="en-US" sz="3200" dirty="0"/>
          </a:p>
        </p:txBody>
      </p:sp>
      <p:sp>
        <p:nvSpPr>
          <p:cNvPr id="3" name="Content Placeholder 2"/>
          <p:cNvSpPr>
            <a:spLocks noGrp="1"/>
          </p:cNvSpPr>
          <p:nvPr>
            <p:ph idx="1"/>
          </p:nvPr>
        </p:nvSpPr>
        <p:spPr>
          <a:xfrm>
            <a:off x="457200" y="1676400"/>
            <a:ext cx="8229600" cy="4800600"/>
          </a:xfrm>
        </p:spPr>
        <p:txBody>
          <a:bodyPr>
            <a:normAutofit/>
          </a:bodyPr>
          <a:lstStyle/>
          <a:p>
            <a:r>
              <a:rPr lang="en-US" dirty="0"/>
              <a:t>Provincial government </a:t>
            </a:r>
            <a:r>
              <a:rPr lang="en-US" dirty="0" smtClean="0"/>
              <a:t>delayed </a:t>
            </a:r>
            <a:r>
              <a:rPr lang="en-US" dirty="0"/>
              <a:t>decisions on the feasibility of upgrading – Nokotyana (2009</a:t>
            </a:r>
            <a:r>
              <a:rPr lang="en-US" dirty="0" smtClean="0"/>
              <a:t>)</a:t>
            </a:r>
          </a:p>
          <a:p>
            <a:endParaRPr lang="en-US" dirty="0" smtClean="0"/>
          </a:p>
          <a:p>
            <a:pPr marL="0" indent="0">
              <a:buNone/>
            </a:pPr>
            <a:r>
              <a:rPr lang="en-US" b="1" dirty="0" smtClean="0">
                <a:solidFill>
                  <a:srgbClr val="D65636"/>
                </a:solidFill>
              </a:rPr>
              <a:t>→ The judgment: </a:t>
            </a:r>
            <a:r>
              <a:rPr lang="en-US" dirty="0" smtClean="0">
                <a:solidFill>
                  <a:srgbClr val="D65636"/>
                </a:solidFill>
              </a:rPr>
              <a:t>Relevant decisions must be taken without delay. Constitution (s237):</a:t>
            </a:r>
            <a:endParaRPr lang="en-US" dirty="0">
              <a:solidFill>
                <a:srgbClr val="D65636"/>
              </a:solidFill>
            </a:endParaRPr>
          </a:p>
          <a:p>
            <a:pPr lvl="1"/>
            <a:r>
              <a:rPr lang="en-US" dirty="0">
                <a:solidFill>
                  <a:srgbClr val="D65636"/>
                </a:solidFill>
              </a:rPr>
              <a:t>“</a:t>
            </a:r>
            <a:r>
              <a:rPr lang="en-US" i="1" dirty="0">
                <a:solidFill>
                  <a:srgbClr val="D65636"/>
                </a:solidFill>
              </a:rPr>
              <a:t>All constitutional obligations must be performed diligently and without delay</a:t>
            </a:r>
            <a:r>
              <a:rPr lang="en-US" dirty="0" smtClean="0">
                <a:solidFill>
                  <a:srgbClr val="D65636"/>
                </a:solidFill>
              </a:rPr>
              <a:t>.”</a:t>
            </a:r>
            <a:endParaRPr lang="en-US" dirty="0">
              <a:solidFill>
                <a:srgbClr val="D65636"/>
              </a:solidFill>
            </a:endParaRPr>
          </a:p>
          <a:p>
            <a:pPr marL="457200" lvl="1" indent="0" algn="ctr">
              <a:buNone/>
            </a:pPr>
            <a:r>
              <a:rPr lang="en-US" sz="6000" b="1" dirty="0" smtClean="0">
                <a:solidFill>
                  <a:srgbClr val="86436B"/>
                </a:solidFill>
              </a:rPr>
              <a:t>ACT SWIFTLY!</a:t>
            </a:r>
          </a:p>
        </p:txBody>
      </p:sp>
    </p:spTree>
    <p:extLst>
      <p:ext uri="{BB962C8B-B14F-4D97-AF65-F5344CB8AC3E}">
        <p14:creationId xmlns:p14="http://schemas.microsoft.com/office/powerpoint/2010/main" val="30292318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1554162"/>
          </a:xfrm>
        </p:spPr>
        <p:txBody>
          <a:bodyPr>
            <a:normAutofit/>
          </a:bodyPr>
          <a:lstStyle/>
          <a:p>
            <a:r>
              <a:rPr lang="en-US" sz="3200" dirty="0" smtClean="0"/>
              <a:t>Ordinary informal settlement dwellers brought these cases to court</a:t>
            </a:r>
            <a:endParaRPr lang="en-US" sz="3200" dirty="0"/>
          </a:p>
        </p:txBody>
      </p:sp>
      <p:pic>
        <p:nvPicPr>
          <p:cNvPr id="4"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06896" y="1600201"/>
            <a:ext cx="5979904" cy="4473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a:xfrm>
            <a:off x="453788" y="1603928"/>
            <a:ext cx="1984612" cy="311875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latin typeface="Trebuchet MS"/>
                <a:cs typeface="Trebuchet MS"/>
              </a:rPr>
              <a:t>Johnston Nokotyana representing the Harry Gwala informal settlement in the Nokotyana case</a:t>
            </a:r>
            <a:endParaRPr lang="en-US" sz="2400" dirty="0">
              <a:latin typeface="Trebuchet MS"/>
              <a:cs typeface="Trebuchet MS"/>
            </a:endParaRPr>
          </a:p>
        </p:txBody>
      </p:sp>
      <p:sp>
        <p:nvSpPr>
          <p:cNvPr id="2" name="Slide Number Placeholder 1"/>
          <p:cNvSpPr>
            <a:spLocks noGrp="1"/>
          </p:cNvSpPr>
          <p:nvPr>
            <p:ph type="sldNum" sz="quarter" idx="12"/>
          </p:nvPr>
        </p:nvSpPr>
        <p:spPr/>
        <p:txBody>
          <a:bodyPr/>
          <a:lstStyle/>
          <a:p>
            <a:fld id="{3070629E-C448-4C50-A8FC-8827F3786627}" type="slidenum">
              <a:rPr lang="en-US" smtClean="0"/>
              <a:t>47</a:t>
            </a:fld>
            <a:endParaRPr lang="en-US" dirty="0"/>
          </a:p>
        </p:txBody>
      </p:sp>
    </p:spTree>
    <p:extLst>
      <p:ext uri="{BB962C8B-B14F-4D97-AF65-F5344CB8AC3E}">
        <p14:creationId xmlns:p14="http://schemas.microsoft.com/office/powerpoint/2010/main" val="30025026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Four Principles</a:t>
            </a:r>
            <a:endParaRPr lang="en-US" sz="32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164" y="609600"/>
            <a:ext cx="8220635" cy="5913120"/>
          </a:xfrm>
          <a:prstGeom prst="rect">
            <a:avLst/>
          </a:prstGeom>
        </p:spPr>
      </p:pic>
    </p:spTree>
    <p:extLst>
      <p:ext uri="{BB962C8B-B14F-4D97-AF65-F5344CB8AC3E}">
        <p14:creationId xmlns:p14="http://schemas.microsoft.com/office/powerpoint/2010/main" val="18065124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5. Informal </a:t>
            </a:r>
            <a:r>
              <a:rPr lang="en-US" dirty="0"/>
              <a:t>settlements and the town or city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470" y="1417638"/>
            <a:ext cx="7767918" cy="4572000"/>
          </a:xfrm>
          <a:prstGeom prst="rect">
            <a:avLst/>
          </a:prstGeom>
        </p:spPr>
      </p:pic>
    </p:spTree>
    <p:extLst>
      <p:ext uri="{BB962C8B-B14F-4D97-AF65-F5344CB8AC3E}">
        <p14:creationId xmlns:p14="http://schemas.microsoft.com/office/powerpoint/2010/main" val="15046744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Activity 1.3 Informal Settlements and the Town or </a:t>
            </a:r>
            <a:r>
              <a:rPr lang="en-US" dirty="0" smtClean="0"/>
              <a:t>City</a:t>
            </a:r>
            <a:endParaRPr lang="en-US" dirty="0"/>
          </a:p>
        </p:txBody>
      </p:sp>
      <p:sp>
        <p:nvSpPr>
          <p:cNvPr id="3" name="Content Placeholder 2"/>
          <p:cNvSpPr>
            <a:spLocks noGrp="1"/>
          </p:cNvSpPr>
          <p:nvPr>
            <p:ph idx="1"/>
          </p:nvPr>
        </p:nvSpPr>
        <p:spPr/>
        <p:txBody>
          <a:bodyPr/>
          <a:lstStyle/>
          <a:p>
            <a:r>
              <a:rPr lang="en-US" dirty="0"/>
              <a:t>Type of activity: Small groups (Triads)</a:t>
            </a:r>
          </a:p>
          <a:p>
            <a:r>
              <a:rPr lang="en-US" dirty="0"/>
              <a:t> </a:t>
            </a:r>
            <a:r>
              <a:rPr lang="en-US" dirty="0" smtClean="0"/>
              <a:t>Timing</a:t>
            </a:r>
            <a:r>
              <a:rPr lang="en-US" dirty="0"/>
              <a:t>: 10 minutes + 20 minutes de-brief</a:t>
            </a:r>
          </a:p>
          <a:p>
            <a:r>
              <a:rPr lang="en-US" i="1" dirty="0" smtClean="0"/>
              <a:t>Purpose: To </a:t>
            </a:r>
            <a:r>
              <a:rPr lang="en-US" i="1" dirty="0"/>
              <a:t>describe the relationship between the town or city and the informal settlement.</a:t>
            </a:r>
          </a:p>
          <a:p>
            <a:r>
              <a:rPr lang="en-US" i="1" dirty="0"/>
              <a:t>Instruction: The facilitator will give each small group </a:t>
            </a:r>
            <a:r>
              <a:rPr lang="en-US" i="1" dirty="0" smtClean="0"/>
              <a:t>a question from the Participant Manual </a:t>
            </a:r>
            <a:r>
              <a:rPr lang="en-US" i="1" dirty="0"/>
              <a:t>to discuss.</a:t>
            </a:r>
          </a:p>
          <a:p>
            <a:r>
              <a:rPr lang="en-US" i="1" dirty="0" smtClean="0"/>
              <a:t>Each group should choose </a:t>
            </a:r>
            <a:r>
              <a:rPr lang="en-US" i="1" dirty="0"/>
              <a:t>a spokesperson who will summarise </a:t>
            </a:r>
            <a:r>
              <a:rPr lang="en-US" i="1" dirty="0" smtClean="0"/>
              <a:t>the </a:t>
            </a:r>
            <a:r>
              <a:rPr lang="en-US" i="1" dirty="0"/>
              <a:t>discussion in plenary.</a:t>
            </a:r>
          </a:p>
          <a:p>
            <a:endParaRPr lang="en-US" dirty="0"/>
          </a:p>
        </p:txBody>
      </p:sp>
    </p:spTree>
    <p:extLst>
      <p:ext uri="{BB962C8B-B14F-4D97-AF65-F5344CB8AC3E}">
        <p14:creationId xmlns:p14="http://schemas.microsoft.com/office/powerpoint/2010/main" val="3927543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Socio-economic</a:t>
            </a:r>
            <a:endParaRPr lang="en-US" dirty="0"/>
          </a:p>
        </p:txBody>
      </p:sp>
      <p:sp>
        <p:nvSpPr>
          <p:cNvPr id="3" name="Content Placeholder 2"/>
          <p:cNvSpPr>
            <a:spLocks noGrp="1"/>
          </p:cNvSpPr>
          <p:nvPr>
            <p:ph idx="1"/>
          </p:nvPr>
        </p:nvSpPr>
        <p:spPr>
          <a:xfrm>
            <a:off x="457200" y="1600201"/>
            <a:ext cx="8229600" cy="3149882"/>
          </a:xfrm>
        </p:spPr>
        <p:txBody>
          <a:bodyPr>
            <a:normAutofit fontScale="85000" lnSpcReduction="20000"/>
          </a:bodyPr>
          <a:lstStyle/>
          <a:p>
            <a:r>
              <a:rPr lang="en-US" b="1" dirty="0" smtClean="0"/>
              <a:t>On </a:t>
            </a:r>
            <a:r>
              <a:rPr lang="en-US" b="1" dirty="0"/>
              <a:t>the home front</a:t>
            </a:r>
            <a:r>
              <a:rPr lang="en-US" b="1" dirty="0" smtClean="0"/>
              <a:t>.</a:t>
            </a:r>
          </a:p>
          <a:p>
            <a:pPr lvl="1"/>
            <a:r>
              <a:rPr lang="en-US" dirty="0" smtClean="0"/>
              <a:t>Informal </a:t>
            </a:r>
            <a:r>
              <a:rPr lang="en-US" dirty="0"/>
              <a:t>settlements function as reception areas for impoverished rural-urban migrants. </a:t>
            </a:r>
            <a:endParaRPr lang="en-US" dirty="0" smtClean="0"/>
          </a:p>
          <a:p>
            <a:pPr lvl="1"/>
            <a:r>
              <a:rPr lang="en-US" dirty="0" smtClean="0"/>
              <a:t>This provides a </a:t>
            </a:r>
            <a:r>
              <a:rPr lang="en-US" dirty="0"/>
              <a:t>chance to improve their situation and for society as a whole to progress. </a:t>
            </a:r>
            <a:endParaRPr lang="en-US" dirty="0" smtClean="0"/>
          </a:p>
          <a:p>
            <a:pPr lvl="1"/>
            <a:r>
              <a:rPr lang="en-US" dirty="0" smtClean="0"/>
              <a:t>Informal </a:t>
            </a:r>
            <a:r>
              <a:rPr lang="en-US" dirty="0"/>
              <a:t>settlements play an important role in this absorption.</a:t>
            </a:r>
          </a:p>
          <a:p>
            <a:r>
              <a:rPr lang="en-US" b="1" dirty="0"/>
              <a:t>On the work front. </a:t>
            </a:r>
            <a:endParaRPr lang="en-US" b="1" dirty="0" smtClean="0"/>
          </a:p>
          <a:p>
            <a:pPr lvl="1"/>
            <a:r>
              <a:rPr lang="en-US" dirty="0" smtClean="0"/>
              <a:t>South </a:t>
            </a:r>
            <a:r>
              <a:rPr lang="en-US" dirty="0"/>
              <a:t>African society and economy depends on casual and low paid labour. </a:t>
            </a:r>
          </a:p>
          <a:p>
            <a:pPr lvl="1"/>
            <a:r>
              <a:rPr lang="en-US" dirty="0" smtClean="0"/>
              <a:t>Wages</a:t>
            </a:r>
            <a:r>
              <a:rPr lang="en-US" dirty="0"/>
              <a:t>, </a:t>
            </a:r>
            <a:r>
              <a:rPr lang="en-US" dirty="0" smtClean="0"/>
              <a:t>can </a:t>
            </a:r>
            <a:r>
              <a:rPr lang="en-US" dirty="0"/>
              <a:t>only be low if it is possible for the workers to spend very little on their accommodation. </a:t>
            </a:r>
          </a:p>
        </p:txBody>
      </p:sp>
      <p:sp>
        <p:nvSpPr>
          <p:cNvPr id="4" name="TextBox 3"/>
          <p:cNvSpPr txBox="1"/>
          <p:nvPr/>
        </p:nvSpPr>
        <p:spPr>
          <a:xfrm>
            <a:off x="609600" y="4572000"/>
            <a:ext cx="8229600" cy="1631216"/>
          </a:xfrm>
          <a:prstGeom prst="rect">
            <a:avLst/>
          </a:prstGeom>
          <a:noFill/>
        </p:spPr>
        <p:txBody>
          <a:bodyPr wrap="square" rtlCol="0">
            <a:spAutoFit/>
          </a:bodyPr>
          <a:lstStyle/>
          <a:p>
            <a:r>
              <a:rPr lang="en-US" sz="2800" b="1" dirty="0" smtClean="0">
                <a:solidFill>
                  <a:srgbClr val="D65636"/>
                </a:solidFill>
              </a:rPr>
              <a:t>→ </a:t>
            </a:r>
            <a:r>
              <a:rPr lang="en-US" sz="2400" dirty="0">
                <a:solidFill>
                  <a:srgbClr val="D65636"/>
                </a:solidFill>
              </a:rPr>
              <a:t>By accommodating the town and city’s lowest paid workers, informal settlements allow the town or city’s economy to function as it does. Informal settlements are therefore tied into a larger problem of the society and the </a:t>
            </a:r>
            <a:r>
              <a:rPr lang="en-US" sz="2400" dirty="0" smtClean="0">
                <a:solidFill>
                  <a:srgbClr val="D65636"/>
                </a:solidFill>
              </a:rPr>
              <a:t>economy</a:t>
            </a:r>
            <a:endParaRPr lang="en-US" sz="2400" dirty="0">
              <a:solidFill>
                <a:srgbClr val="D65636"/>
              </a:solidFill>
            </a:endParaRPr>
          </a:p>
        </p:txBody>
      </p:sp>
    </p:spTree>
    <p:extLst>
      <p:ext uri="{BB962C8B-B14F-4D97-AF65-F5344CB8AC3E}">
        <p14:creationId xmlns:p14="http://schemas.microsoft.com/office/powerpoint/2010/main" val="6579076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dirty="0" smtClean="0"/>
              <a:t>Environmental</a:t>
            </a:r>
            <a:endParaRPr lang="en-US" dirty="0"/>
          </a:p>
        </p:txBody>
      </p:sp>
      <p:sp>
        <p:nvSpPr>
          <p:cNvPr id="3" name="Content Placeholder 2"/>
          <p:cNvSpPr>
            <a:spLocks noGrp="1"/>
          </p:cNvSpPr>
          <p:nvPr>
            <p:ph idx="1"/>
          </p:nvPr>
        </p:nvSpPr>
        <p:spPr>
          <a:xfrm>
            <a:off x="457200" y="1074738"/>
            <a:ext cx="8229600" cy="685800"/>
          </a:xfrm>
        </p:spPr>
        <p:txBody>
          <a:bodyPr>
            <a:normAutofit fontScale="77500" lnSpcReduction="20000"/>
          </a:bodyPr>
          <a:lstStyle/>
          <a:p>
            <a:pPr marL="0" indent="0">
              <a:buNone/>
            </a:pPr>
            <a:r>
              <a:rPr lang="en-US" dirty="0" smtClean="0"/>
              <a:t>Informal </a:t>
            </a:r>
            <a:r>
              <a:rPr lang="en-US" dirty="0"/>
              <a:t>settlements depend on the environment, have implications for the environment, and are in turn impacted upon by the environment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0244" y="1760538"/>
            <a:ext cx="6763512" cy="4571999"/>
          </a:xfrm>
          <a:prstGeom prst="rect">
            <a:avLst/>
          </a:prstGeom>
        </p:spPr>
      </p:pic>
    </p:spTree>
    <p:extLst>
      <p:ext uri="{BB962C8B-B14F-4D97-AF65-F5344CB8AC3E}">
        <p14:creationId xmlns:p14="http://schemas.microsoft.com/office/powerpoint/2010/main" val="7689143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a:t>
            </a:r>
            <a:endParaRPr lang="en-US" dirty="0"/>
          </a:p>
        </p:txBody>
      </p:sp>
      <p:sp>
        <p:nvSpPr>
          <p:cNvPr id="3" name="Content Placeholder 2"/>
          <p:cNvSpPr>
            <a:spLocks noGrp="1"/>
          </p:cNvSpPr>
          <p:nvPr>
            <p:ph idx="1"/>
          </p:nvPr>
        </p:nvSpPr>
        <p:spPr>
          <a:xfrm>
            <a:off x="578224" y="1345920"/>
            <a:ext cx="8229600" cy="2387880"/>
          </a:xfrm>
        </p:spPr>
        <p:txBody>
          <a:bodyPr>
            <a:normAutofit fontScale="85000" lnSpcReduction="10000"/>
          </a:bodyPr>
          <a:lstStyle/>
          <a:p>
            <a:r>
              <a:rPr lang="en-US" dirty="0" smtClean="0"/>
              <a:t>Informal </a:t>
            </a:r>
            <a:r>
              <a:rPr lang="en-US" dirty="0"/>
              <a:t>settlements enable poor households to access the amenities offered by cities and towns and </a:t>
            </a:r>
            <a:r>
              <a:rPr lang="en-US" dirty="0" smtClean="0"/>
              <a:t>this helps </a:t>
            </a:r>
            <a:r>
              <a:rPr lang="en-US" dirty="0"/>
              <a:t>to reduce or overcome the apartheid spatial </a:t>
            </a:r>
            <a:r>
              <a:rPr lang="en-US" dirty="0" smtClean="0"/>
              <a:t>pattern</a:t>
            </a:r>
            <a:endParaRPr lang="en-US" dirty="0"/>
          </a:p>
          <a:p>
            <a:r>
              <a:rPr lang="en-US" dirty="0" smtClean="0"/>
              <a:t>Informal </a:t>
            </a:r>
            <a:r>
              <a:rPr lang="en-US" dirty="0"/>
              <a:t>settlements accommodate an important voters’ base. </a:t>
            </a:r>
            <a:r>
              <a:rPr lang="en-US" dirty="0" smtClean="0"/>
              <a:t>Ward councilors formally </a:t>
            </a:r>
            <a:r>
              <a:rPr lang="en-US" dirty="0"/>
              <a:t>represent informal settlement communities in municipal councils and have to ensure that councils hear the demands of these communities</a:t>
            </a:r>
            <a:r>
              <a:rPr lang="en-US" dirty="0" smtClean="0"/>
              <a:t>. Also that politicians do not make promises that cannot be kept.</a:t>
            </a:r>
            <a:endParaRPr lang="en-US" dirty="0"/>
          </a:p>
          <a:p>
            <a:endParaRPr lang="en-US" dirty="0"/>
          </a:p>
        </p:txBody>
      </p:sp>
      <p:sp>
        <p:nvSpPr>
          <p:cNvPr id="4" name="TextBox 3"/>
          <p:cNvSpPr txBox="1"/>
          <p:nvPr/>
        </p:nvSpPr>
        <p:spPr>
          <a:xfrm>
            <a:off x="582706" y="3733800"/>
            <a:ext cx="8229600" cy="2923877"/>
          </a:xfrm>
          <a:prstGeom prst="rect">
            <a:avLst/>
          </a:prstGeom>
          <a:noFill/>
        </p:spPr>
        <p:txBody>
          <a:bodyPr wrap="square" rtlCol="0">
            <a:spAutoFit/>
          </a:bodyPr>
          <a:lstStyle/>
          <a:p>
            <a:r>
              <a:rPr lang="en-US" sz="2800" b="1" dirty="0" smtClean="0">
                <a:solidFill>
                  <a:srgbClr val="D65636"/>
                </a:solidFill>
              </a:rPr>
              <a:t>→ </a:t>
            </a:r>
            <a:r>
              <a:rPr lang="en-US" sz="2200" dirty="0" smtClean="0">
                <a:solidFill>
                  <a:srgbClr val="D65636"/>
                </a:solidFill>
              </a:rPr>
              <a:t>Municipalities </a:t>
            </a:r>
            <a:r>
              <a:rPr lang="en-US" sz="2200" dirty="0">
                <a:solidFill>
                  <a:srgbClr val="D65636"/>
                </a:solidFill>
              </a:rPr>
              <a:t>and councillors </a:t>
            </a:r>
            <a:r>
              <a:rPr lang="en-US" sz="2200" dirty="0" smtClean="0">
                <a:solidFill>
                  <a:srgbClr val="D65636"/>
                </a:solidFill>
              </a:rPr>
              <a:t>need </a:t>
            </a:r>
            <a:r>
              <a:rPr lang="en-US" sz="2200" dirty="0">
                <a:solidFill>
                  <a:srgbClr val="D65636"/>
                </a:solidFill>
              </a:rPr>
              <a:t>to be aware that by law, informal settlement residents may </a:t>
            </a:r>
            <a:r>
              <a:rPr lang="en-US" sz="2200" dirty="0" smtClean="0">
                <a:solidFill>
                  <a:srgbClr val="D65636"/>
                </a:solidFill>
              </a:rPr>
              <a:t>approach the </a:t>
            </a:r>
            <a:r>
              <a:rPr lang="en-US" sz="2200" dirty="0">
                <a:solidFill>
                  <a:srgbClr val="D65636"/>
                </a:solidFill>
              </a:rPr>
              <a:t>municipality directly and must be consulted and engaged with </a:t>
            </a:r>
            <a:r>
              <a:rPr lang="en-US" sz="2200" dirty="0" smtClean="0">
                <a:solidFill>
                  <a:srgbClr val="D65636"/>
                </a:solidFill>
              </a:rPr>
              <a:t>meaningfully. </a:t>
            </a:r>
            <a:r>
              <a:rPr lang="en-US" sz="2200" dirty="0">
                <a:solidFill>
                  <a:srgbClr val="D65636"/>
                </a:solidFill>
              </a:rPr>
              <a:t>Section 16(1) of the Municipal Systems Act 32 of 2000 states that: </a:t>
            </a:r>
            <a:r>
              <a:rPr lang="en-US" sz="2200" i="1" dirty="0">
                <a:solidFill>
                  <a:srgbClr val="D65636"/>
                </a:solidFill>
              </a:rPr>
              <a:t>A municipality must develop a culture of municipal governance that complements formal representative government with a system of participatory governance.</a:t>
            </a:r>
          </a:p>
          <a:p>
            <a:endParaRPr lang="en-US" sz="2400" dirty="0">
              <a:solidFill>
                <a:srgbClr val="D65636"/>
              </a:solidFill>
            </a:endParaRPr>
          </a:p>
        </p:txBody>
      </p:sp>
    </p:spTree>
    <p:extLst>
      <p:ext uri="{BB962C8B-B14F-4D97-AF65-F5344CB8AC3E}">
        <p14:creationId xmlns:p14="http://schemas.microsoft.com/office/powerpoint/2010/main" val="3486590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US" dirty="0" smtClean="0"/>
              <a:t>Legal </a:t>
            </a:r>
            <a:endParaRPr lang="en-US" dirty="0"/>
          </a:p>
        </p:txBody>
      </p:sp>
      <p:sp>
        <p:nvSpPr>
          <p:cNvPr id="5" name="Content Placeholder 2"/>
          <p:cNvSpPr>
            <a:spLocks noGrp="1"/>
          </p:cNvSpPr>
          <p:nvPr>
            <p:ph idx="1"/>
          </p:nvPr>
        </p:nvSpPr>
        <p:spPr>
          <a:xfrm>
            <a:off x="439271" y="1470819"/>
            <a:ext cx="4285129" cy="2034382"/>
          </a:xfrm>
        </p:spPr>
        <p:txBody>
          <a:bodyPr>
            <a:normAutofit/>
          </a:bodyPr>
          <a:lstStyle/>
          <a:p>
            <a:r>
              <a:rPr lang="en-US" dirty="0" smtClean="0"/>
              <a:t>Informal </a:t>
            </a:r>
            <a:r>
              <a:rPr lang="en-US" dirty="0"/>
              <a:t>settlements place legal obligations on the town or city, namely to listen, care, upgrade and act swiftly. </a:t>
            </a:r>
            <a:endParaRPr lang="en-US" dirty="0" smtClean="0"/>
          </a:p>
        </p:txBody>
      </p:sp>
      <p:sp>
        <p:nvSpPr>
          <p:cNvPr id="6" name="TextBox 5"/>
          <p:cNvSpPr txBox="1"/>
          <p:nvPr/>
        </p:nvSpPr>
        <p:spPr>
          <a:xfrm>
            <a:off x="582706" y="3733800"/>
            <a:ext cx="8229600" cy="2339102"/>
          </a:xfrm>
          <a:prstGeom prst="rect">
            <a:avLst/>
          </a:prstGeom>
          <a:noFill/>
        </p:spPr>
        <p:txBody>
          <a:bodyPr wrap="square" rtlCol="0">
            <a:spAutoFit/>
          </a:bodyPr>
          <a:lstStyle/>
          <a:p>
            <a:r>
              <a:rPr lang="en-US" sz="2800" b="1" dirty="0" smtClean="0">
                <a:solidFill>
                  <a:srgbClr val="D65636"/>
                </a:solidFill>
              </a:rPr>
              <a:t>→</a:t>
            </a:r>
            <a:r>
              <a:rPr lang="en-US" sz="2400" dirty="0" smtClean="0">
                <a:solidFill>
                  <a:srgbClr val="D65636"/>
                </a:solidFill>
              </a:rPr>
              <a:t> </a:t>
            </a:r>
            <a:r>
              <a:rPr lang="en-US" sz="2400" dirty="0">
                <a:solidFill>
                  <a:srgbClr val="D65636"/>
                </a:solidFill>
              </a:rPr>
              <a:t>This means that state officials and politicians must always respect rights related to homes and occupation of land, meet minimum basic service standards as soon as possible (without unreasonable delay), prevent and respond to disasters as soon as possible, and work swiftly towards a permanent solution.</a:t>
            </a:r>
          </a:p>
          <a:p>
            <a:endParaRPr lang="en-US" sz="2200" dirty="0" smtClean="0">
              <a:solidFill>
                <a:srgbClr val="D65636"/>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2999" y="851835"/>
            <a:ext cx="4155141" cy="2653366"/>
          </a:xfrm>
          <a:prstGeom prst="rect">
            <a:avLst/>
          </a:prstGeom>
        </p:spPr>
      </p:pic>
    </p:spTree>
    <p:extLst>
      <p:ext uri="{BB962C8B-B14F-4D97-AF65-F5344CB8AC3E}">
        <p14:creationId xmlns:p14="http://schemas.microsoft.com/office/powerpoint/2010/main" val="30007844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Budgetary</a:t>
            </a:r>
            <a:endParaRPr lang="en-US" dirty="0"/>
          </a:p>
        </p:txBody>
      </p:sp>
      <p:sp>
        <p:nvSpPr>
          <p:cNvPr id="3" name="Content Placeholder 2"/>
          <p:cNvSpPr>
            <a:spLocks noGrp="1"/>
          </p:cNvSpPr>
          <p:nvPr>
            <p:ph idx="1"/>
          </p:nvPr>
        </p:nvSpPr>
        <p:spPr>
          <a:xfrm>
            <a:off x="457200" y="1600201"/>
            <a:ext cx="8229600" cy="3581400"/>
          </a:xfrm>
        </p:spPr>
        <p:txBody>
          <a:bodyPr>
            <a:normAutofit/>
          </a:bodyPr>
          <a:lstStyle/>
          <a:p>
            <a:r>
              <a:rPr lang="en-US" b="1" dirty="0"/>
              <a:t>Indirect implications for the budget</a:t>
            </a:r>
            <a:r>
              <a:rPr lang="en-US" b="1" dirty="0" smtClean="0"/>
              <a:t>.</a:t>
            </a:r>
          </a:p>
          <a:p>
            <a:pPr lvl="1"/>
            <a:r>
              <a:rPr lang="en-US" dirty="0" smtClean="0"/>
              <a:t>Many </a:t>
            </a:r>
            <a:r>
              <a:rPr lang="en-US" dirty="0"/>
              <a:t>informal settlements have existed for long periods with no direct claims on municipal budgets. </a:t>
            </a:r>
            <a:endParaRPr lang="en-US" dirty="0" smtClean="0"/>
          </a:p>
          <a:p>
            <a:pPr lvl="1"/>
            <a:r>
              <a:rPr lang="en-US" dirty="0" smtClean="0"/>
              <a:t>However</a:t>
            </a:r>
            <a:r>
              <a:rPr lang="en-US" dirty="0"/>
              <a:t>, the absence of </a:t>
            </a:r>
            <a:r>
              <a:rPr lang="en-US" dirty="0" smtClean="0"/>
              <a:t>critical basic services </a:t>
            </a:r>
            <a:r>
              <a:rPr lang="en-US" dirty="0"/>
              <a:t>results in </a:t>
            </a:r>
            <a:r>
              <a:rPr lang="en-US" dirty="0" smtClean="0"/>
              <a:t>ill-health and burdens on the </a:t>
            </a:r>
            <a:r>
              <a:rPr lang="en-US" dirty="0"/>
              <a:t>city’s health care infrastructure (clinics and hospitals</a:t>
            </a:r>
            <a:r>
              <a:rPr lang="en-US" dirty="0" smtClean="0"/>
              <a:t>)</a:t>
            </a:r>
          </a:p>
          <a:p>
            <a:r>
              <a:rPr lang="en-US" b="1" dirty="0" smtClean="0"/>
              <a:t>Direct </a:t>
            </a:r>
            <a:r>
              <a:rPr lang="en-US" b="1" dirty="0"/>
              <a:t>implications for the budget. </a:t>
            </a:r>
            <a:endParaRPr lang="en-US" b="1" dirty="0" smtClean="0"/>
          </a:p>
          <a:p>
            <a:pPr lvl="1"/>
            <a:r>
              <a:rPr lang="en-US" dirty="0" smtClean="0"/>
              <a:t>Managing </a:t>
            </a:r>
            <a:r>
              <a:rPr lang="en-US" dirty="0"/>
              <a:t>informal settlements on a temporary basis through interim services can be </a:t>
            </a:r>
            <a:r>
              <a:rPr lang="en-US" dirty="0" smtClean="0"/>
              <a:t>expensive. </a:t>
            </a:r>
          </a:p>
        </p:txBody>
      </p:sp>
      <p:sp>
        <p:nvSpPr>
          <p:cNvPr id="4" name="TextBox 3"/>
          <p:cNvSpPr txBox="1"/>
          <p:nvPr/>
        </p:nvSpPr>
        <p:spPr>
          <a:xfrm>
            <a:off x="457200" y="4953000"/>
            <a:ext cx="8229600" cy="1969770"/>
          </a:xfrm>
          <a:prstGeom prst="rect">
            <a:avLst/>
          </a:prstGeom>
          <a:noFill/>
        </p:spPr>
        <p:txBody>
          <a:bodyPr wrap="square" rtlCol="0">
            <a:spAutoFit/>
          </a:bodyPr>
          <a:lstStyle/>
          <a:p>
            <a:pPr marL="0" lvl="1"/>
            <a:r>
              <a:rPr lang="en-US" sz="2800" b="1" dirty="0" smtClean="0">
                <a:solidFill>
                  <a:srgbClr val="D65636"/>
                </a:solidFill>
              </a:rPr>
              <a:t>→</a:t>
            </a:r>
            <a:r>
              <a:rPr lang="en-US" sz="2400" dirty="0" smtClean="0">
                <a:solidFill>
                  <a:srgbClr val="D65636"/>
                </a:solidFill>
              </a:rPr>
              <a:t> Not </a:t>
            </a:r>
            <a:r>
              <a:rPr lang="en-US" sz="2400" dirty="0">
                <a:solidFill>
                  <a:srgbClr val="D65636"/>
                </a:solidFill>
              </a:rPr>
              <a:t>budgeting for adequate basic services in informal </a:t>
            </a:r>
            <a:r>
              <a:rPr lang="en-US" sz="2400" dirty="0" smtClean="0">
                <a:solidFill>
                  <a:srgbClr val="D65636"/>
                </a:solidFill>
              </a:rPr>
              <a:t>settlements has </a:t>
            </a:r>
            <a:r>
              <a:rPr lang="en-US" sz="2400" dirty="0">
                <a:solidFill>
                  <a:srgbClr val="D65636"/>
                </a:solidFill>
              </a:rPr>
              <a:t>cost </a:t>
            </a:r>
            <a:r>
              <a:rPr lang="en-US" sz="2400" dirty="0" smtClean="0">
                <a:solidFill>
                  <a:srgbClr val="D65636"/>
                </a:solidFill>
              </a:rPr>
              <a:t>implications. </a:t>
            </a:r>
            <a:r>
              <a:rPr lang="en-US" sz="2400" dirty="0">
                <a:solidFill>
                  <a:srgbClr val="D65636"/>
                </a:solidFill>
              </a:rPr>
              <a:t>In the long run </a:t>
            </a:r>
            <a:r>
              <a:rPr lang="en-US" sz="2400" dirty="0" smtClean="0">
                <a:solidFill>
                  <a:srgbClr val="D65636"/>
                </a:solidFill>
              </a:rPr>
              <a:t>it would </a:t>
            </a:r>
            <a:r>
              <a:rPr lang="en-US" sz="2400" dirty="0">
                <a:solidFill>
                  <a:srgbClr val="D65636"/>
                </a:solidFill>
              </a:rPr>
              <a:t>be better to spend </a:t>
            </a:r>
            <a:r>
              <a:rPr lang="en-US" sz="2400" dirty="0" smtClean="0">
                <a:solidFill>
                  <a:srgbClr val="D65636"/>
                </a:solidFill>
              </a:rPr>
              <a:t>funds on </a:t>
            </a:r>
            <a:r>
              <a:rPr lang="en-US" sz="2400" dirty="0">
                <a:solidFill>
                  <a:srgbClr val="D65636"/>
                </a:solidFill>
              </a:rPr>
              <a:t>permanent </a:t>
            </a:r>
            <a:r>
              <a:rPr lang="en-US" sz="2400" dirty="0" smtClean="0">
                <a:solidFill>
                  <a:srgbClr val="D65636"/>
                </a:solidFill>
              </a:rPr>
              <a:t>solutions. </a:t>
            </a:r>
            <a:endParaRPr lang="en-US" sz="2400" dirty="0">
              <a:solidFill>
                <a:srgbClr val="D65636"/>
              </a:solidFill>
            </a:endParaRPr>
          </a:p>
          <a:p>
            <a:pPr marL="0" lvl="1"/>
            <a:endParaRPr lang="en-US" sz="2400" dirty="0">
              <a:solidFill>
                <a:srgbClr val="D65636"/>
              </a:solidFill>
            </a:endParaRPr>
          </a:p>
          <a:p>
            <a:endParaRPr lang="en-US" sz="2200" dirty="0" smtClean="0">
              <a:solidFill>
                <a:srgbClr val="D65636"/>
              </a:solidFill>
            </a:endParaRPr>
          </a:p>
        </p:txBody>
      </p:sp>
    </p:spTree>
    <p:extLst>
      <p:ext uri="{BB962C8B-B14F-4D97-AF65-F5344CB8AC3E}">
        <p14:creationId xmlns:p14="http://schemas.microsoft.com/office/powerpoint/2010/main" val="11696509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Turning problems into </a:t>
            </a:r>
            <a:r>
              <a:rPr lang="en-US" dirty="0" smtClean="0"/>
              <a:t>opportunities</a:t>
            </a:r>
            <a:endParaRPr lang="en-US" dirty="0"/>
          </a:p>
        </p:txBody>
      </p:sp>
      <p:sp>
        <p:nvSpPr>
          <p:cNvPr id="3" name="Content Placeholder 2"/>
          <p:cNvSpPr>
            <a:spLocks noGrp="1"/>
          </p:cNvSpPr>
          <p:nvPr>
            <p:ph idx="1"/>
          </p:nvPr>
        </p:nvSpPr>
        <p:spPr>
          <a:xfrm>
            <a:off x="484094" y="1282561"/>
            <a:ext cx="8229600" cy="3124199"/>
          </a:xfrm>
        </p:spPr>
        <p:txBody>
          <a:bodyPr>
            <a:normAutofit fontScale="92500" lnSpcReduction="20000"/>
          </a:bodyPr>
          <a:lstStyle/>
          <a:p>
            <a:pPr marL="0" indent="0">
              <a:buNone/>
            </a:pPr>
            <a:r>
              <a:rPr lang="en-US" i="1" dirty="0" smtClean="0"/>
              <a:t>"</a:t>
            </a:r>
            <a:r>
              <a:rPr lang="en-US" i="1" dirty="0">
                <a:solidFill>
                  <a:srgbClr val="D65636"/>
                </a:solidFill>
              </a:rPr>
              <a:t>In the middle of difficulty,"</a:t>
            </a:r>
            <a:r>
              <a:rPr lang="en-US" dirty="0">
                <a:solidFill>
                  <a:srgbClr val="D65636"/>
                </a:solidFill>
              </a:rPr>
              <a:t> observed Albert Einstein, </a:t>
            </a:r>
            <a:r>
              <a:rPr lang="en-US" i="1" dirty="0">
                <a:solidFill>
                  <a:srgbClr val="D65636"/>
                </a:solidFill>
              </a:rPr>
              <a:t>"lies opportunity."</a:t>
            </a:r>
            <a:r>
              <a:rPr lang="en-US" dirty="0">
                <a:solidFill>
                  <a:srgbClr val="D65636"/>
                </a:solidFill>
              </a:rPr>
              <a:t> </a:t>
            </a:r>
          </a:p>
          <a:p>
            <a:r>
              <a:rPr lang="en-US" dirty="0"/>
              <a:t>The situation in South Africa with regard to meeting the need for housing is full of challenges and difficulties.</a:t>
            </a:r>
          </a:p>
          <a:p>
            <a:r>
              <a:rPr lang="en-US" dirty="0" smtClean="0"/>
              <a:t>One </a:t>
            </a:r>
            <a:r>
              <a:rPr lang="en-US" dirty="0"/>
              <a:t>of the key characteristics of a successful person is the ability to turn problems into opportunities.</a:t>
            </a:r>
          </a:p>
          <a:p>
            <a:r>
              <a:rPr lang="en-US" dirty="0"/>
              <a:t>But how do </a:t>
            </a:r>
            <a:r>
              <a:rPr lang="en-US" dirty="0" smtClean="0"/>
              <a:t>you do this? Problems </a:t>
            </a:r>
            <a:r>
              <a:rPr lang="en-US" dirty="0"/>
              <a:t>have only the possibility, not the certainty, of becoming opportunities. Positively focused thoughts and actions are necessary to realize those opportunities. </a:t>
            </a:r>
          </a:p>
          <a:p>
            <a:endParaRPr lang="en-US" dirty="0"/>
          </a:p>
        </p:txBody>
      </p:sp>
      <p:sp>
        <p:nvSpPr>
          <p:cNvPr id="4" name="TextBox 3"/>
          <p:cNvSpPr txBox="1"/>
          <p:nvPr/>
        </p:nvSpPr>
        <p:spPr>
          <a:xfrm>
            <a:off x="475129" y="4271682"/>
            <a:ext cx="8229600" cy="1631216"/>
          </a:xfrm>
          <a:prstGeom prst="rect">
            <a:avLst/>
          </a:prstGeom>
          <a:noFill/>
        </p:spPr>
        <p:txBody>
          <a:bodyPr wrap="square" rtlCol="0">
            <a:spAutoFit/>
          </a:bodyPr>
          <a:lstStyle/>
          <a:p>
            <a:pPr marL="0" lvl="1"/>
            <a:r>
              <a:rPr lang="en-US" sz="2800" b="1" dirty="0" smtClean="0">
                <a:solidFill>
                  <a:srgbClr val="D65636"/>
                </a:solidFill>
              </a:rPr>
              <a:t>→</a:t>
            </a:r>
            <a:r>
              <a:rPr lang="en-US" sz="2400" dirty="0" smtClean="0">
                <a:solidFill>
                  <a:srgbClr val="D65636"/>
                </a:solidFill>
              </a:rPr>
              <a:t> Problems </a:t>
            </a:r>
            <a:r>
              <a:rPr lang="en-US" sz="2400" dirty="0">
                <a:solidFill>
                  <a:srgbClr val="D65636"/>
                </a:solidFill>
              </a:rPr>
              <a:t>become opportunities through the way you approach them. You can allow them to drain you or to energize you. Seeing a problem or seeing an opportunity depends </a:t>
            </a:r>
            <a:r>
              <a:rPr lang="en-US" sz="2400" dirty="0" smtClean="0">
                <a:solidFill>
                  <a:srgbClr val="D65636"/>
                </a:solidFill>
              </a:rPr>
              <a:t>on </a:t>
            </a:r>
            <a:r>
              <a:rPr lang="en-US" sz="2400" dirty="0">
                <a:solidFill>
                  <a:srgbClr val="D65636"/>
                </a:solidFill>
              </a:rPr>
              <a:t>your attitude.  Your attitudes, or beliefs, come from your perceptions</a:t>
            </a:r>
            <a:r>
              <a:rPr lang="en-US" sz="2400" dirty="0" smtClean="0">
                <a:solidFill>
                  <a:srgbClr val="D65636"/>
                </a:solidFill>
              </a:rPr>
              <a:t>.</a:t>
            </a:r>
            <a:endParaRPr lang="en-US" sz="2200" dirty="0" smtClean="0">
              <a:solidFill>
                <a:srgbClr val="D65636"/>
              </a:solidFill>
            </a:endParaRPr>
          </a:p>
        </p:txBody>
      </p:sp>
    </p:spTree>
    <p:extLst>
      <p:ext uri="{BB962C8B-B14F-4D97-AF65-F5344CB8AC3E}">
        <p14:creationId xmlns:p14="http://schemas.microsoft.com/office/powerpoint/2010/main" val="31812620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Activity 1.4 </a:t>
            </a:r>
            <a:r>
              <a:rPr lang="en-US" dirty="0" smtClean="0"/>
              <a:t>Perception</a:t>
            </a:r>
            <a:endParaRPr lang="en-US" dirty="0"/>
          </a:p>
        </p:txBody>
      </p:sp>
      <p:sp>
        <p:nvSpPr>
          <p:cNvPr id="3" name="Content Placeholder 2"/>
          <p:cNvSpPr>
            <a:spLocks noGrp="1"/>
          </p:cNvSpPr>
          <p:nvPr>
            <p:ph idx="1"/>
          </p:nvPr>
        </p:nvSpPr>
        <p:spPr/>
        <p:txBody>
          <a:bodyPr/>
          <a:lstStyle/>
          <a:p>
            <a:r>
              <a:rPr lang="en-US" dirty="0"/>
              <a:t>Type of activity: Individual</a:t>
            </a:r>
          </a:p>
          <a:p>
            <a:r>
              <a:rPr lang="en-US" dirty="0"/>
              <a:t>Timing: 5 minutes</a:t>
            </a:r>
          </a:p>
          <a:p>
            <a:r>
              <a:rPr lang="en-US" i="1" dirty="0"/>
              <a:t>Purpose: to experience perception</a:t>
            </a:r>
          </a:p>
          <a:p>
            <a:r>
              <a:rPr lang="en-US" i="1" dirty="0"/>
              <a:t>Instruction: The facilitator will give you a picture to look at.  Tell your neighbour what you see in the picture</a:t>
            </a:r>
            <a:r>
              <a:rPr lang="en-US" i="1" dirty="0" smtClean="0"/>
              <a:t>.</a:t>
            </a:r>
            <a:endParaRPr lang="en-US" i="1" dirty="0"/>
          </a:p>
        </p:txBody>
      </p:sp>
    </p:spTree>
    <p:extLst>
      <p:ext uri="{BB962C8B-B14F-4D97-AF65-F5344CB8AC3E}">
        <p14:creationId xmlns:p14="http://schemas.microsoft.com/office/powerpoint/2010/main" val="20625304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Is the glass half full or half empty?  </a:t>
            </a:r>
          </a:p>
        </p:txBody>
      </p:sp>
      <p:sp>
        <p:nvSpPr>
          <p:cNvPr id="3" name="Content Placeholder 2"/>
          <p:cNvSpPr>
            <a:spLocks noGrp="1"/>
          </p:cNvSpPr>
          <p:nvPr>
            <p:ph idx="1"/>
          </p:nvPr>
        </p:nvSpPr>
        <p:spPr>
          <a:xfrm>
            <a:off x="381000" y="1333500"/>
            <a:ext cx="6248400" cy="3429000"/>
          </a:xfrm>
        </p:spPr>
        <p:txBody>
          <a:bodyPr>
            <a:normAutofit fontScale="92500"/>
          </a:bodyPr>
          <a:lstStyle/>
          <a:p>
            <a:r>
              <a:rPr lang="en-US" dirty="0" smtClean="0"/>
              <a:t>It is </a:t>
            </a:r>
            <a:r>
              <a:rPr lang="en-US" dirty="0"/>
              <a:t>important to remember that our perceptions are not photographs of the reality outside of ourselves.  </a:t>
            </a:r>
          </a:p>
          <a:p>
            <a:r>
              <a:rPr lang="en-US" dirty="0"/>
              <a:t>Each of us is unique so that even when two people look at the same thing or experience the same </a:t>
            </a:r>
            <a:r>
              <a:rPr lang="en-US" dirty="0" smtClean="0"/>
              <a:t>situation, </a:t>
            </a:r>
            <a:r>
              <a:rPr lang="en-US" dirty="0"/>
              <a:t>the perceptions that are formed will not be the same.  </a:t>
            </a:r>
            <a:endParaRPr lang="en-US" dirty="0" smtClean="0"/>
          </a:p>
          <a:p>
            <a:r>
              <a:rPr lang="en-US" dirty="0"/>
              <a:t>Perception is unique to every individual and is simply one's interpretation of reality. </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6934200" y="1752600"/>
            <a:ext cx="2057399" cy="2590800"/>
          </a:xfrm>
          <a:prstGeom prst="rect">
            <a:avLst/>
          </a:prstGeom>
          <a:ln w="6350">
            <a:solidFill>
              <a:schemeClr val="tx1"/>
            </a:solidFill>
          </a:ln>
        </p:spPr>
      </p:pic>
      <p:sp>
        <p:nvSpPr>
          <p:cNvPr id="5" name="TextBox 4"/>
          <p:cNvSpPr txBox="1"/>
          <p:nvPr/>
        </p:nvSpPr>
        <p:spPr>
          <a:xfrm>
            <a:off x="443753" y="4800600"/>
            <a:ext cx="8229600" cy="1600438"/>
          </a:xfrm>
          <a:prstGeom prst="rect">
            <a:avLst/>
          </a:prstGeom>
          <a:noFill/>
        </p:spPr>
        <p:txBody>
          <a:bodyPr wrap="square" rtlCol="0">
            <a:spAutoFit/>
          </a:bodyPr>
          <a:lstStyle/>
          <a:p>
            <a:pPr marL="0" lvl="1"/>
            <a:r>
              <a:rPr lang="en-US" sz="2800" b="1" dirty="0" smtClean="0">
                <a:solidFill>
                  <a:srgbClr val="D65636"/>
                </a:solidFill>
              </a:rPr>
              <a:t>→</a:t>
            </a:r>
            <a:r>
              <a:rPr lang="en-US" sz="2400" dirty="0" smtClean="0">
                <a:solidFill>
                  <a:srgbClr val="D65636"/>
                </a:solidFill>
              </a:rPr>
              <a:t> When </a:t>
            </a:r>
            <a:r>
              <a:rPr lang="en-US" sz="2400" dirty="0">
                <a:solidFill>
                  <a:srgbClr val="D65636"/>
                </a:solidFill>
              </a:rPr>
              <a:t>we realize this and engage in dialogue with others, we can share our perceptions to arrive at a deeper understanding of reality.</a:t>
            </a:r>
          </a:p>
          <a:p>
            <a:pPr marL="0" lvl="1"/>
            <a:endParaRPr lang="en-US" sz="2200" dirty="0" smtClean="0">
              <a:solidFill>
                <a:srgbClr val="D65636"/>
              </a:solidFill>
            </a:endParaRPr>
          </a:p>
        </p:txBody>
      </p:sp>
    </p:spTree>
    <p:extLst>
      <p:ext uri="{BB962C8B-B14F-4D97-AF65-F5344CB8AC3E}">
        <p14:creationId xmlns:p14="http://schemas.microsoft.com/office/powerpoint/2010/main" val="4995273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Activity 1.5: Problems and </a:t>
            </a:r>
            <a:r>
              <a:rPr lang="en-US" dirty="0" smtClean="0"/>
              <a:t>Opportunities</a:t>
            </a:r>
            <a:endParaRPr lang="en-US" dirty="0"/>
          </a:p>
        </p:txBody>
      </p:sp>
      <p:sp>
        <p:nvSpPr>
          <p:cNvPr id="3" name="Content Placeholder 2"/>
          <p:cNvSpPr>
            <a:spLocks noGrp="1"/>
          </p:cNvSpPr>
          <p:nvPr>
            <p:ph idx="1"/>
          </p:nvPr>
        </p:nvSpPr>
        <p:spPr/>
        <p:txBody>
          <a:bodyPr/>
          <a:lstStyle/>
          <a:p>
            <a:r>
              <a:rPr lang="en-US" dirty="0"/>
              <a:t>Type of activity: Group work</a:t>
            </a:r>
          </a:p>
          <a:p>
            <a:r>
              <a:rPr lang="en-US" dirty="0"/>
              <a:t>Timing: 30 minutes</a:t>
            </a:r>
          </a:p>
          <a:p>
            <a:r>
              <a:rPr lang="en-US" i="1" dirty="0"/>
              <a:t>Purpose: To identify opportunities within </a:t>
            </a:r>
            <a:r>
              <a:rPr lang="en-US" i="1" dirty="0" smtClean="0"/>
              <a:t>informal </a:t>
            </a:r>
            <a:r>
              <a:rPr lang="en-US" i="1" dirty="0"/>
              <a:t>settlement upgrading</a:t>
            </a:r>
          </a:p>
          <a:p>
            <a:r>
              <a:rPr lang="en-US" i="1" dirty="0"/>
              <a:t>Instruction: Your municipality is developing an informal settlement upgrading strategy. A number of problems are presenting a challenge to this process of developing a strategy. </a:t>
            </a:r>
            <a:r>
              <a:rPr lang="en-US" i="1" dirty="0" smtClean="0"/>
              <a:t>As set out in the Participant Manual, each </a:t>
            </a:r>
            <a:r>
              <a:rPr lang="en-US" i="1" dirty="0"/>
              <a:t>group will be given two of these </a:t>
            </a:r>
            <a:r>
              <a:rPr lang="en-US" i="1" dirty="0" smtClean="0"/>
              <a:t>problems and will be required to review them so as to identify opportunities </a:t>
            </a:r>
            <a:endParaRPr lang="en-US" i="1" dirty="0"/>
          </a:p>
        </p:txBody>
      </p:sp>
    </p:spTree>
    <p:extLst>
      <p:ext uri="{BB962C8B-B14F-4D97-AF65-F5344CB8AC3E}">
        <p14:creationId xmlns:p14="http://schemas.microsoft.com/office/powerpoint/2010/main" val="31637144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6. </a:t>
            </a:r>
            <a:r>
              <a:rPr lang="en-US" dirty="0"/>
              <a:t>The case for incremental upgrading of informal settlements </a:t>
            </a:r>
          </a:p>
        </p:txBody>
      </p:sp>
      <p:sp>
        <p:nvSpPr>
          <p:cNvPr id="3" name="Content Placeholder 2"/>
          <p:cNvSpPr>
            <a:spLocks noGrp="1"/>
          </p:cNvSpPr>
          <p:nvPr>
            <p:ph idx="1"/>
          </p:nvPr>
        </p:nvSpPr>
        <p:spPr/>
        <p:txBody>
          <a:bodyPr>
            <a:normAutofit lnSpcReduction="10000"/>
          </a:bodyPr>
          <a:lstStyle/>
          <a:p>
            <a:pPr marL="0" indent="0">
              <a:buNone/>
            </a:pPr>
            <a:r>
              <a:rPr lang="en-US" dirty="0">
                <a:solidFill>
                  <a:srgbClr val="D65636"/>
                </a:solidFill>
              </a:rPr>
              <a:t>The underlying philosophy </a:t>
            </a:r>
            <a:r>
              <a:rPr lang="en-US" dirty="0" smtClean="0">
                <a:solidFill>
                  <a:srgbClr val="D65636"/>
                </a:solidFill>
              </a:rPr>
              <a:t>:</a:t>
            </a:r>
            <a:endParaRPr lang="en-US" dirty="0">
              <a:solidFill>
                <a:srgbClr val="D65636"/>
              </a:solidFill>
            </a:endParaRPr>
          </a:p>
          <a:p>
            <a:pPr lvl="0"/>
            <a:r>
              <a:rPr lang="en-US" dirty="0"/>
              <a:t>Informal settlement residents have nowhere else to go and have found a way to make a living where they currently are.</a:t>
            </a:r>
          </a:p>
          <a:p>
            <a:pPr lvl="0"/>
            <a:r>
              <a:rPr lang="en-US" dirty="0"/>
              <a:t>It is best to incrementally build on what they have already done themselves.</a:t>
            </a:r>
          </a:p>
          <a:p>
            <a:pPr lvl="0"/>
            <a:r>
              <a:rPr lang="en-US" dirty="0"/>
              <a:t>By building on what people have done and listening to what they need, people’s lives can best be improved.</a:t>
            </a:r>
          </a:p>
          <a:p>
            <a:pPr lvl="0"/>
            <a:r>
              <a:rPr lang="en-US" dirty="0"/>
              <a:t>In this way, they can be integrated into the town or city.</a:t>
            </a:r>
          </a:p>
          <a:p>
            <a:pPr lvl="0"/>
            <a:r>
              <a:rPr lang="en-US" dirty="0"/>
              <a:t>This means residents are partners in the upgrading process and stakeholders in the town or city.</a:t>
            </a:r>
          </a:p>
          <a:p>
            <a:endParaRPr lang="en-US" dirty="0"/>
          </a:p>
        </p:txBody>
      </p:sp>
    </p:spTree>
    <p:extLst>
      <p:ext uri="{BB962C8B-B14F-4D97-AF65-F5344CB8AC3E}">
        <p14:creationId xmlns:p14="http://schemas.microsoft.com/office/powerpoint/2010/main" val="14863063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 programmatic approach </a:t>
            </a:r>
            <a:endParaRPr lang="en-US" dirty="0"/>
          </a:p>
        </p:txBody>
      </p:sp>
      <p:sp>
        <p:nvSpPr>
          <p:cNvPr id="5" name="Content Placeholder 4"/>
          <p:cNvSpPr>
            <a:spLocks noGrp="1"/>
          </p:cNvSpPr>
          <p:nvPr>
            <p:ph idx="1"/>
          </p:nvPr>
        </p:nvSpPr>
        <p:spPr>
          <a:xfrm>
            <a:off x="152400" y="1242220"/>
            <a:ext cx="6172200" cy="3786980"/>
          </a:xfrm>
        </p:spPr>
        <p:txBody>
          <a:bodyPr>
            <a:normAutofit fontScale="70000" lnSpcReduction="20000"/>
          </a:bodyPr>
          <a:lstStyle/>
          <a:p>
            <a:r>
              <a:rPr lang="en-US" dirty="0"/>
              <a:t>Historically most informal settlements received little or no developmental assistance, whilst a few received a high level of investment, usually in the form of conventional subsidised or RDP housing. </a:t>
            </a:r>
            <a:endParaRPr lang="en-US" dirty="0" smtClean="0"/>
          </a:p>
          <a:p>
            <a:r>
              <a:rPr lang="en-US" dirty="0" smtClean="0"/>
              <a:t>This </a:t>
            </a:r>
            <a:r>
              <a:rPr lang="en-US" dirty="0"/>
              <a:t>meant that residents of some informal settlements got a lot and others got nothing, or very little.</a:t>
            </a:r>
          </a:p>
          <a:p>
            <a:r>
              <a:rPr lang="en-US" dirty="0" smtClean="0"/>
              <a:t>It </a:t>
            </a:r>
            <a:r>
              <a:rPr lang="en-US" dirty="0"/>
              <a:t>is necessary to adopt a radically different approach </a:t>
            </a:r>
            <a:r>
              <a:rPr lang="en-US" dirty="0" smtClean="0"/>
              <a:t>- a </a:t>
            </a:r>
            <a:r>
              <a:rPr lang="en-US" dirty="0"/>
              <a:t>programme-wide municipal approach. </a:t>
            </a:r>
            <a:endParaRPr lang="en-US" dirty="0" smtClean="0"/>
          </a:p>
          <a:p>
            <a:r>
              <a:rPr lang="en-US" dirty="0" smtClean="0"/>
              <a:t>The </a:t>
            </a:r>
            <a:r>
              <a:rPr lang="en-US" dirty="0"/>
              <a:t>new approach </a:t>
            </a:r>
            <a:r>
              <a:rPr lang="en-US" dirty="0" smtClean="0"/>
              <a:t>recognises </a:t>
            </a:r>
            <a:r>
              <a:rPr lang="en-US" dirty="0"/>
              <a:t>that meaningful developmental improvements need to be provided to all informal settlements as rapidly as possible. </a:t>
            </a:r>
            <a:endParaRPr lang="en-US" dirty="0" smtClean="0"/>
          </a:p>
          <a:p>
            <a:r>
              <a:rPr lang="en-US" dirty="0" smtClean="0"/>
              <a:t>The </a:t>
            </a:r>
            <a:r>
              <a:rPr lang="en-US" dirty="0"/>
              <a:t>intention of the programmatic approach is </a:t>
            </a:r>
            <a:r>
              <a:rPr lang="en-US" dirty="0" smtClean="0"/>
              <a:t>towards </a:t>
            </a:r>
            <a:r>
              <a:rPr lang="en-US" dirty="0"/>
              <a:t>a more inclusive and incremental situation where all or most settlements benefit by means of meaningful quality-of-life improvements. </a:t>
            </a:r>
          </a:p>
        </p:txBody>
      </p:sp>
      <p:sp>
        <p:nvSpPr>
          <p:cNvPr id="7" name="TextBox 6"/>
          <p:cNvSpPr txBox="1"/>
          <p:nvPr/>
        </p:nvSpPr>
        <p:spPr>
          <a:xfrm>
            <a:off x="304800" y="4800600"/>
            <a:ext cx="8229600" cy="1631216"/>
          </a:xfrm>
          <a:prstGeom prst="rect">
            <a:avLst/>
          </a:prstGeom>
          <a:noFill/>
        </p:spPr>
        <p:txBody>
          <a:bodyPr wrap="square" rtlCol="0">
            <a:spAutoFit/>
          </a:bodyPr>
          <a:lstStyle/>
          <a:p>
            <a:pPr marL="0" lvl="1"/>
            <a:r>
              <a:rPr lang="en-US" sz="2000" b="1" dirty="0" smtClean="0">
                <a:solidFill>
                  <a:srgbClr val="D65636"/>
                </a:solidFill>
              </a:rPr>
              <a:t>→</a:t>
            </a:r>
            <a:r>
              <a:rPr lang="en-US" sz="2000" dirty="0" smtClean="0">
                <a:solidFill>
                  <a:srgbClr val="D65636"/>
                </a:solidFill>
              </a:rPr>
              <a:t> The programmatic </a:t>
            </a:r>
            <a:r>
              <a:rPr lang="en-US" sz="2000" dirty="0">
                <a:solidFill>
                  <a:srgbClr val="D65636"/>
                </a:solidFill>
              </a:rPr>
              <a:t>approach requires that </a:t>
            </a:r>
            <a:r>
              <a:rPr lang="en-US" sz="2000" dirty="0" smtClean="0">
                <a:solidFill>
                  <a:srgbClr val="D65636"/>
                </a:solidFill>
              </a:rPr>
              <a:t>municipalities </a:t>
            </a:r>
            <a:r>
              <a:rPr lang="en-US" sz="2000" dirty="0">
                <a:solidFill>
                  <a:srgbClr val="D65636"/>
                </a:solidFill>
              </a:rPr>
              <a:t>should develop </a:t>
            </a:r>
            <a:r>
              <a:rPr lang="en-US" sz="2000" dirty="0" smtClean="0">
                <a:solidFill>
                  <a:srgbClr val="D65636"/>
                </a:solidFill>
              </a:rPr>
              <a:t>an informal </a:t>
            </a:r>
            <a:r>
              <a:rPr lang="en-US" sz="2000" dirty="0">
                <a:solidFill>
                  <a:srgbClr val="D65636"/>
                </a:solidFill>
              </a:rPr>
              <a:t>settlement upgrading strategy and programme at municipal level, as well as detailed plans for each individual settlement that responds to the unique circumstances and needs of that settlement</a:t>
            </a:r>
          </a:p>
          <a:p>
            <a:pPr marL="0" lvl="1"/>
            <a:endParaRPr lang="en-US" sz="2000" dirty="0" smtClean="0">
              <a:solidFill>
                <a:srgbClr val="D65636"/>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7000" y="1828800"/>
            <a:ext cx="2438400" cy="1815165"/>
          </a:xfrm>
          <a:prstGeom prst="rect">
            <a:avLst/>
          </a:prstGeom>
        </p:spPr>
      </p:pic>
    </p:spTree>
    <p:extLst>
      <p:ext uri="{BB962C8B-B14F-4D97-AF65-F5344CB8AC3E}">
        <p14:creationId xmlns:p14="http://schemas.microsoft.com/office/powerpoint/2010/main" val="30999833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levels of upgrading </a:t>
            </a:r>
            <a:endParaRPr lang="en-US" dirty="0"/>
          </a:p>
        </p:txBody>
      </p:sp>
      <p:sp>
        <p:nvSpPr>
          <p:cNvPr id="3" name="Content Placeholder 2"/>
          <p:cNvSpPr>
            <a:spLocks noGrp="1"/>
          </p:cNvSpPr>
          <p:nvPr>
            <p:ph idx="1"/>
          </p:nvPr>
        </p:nvSpPr>
        <p:spPr/>
        <p:txBody>
          <a:bodyPr/>
          <a:lstStyle/>
          <a:p>
            <a:pPr marL="0" indent="0">
              <a:buNone/>
            </a:pPr>
            <a:r>
              <a:rPr lang="en-US" dirty="0" smtClean="0"/>
              <a:t>Municipalities </a:t>
            </a:r>
            <a:r>
              <a:rPr lang="en-US" dirty="0"/>
              <a:t>should be undertaking informal settlement upgrading at two levels:</a:t>
            </a:r>
          </a:p>
          <a:p>
            <a:pPr lvl="0"/>
            <a:r>
              <a:rPr lang="en-US" b="1" dirty="0"/>
              <a:t>A programme level, </a:t>
            </a:r>
            <a:r>
              <a:rPr lang="en-US" dirty="0"/>
              <a:t>which focuses on all of the informal settlements within its jurisdiction;</a:t>
            </a:r>
          </a:p>
          <a:p>
            <a:pPr lvl="0"/>
            <a:r>
              <a:rPr lang="en-US" b="1" dirty="0"/>
              <a:t>A settlement level,</a:t>
            </a:r>
            <a:r>
              <a:rPr lang="en-US" dirty="0"/>
              <a:t> which focuses on a specific informal settlement.</a:t>
            </a:r>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3863181"/>
            <a:ext cx="3581400" cy="1295400"/>
          </a:xfrm>
          <a:prstGeom prst="rect">
            <a:avLst/>
          </a:prstGeom>
          <a:noFill/>
          <a:ln>
            <a:noFill/>
          </a:ln>
        </p:spPr>
      </p:pic>
    </p:spTree>
    <p:extLst>
      <p:ext uri="{BB962C8B-B14F-4D97-AF65-F5344CB8AC3E}">
        <p14:creationId xmlns:p14="http://schemas.microsoft.com/office/powerpoint/2010/main" val="21189734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t>
            </a:r>
            <a:r>
              <a:rPr lang="en-US" dirty="0"/>
              <a:t>elements of a programmatic approach </a:t>
            </a:r>
          </a:p>
        </p:txBody>
      </p:sp>
      <p:sp>
        <p:nvSpPr>
          <p:cNvPr id="3" name="Content Placeholder 2"/>
          <p:cNvSpPr>
            <a:spLocks noGrp="1"/>
          </p:cNvSpPr>
          <p:nvPr>
            <p:ph idx="1"/>
          </p:nvPr>
        </p:nvSpPr>
        <p:spPr/>
        <p:txBody>
          <a:bodyPr>
            <a:normAutofit fontScale="77500" lnSpcReduction="20000"/>
          </a:bodyPr>
          <a:lstStyle/>
          <a:p>
            <a:pPr lvl="0"/>
            <a:r>
              <a:rPr lang="en-US" b="1" dirty="0" smtClean="0"/>
              <a:t>Services - </a:t>
            </a:r>
            <a:r>
              <a:rPr lang="en-US" dirty="0" smtClean="0"/>
              <a:t>Initially </a:t>
            </a:r>
            <a:r>
              <a:rPr lang="en-US" dirty="0"/>
              <a:t>emergency or very basic services are provided and these are then upgraded </a:t>
            </a:r>
            <a:r>
              <a:rPr lang="en-US" dirty="0" smtClean="0"/>
              <a:t>(depending on budget availability) over </a:t>
            </a:r>
            <a:r>
              <a:rPr lang="en-US" dirty="0"/>
              <a:t>time until such time as a full service level is achieved. </a:t>
            </a:r>
            <a:endParaRPr lang="en-US" dirty="0" smtClean="0"/>
          </a:p>
          <a:p>
            <a:pPr lvl="0"/>
            <a:r>
              <a:rPr lang="en-US" b="1" dirty="0" smtClean="0"/>
              <a:t>Tenure - </a:t>
            </a:r>
            <a:r>
              <a:rPr lang="en-US" dirty="0" smtClean="0"/>
              <a:t>Tenure </a:t>
            </a:r>
            <a:r>
              <a:rPr lang="en-US" dirty="0"/>
              <a:t>commences with the recognition of the informal settlement and </a:t>
            </a:r>
            <a:r>
              <a:rPr lang="en-US" dirty="0" smtClean="0"/>
              <a:t> this is </a:t>
            </a:r>
            <a:r>
              <a:rPr lang="en-US" dirty="0"/>
              <a:t>incrementally upgraded over time to interim tenure and then more formal tenure types such as leasehold and freehold</a:t>
            </a:r>
          </a:p>
          <a:p>
            <a:pPr lvl="0"/>
            <a:r>
              <a:rPr lang="en-US" b="1" dirty="0"/>
              <a:t>Social and community </a:t>
            </a:r>
            <a:r>
              <a:rPr lang="en-US" b="1" dirty="0" smtClean="0"/>
              <a:t>facilities - </a:t>
            </a:r>
            <a:r>
              <a:rPr lang="en-US" dirty="0" smtClean="0"/>
              <a:t>Initially </a:t>
            </a:r>
            <a:r>
              <a:rPr lang="en-US" dirty="0"/>
              <a:t>very limited facilities are provided and these can be part time (such as mobile clinics or libraries). Over time these should be upgraded so that the settlement has full access to public facilities. </a:t>
            </a:r>
          </a:p>
          <a:p>
            <a:pPr lvl="0"/>
            <a:r>
              <a:rPr lang="en-US" b="1" dirty="0" smtClean="0"/>
              <a:t>Human-centered </a:t>
            </a:r>
            <a:r>
              <a:rPr lang="en-US" b="1" dirty="0"/>
              <a:t>and environmentally sustainable planning </a:t>
            </a:r>
            <a:r>
              <a:rPr lang="en-US" b="1" dirty="0" smtClean="0"/>
              <a:t>layout - </a:t>
            </a:r>
            <a:r>
              <a:rPr lang="en-US" dirty="0" smtClean="0"/>
              <a:t> </a:t>
            </a:r>
            <a:r>
              <a:rPr lang="en-US" dirty="0"/>
              <a:t>As a settlement is upgraded over time the focus should be on creating safe, good quality neighbourhoods where the maximum use of renewable resources is made. </a:t>
            </a:r>
          </a:p>
          <a:p>
            <a:pPr lvl="0"/>
            <a:r>
              <a:rPr lang="en-US" b="1" dirty="0"/>
              <a:t>Top </a:t>
            </a:r>
            <a:r>
              <a:rPr lang="en-US" b="1" dirty="0" smtClean="0"/>
              <a:t>structures - </a:t>
            </a:r>
            <a:r>
              <a:rPr lang="en-US" dirty="0" smtClean="0"/>
              <a:t>Households </a:t>
            </a:r>
            <a:r>
              <a:rPr lang="en-US" dirty="0"/>
              <a:t>are provided with a serviced site and should be supported to build formal structures over time in terms of their own resources. </a:t>
            </a:r>
          </a:p>
          <a:p>
            <a:endParaRPr lang="en-US" dirty="0"/>
          </a:p>
        </p:txBody>
      </p:sp>
    </p:spTree>
    <p:extLst>
      <p:ext uri="{BB962C8B-B14F-4D97-AF65-F5344CB8AC3E}">
        <p14:creationId xmlns:p14="http://schemas.microsoft.com/office/powerpoint/2010/main" val="42169929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Constraints of conventional housing </a:t>
            </a:r>
            <a:r>
              <a:rPr lang="en-US" dirty="0" smtClean="0"/>
              <a:t>delivery</a:t>
            </a:r>
            <a:endParaRPr lang="en-US" dirty="0"/>
          </a:p>
        </p:txBody>
      </p:sp>
      <p:sp>
        <p:nvSpPr>
          <p:cNvPr id="3" name="Content Placeholder 2"/>
          <p:cNvSpPr>
            <a:spLocks noGrp="1"/>
          </p:cNvSpPr>
          <p:nvPr>
            <p:ph idx="1"/>
          </p:nvPr>
        </p:nvSpPr>
        <p:spPr>
          <a:xfrm>
            <a:off x="0" y="1219201"/>
            <a:ext cx="5638800" cy="5638800"/>
          </a:xfrm>
          <a:noFill/>
        </p:spPr>
        <p:txBody>
          <a:bodyPr>
            <a:normAutofit fontScale="70000" lnSpcReduction="20000"/>
          </a:bodyPr>
          <a:lstStyle/>
          <a:p>
            <a:r>
              <a:rPr lang="en-US" dirty="0" smtClean="0"/>
              <a:t>The </a:t>
            </a:r>
            <a:r>
              <a:rPr lang="en-US" dirty="0"/>
              <a:t>cost of providing a formal house with basic services is very </a:t>
            </a:r>
            <a:r>
              <a:rPr lang="en-US" dirty="0" smtClean="0"/>
              <a:t>high - it </a:t>
            </a:r>
            <a:r>
              <a:rPr lang="en-US" dirty="0"/>
              <a:t>would require R878bn to house everyone on the current backlog; the 2014/15 budget was R30.5bn.  </a:t>
            </a:r>
            <a:endParaRPr lang="en-US" dirty="0" smtClean="0"/>
          </a:p>
          <a:p>
            <a:r>
              <a:rPr lang="en-US" dirty="0" smtClean="0"/>
              <a:t>It </a:t>
            </a:r>
            <a:r>
              <a:rPr lang="en-US" dirty="0"/>
              <a:t>is expensive to install </a:t>
            </a:r>
            <a:r>
              <a:rPr lang="en-US" dirty="0" smtClean="0"/>
              <a:t>conventional services and results </a:t>
            </a:r>
            <a:r>
              <a:rPr lang="en-US" dirty="0"/>
              <a:t>in high maintenance costs to the </a:t>
            </a:r>
            <a:r>
              <a:rPr lang="en-US" dirty="0" smtClean="0"/>
              <a:t>municipality.</a:t>
            </a:r>
          </a:p>
          <a:p>
            <a:r>
              <a:rPr lang="en-US" dirty="0" smtClean="0"/>
              <a:t>Many </a:t>
            </a:r>
            <a:r>
              <a:rPr lang="en-US" dirty="0"/>
              <a:t>households </a:t>
            </a:r>
            <a:r>
              <a:rPr lang="en-US" dirty="0" smtClean="0"/>
              <a:t>are </a:t>
            </a:r>
            <a:r>
              <a:rPr lang="en-US" dirty="0"/>
              <a:t>unable to pay for services </a:t>
            </a:r>
            <a:r>
              <a:rPr lang="en-US" dirty="0" smtClean="0"/>
              <a:t>– the cost </a:t>
            </a:r>
            <a:r>
              <a:rPr lang="en-US" dirty="0"/>
              <a:t>of providing </a:t>
            </a:r>
            <a:r>
              <a:rPr lang="en-US" dirty="0" smtClean="0"/>
              <a:t>these </a:t>
            </a:r>
            <a:r>
              <a:rPr lang="en-US" dirty="0"/>
              <a:t>services </a:t>
            </a:r>
            <a:r>
              <a:rPr lang="en-US" dirty="0" smtClean="0"/>
              <a:t>falls </a:t>
            </a:r>
            <a:r>
              <a:rPr lang="en-US" dirty="0"/>
              <a:t>on the municipality. </a:t>
            </a:r>
            <a:endParaRPr lang="en-US" dirty="0" smtClean="0"/>
          </a:p>
          <a:p>
            <a:r>
              <a:rPr lang="en-US" dirty="0" smtClean="0"/>
              <a:t>In </a:t>
            </a:r>
            <a:r>
              <a:rPr lang="en-US" dirty="0"/>
              <a:t>smaller municipalities there </a:t>
            </a:r>
            <a:r>
              <a:rPr lang="en-US" dirty="0" smtClean="0"/>
              <a:t>are </a:t>
            </a:r>
            <a:r>
              <a:rPr lang="en-US" dirty="0"/>
              <a:t>limited resources and capacity </a:t>
            </a:r>
            <a:r>
              <a:rPr lang="en-US" dirty="0" smtClean="0"/>
              <a:t>that undermines the delivery of </a:t>
            </a:r>
            <a:r>
              <a:rPr lang="en-US" dirty="0"/>
              <a:t>formal housing developments. </a:t>
            </a:r>
            <a:endParaRPr lang="en-US" dirty="0" smtClean="0"/>
          </a:p>
          <a:p>
            <a:r>
              <a:rPr lang="en-US" dirty="0" smtClean="0"/>
              <a:t>The housing </a:t>
            </a:r>
            <a:r>
              <a:rPr lang="en-US" dirty="0"/>
              <a:t>backlog </a:t>
            </a:r>
            <a:r>
              <a:rPr lang="en-US" dirty="0" smtClean="0"/>
              <a:t>increases </a:t>
            </a:r>
            <a:r>
              <a:rPr lang="en-US" dirty="0"/>
              <a:t>annually as people migrate to the cities and the population grows. </a:t>
            </a:r>
            <a:endParaRPr lang="en-US" dirty="0" smtClean="0"/>
          </a:p>
          <a:p>
            <a:r>
              <a:rPr lang="en-US" dirty="0" smtClean="0"/>
              <a:t>In </a:t>
            </a:r>
            <a:r>
              <a:rPr lang="en-US" dirty="0"/>
              <a:t>2008 there were an average of 2 service delivery protests a month; in 2013 there was an average of 18 per month.  Rising levels of frustration become a security risk to the </a:t>
            </a:r>
            <a:r>
              <a:rPr lang="en-US" sz="2400" dirty="0" smtClean="0"/>
              <a:t>country</a:t>
            </a:r>
          </a:p>
          <a:p>
            <a:pPr lvl="0"/>
            <a:r>
              <a:rPr lang="en-US" dirty="0"/>
              <a:t>The developments </a:t>
            </a:r>
            <a:r>
              <a:rPr lang="en-US" dirty="0" smtClean="0"/>
              <a:t>are low </a:t>
            </a:r>
            <a:r>
              <a:rPr lang="en-US" dirty="0"/>
              <a:t>density </a:t>
            </a:r>
            <a:r>
              <a:rPr lang="en-US" dirty="0" smtClean="0"/>
              <a:t>and the </a:t>
            </a:r>
            <a:r>
              <a:rPr lang="en-US" dirty="0"/>
              <a:t>designs of the houses are uniform and standardized, based on one-size-fits-all</a:t>
            </a:r>
            <a:endParaRPr lang="en-US" sz="2400" dirty="0"/>
          </a:p>
        </p:txBody>
      </p:sp>
      <p:pic>
        <p:nvPicPr>
          <p:cNvPr id="4" name="Picture 3" descr="Description: D:\C017676-R1-08-14A.JPG"/>
          <p:cNvPicPr/>
          <p:nvPr/>
        </p:nvPicPr>
        <p:blipFill>
          <a:blip r:embed="rId2">
            <a:extLst>
              <a:ext uri="{28A0092B-C50C-407E-A947-70E740481C1C}">
                <a14:useLocalDpi xmlns:a14="http://schemas.microsoft.com/office/drawing/2010/main" val="0"/>
              </a:ext>
            </a:extLst>
          </a:blip>
          <a:srcRect/>
          <a:stretch>
            <a:fillRect/>
          </a:stretch>
        </p:blipFill>
        <p:spPr bwMode="auto">
          <a:xfrm>
            <a:off x="5558118" y="1417638"/>
            <a:ext cx="3429000" cy="2286000"/>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5544671" y="3988454"/>
            <a:ext cx="3442447" cy="2183746"/>
          </a:xfrm>
          <a:prstGeom prst="rect">
            <a:avLst/>
          </a:prstGeom>
          <a:noFill/>
          <a:ln>
            <a:noFill/>
          </a:ln>
        </p:spPr>
      </p:pic>
    </p:spTree>
    <p:extLst>
      <p:ext uri="{BB962C8B-B14F-4D97-AF65-F5344CB8AC3E}">
        <p14:creationId xmlns:p14="http://schemas.microsoft.com/office/powerpoint/2010/main" val="31117242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Informal settlements cannot be ignored </a:t>
            </a:r>
            <a:endParaRPr lang="en-US" dirty="0"/>
          </a:p>
        </p:txBody>
      </p:sp>
      <p:pic>
        <p:nvPicPr>
          <p:cNvPr id="4" name="Picture 13" descr="coj_zajw03sdims0144405448118591"/>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95600" y="1453497"/>
            <a:ext cx="3002280" cy="22636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1" descr="coj_zajw03sdims01444051167620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92580" y="3475088"/>
            <a:ext cx="2606040" cy="19648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3" descr="coj_zajw03sdims01444054487629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62400" y="4444088"/>
            <a:ext cx="2523386" cy="19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5815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Activity 1.6: Making the Case for </a:t>
            </a:r>
            <a:r>
              <a:rPr lang="en-US" dirty="0" smtClean="0"/>
              <a:t>Upgrading</a:t>
            </a:r>
            <a:endParaRPr lang="en-US" dirty="0"/>
          </a:p>
        </p:txBody>
      </p:sp>
      <p:sp>
        <p:nvSpPr>
          <p:cNvPr id="3" name="Content Placeholder 2"/>
          <p:cNvSpPr>
            <a:spLocks noGrp="1"/>
          </p:cNvSpPr>
          <p:nvPr>
            <p:ph idx="1"/>
          </p:nvPr>
        </p:nvSpPr>
        <p:spPr/>
        <p:txBody>
          <a:bodyPr/>
          <a:lstStyle/>
          <a:p>
            <a:r>
              <a:rPr lang="en-US" dirty="0"/>
              <a:t>Type of activity: Facilitated group discussion</a:t>
            </a:r>
          </a:p>
          <a:p>
            <a:r>
              <a:rPr lang="en-US" dirty="0"/>
              <a:t>Timing: 45 minutes</a:t>
            </a:r>
          </a:p>
          <a:p>
            <a:r>
              <a:rPr lang="en-US" i="1" dirty="0"/>
              <a:t>Purpose: To respond to common objections that people make to incremental informal settlement upgrading</a:t>
            </a:r>
          </a:p>
          <a:p>
            <a:r>
              <a:rPr lang="en-US" i="1" dirty="0" smtClean="0"/>
              <a:t>Instruction: Answer the questions set out in the Participation Manual</a:t>
            </a:r>
            <a:endParaRPr lang="en-US" i="1" dirty="0"/>
          </a:p>
        </p:txBody>
      </p:sp>
    </p:spTree>
    <p:extLst>
      <p:ext uri="{BB962C8B-B14F-4D97-AF65-F5344CB8AC3E}">
        <p14:creationId xmlns:p14="http://schemas.microsoft.com/office/powerpoint/2010/main" val="12550545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Government’s current </a:t>
            </a:r>
            <a:r>
              <a:rPr lang="en-US" dirty="0" smtClean="0"/>
              <a:t>approach</a:t>
            </a:r>
            <a:endParaRPr lang="en-US" dirty="0"/>
          </a:p>
        </p:txBody>
      </p:sp>
      <p:sp>
        <p:nvSpPr>
          <p:cNvPr id="3" name="Content Placeholder 2"/>
          <p:cNvSpPr>
            <a:spLocks noGrp="1"/>
          </p:cNvSpPr>
          <p:nvPr>
            <p:ph idx="1"/>
          </p:nvPr>
        </p:nvSpPr>
        <p:spPr>
          <a:xfrm>
            <a:off x="443752" y="1417639"/>
            <a:ext cx="8395447" cy="3992562"/>
          </a:xfrm>
        </p:spPr>
        <p:txBody>
          <a:bodyPr>
            <a:normAutofit fontScale="70000" lnSpcReduction="20000"/>
          </a:bodyPr>
          <a:lstStyle/>
          <a:p>
            <a:r>
              <a:rPr lang="en-US" sz="2300" dirty="0" smtClean="0"/>
              <a:t>The National </a:t>
            </a:r>
            <a:r>
              <a:rPr lang="en-US" sz="2300" dirty="0"/>
              <a:t>Development Plan (NDP) of </a:t>
            </a:r>
            <a:r>
              <a:rPr lang="en-US" sz="2300" dirty="0" smtClean="0"/>
              <a:t>2012 and the</a:t>
            </a:r>
            <a:r>
              <a:rPr lang="en-US" sz="2300" b="1" dirty="0" smtClean="0"/>
              <a:t> </a:t>
            </a:r>
            <a:r>
              <a:rPr lang="en-US" sz="2300" dirty="0"/>
              <a:t>Medium Term Strategic Framework (</a:t>
            </a:r>
            <a:r>
              <a:rPr lang="en-US" sz="2300" dirty="0" smtClean="0"/>
              <a:t>MTSF) list governments commitments to 2019 including: </a:t>
            </a:r>
            <a:endParaRPr lang="en-US" sz="2300" dirty="0"/>
          </a:p>
          <a:p>
            <a:pPr lvl="1"/>
            <a:r>
              <a:rPr lang="en-US" sz="2300" dirty="0"/>
              <a:t>Radical economic transformation</a:t>
            </a:r>
          </a:p>
          <a:p>
            <a:pPr lvl="1"/>
            <a:r>
              <a:rPr lang="en-US" sz="2300" dirty="0"/>
              <a:t>Rural development</a:t>
            </a:r>
          </a:p>
          <a:p>
            <a:pPr lvl="1"/>
            <a:r>
              <a:rPr lang="en-US" sz="2300" b="1" dirty="0">
                <a:solidFill>
                  <a:srgbClr val="D65636"/>
                </a:solidFill>
              </a:rPr>
              <a:t>Access to adequate human settlements and quality basic services</a:t>
            </a:r>
          </a:p>
          <a:p>
            <a:pPr lvl="1"/>
            <a:r>
              <a:rPr lang="en-US" sz="2300" dirty="0"/>
              <a:t>Education, healthcare, social security, corruption-fighting, social cohesion.</a:t>
            </a:r>
          </a:p>
          <a:p>
            <a:r>
              <a:rPr lang="en-US" sz="2300" dirty="0" smtClean="0"/>
              <a:t>The relevant </a:t>
            </a:r>
            <a:r>
              <a:rPr lang="en-US" sz="2300" dirty="0"/>
              <a:t>2019 targets in the </a:t>
            </a:r>
            <a:r>
              <a:rPr lang="en-US" sz="2300" dirty="0" smtClean="0"/>
              <a:t>MTSF are:</a:t>
            </a:r>
            <a:endParaRPr lang="en-US" sz="2300" dirty="0"/>
          </a:p>
          <a:p>
            <a:pPr lvl="1"/>
            <a:r>
              <a:rPr lang="en-US" sz="2300" dirty="0"/>
              <a:t>Approximately 1.4 million more households living in new or improved housing conditions.</a:t>
            </a:r>
          </a:p>
          <a:p>
            <a:pPr lvl="1"/>
            <a:r>
              <a:rPr lang="en-US" sz="2300" dirty="0"/>
              <a:t>Informal settlement upgrading will be expanded to cover 750 000 households, ensuring basic services and infrastructure in some 2 200 informal </a:t>
            </a:r>
            <a:r>
              <a:rPr lang="en-US" sz="2300" dirty="0" smtClean="0"/>
              <a:t>settlements.</a:t>
            </a:r>
          </a:p>
          <a:p>
            <a:pPr lvl="1"/>
            <a:r>
              <a:rPr lang="en-US" sz="2300" dirty="0" smtClean="0"/>
              <a:t>1.4 </a:t>
            </a:r>
            <a:r>
              <a:rPr lang="en-US" sz="2300" dirty="0"/>
              <a:t>million households connected to the electricity grid and 105 000 to receive non-grid </a:t>
            </a:r>
            <a:r>
              <a:rPr lang="en-US" sz="2300" dirty="0" smtClean="0"/>
              <a:t>connections.</a:t>
            </a:r>
          </a:p>
          <a:p>
            <a:pPr lvl="1"/>
            <a:r>
              <a:rPr lang="en-US" sz="2300" dirty="0" smtClean="0"/>
              <a:t>90</a:t>
            </a:r>
            <a:r>
              <a:rPr lang="en-US" sz="2300" dirty="0"/>
              <a:t>% of households to have access to a functional water and sanitation </a:t>
            </a:r>
            <a:r>
              <a:rPr lang="en-US" sz="2300" dirty="0" smtClean="0"/>
              <a:t>service.</a:t>
            </a:r>
          </a:p>
          <a:p>
            <a:pPr lvl="1"/>
            <a:r>
              <a:rPr lang="en-US" sz="2300" dirty="0" smtClean="0"/>
              <a:t>Increase </a:t>
            </a:r>
            <a:r>
              <a:rPr lang="en-US" sz="2300" dirty="0"/>
              <a:t>in the level of trust and confidence in government (pp 26-28).</a:t>
            </a:r>
          </a:p>
          <a:p>
            <a:endParaRPr lang="en-US" dirty="0"/>
          </a:p>
        </p:txBody>
      </p:sp>
      <p:sp>
        <p:nvSpPr>
          <p:cNvPr id="4" name="TextBox 3"/>
          <p:cNvSpPr txBox="1"/>
          <p:nvPr/>
        </p:nvSpPr>
        <p:spPr>
          <a:xfrm>
            <a:off x="430306" y="4945902"/>
            <a:ext cx="8229600" cy="1938992"/>
          </a:xfrm>
          <a:prstGeom prst="rect">
            <a:avLst/>
          </a:prstGeom>
          <a:noFill/>
        </p:spPr>
        <p:txBody>
          <a:bodyPr wrap="square" rtlCol="0">
            <a:spAutoFit/>
          </a:bodyPr>
          <a:lstStyle/>
          <a:p>
            <a:pPr marL="0" lvl="1"/>
            <a:r>
              <a:rPr lang="en-US" sz="2000" b="1" dirty="0" smtClean="0">
                <a:solidFill>
                  <a:srgbClr val="D65636"/>
                </a:solidFill>
              </a:rPr>
              <a:t>→</a:t>
            </a:r>
            <a:r>
              <a:rPr lang="en-US" sz="2000" dirty="0" smtClean="0">
                <a:solidFill>
                  <a:srgbClr val="D65636"/>
                </a:solidFill>
              </a:rPr>
              <a:t> This </a:t>
            </a:r>
            <a:r>
              <a:rPr lang="en-US" sz="2000" dirty="0">
                <a:solidFill>
                  <a:srgbClr val="D65636"/>
                </a:solidFill>
              </a:rPr>
              <a:t>means that there is a recognition of urgency, and commitment to going to scale or reaching the large numbers of households living in informal </a:t>
            </a:r>
            <a:r>
              <a:rPr lang="en-US" sz="2000" dirty="0" smtClean="0">
                <a:solidFill>
                  <a:srgbClr val="D65636"/>
                </a:solidFill>
              </a:rPr>
              <a:t>settlements and </a:t>
            </a:r>
            <a:r>
              <a:rPr lang="en-US" sz="2000" dirty="0">
                <a:solidFill>
                  <a:srgbClr val="D65636"/>
                </a:solidFill>
              </a:rPr>
              <a:t>that there is potential to make a huge difference to people living in informal settlements in the period up to 2019.</a:t>
            </a:r>
          </a:p>
          <a:p>
            <a:pPr marL="0" lvl="1"/>
            <a:endParaRPr lang="en-US" sz="2000" dirty="0">
              <a:solidFill>
                <a:srgbClr val="D65636"/>
              </a:solidFill>
            </a:endParaRPr>
          </a:p>
          <a:p>
            <a:pPr marL="0" lvl="1"/>
            <a:endParaRPr lang="en-US" sz="2000" dirty="0" smtClean="0">
              <a:solidFill>
                <a:srgbClr val="D65636"/>
              </a:solidFill>
            </a:endParaRPr>
          </a:p>
        </p:txBody>
      </p:sp>
    </p:spTree>
    <p:extLst>
      <p:ext uri="{BB962C8B-B14F-4D97-AF65-F5344CB8AC3E}">
        <p14:creationId xmlns:p14="http://schemas.microsoft.com/office/powerpoint/2010/main" val="21012849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more will it take to get ahead of the informal settlement problem</a:t>
            </a:r>
            <a:r>
              <a:rPr lang="en-US" dirty="0" smtClean="0"/>
              <a:t>?</a:t>
            </a:r>
            <a:endParaRPr lang="en-US" dirty="0"/>
          </a:p>
        </p:txBody>
      </p:sp>
      <p:sp>
        <p:nvSpPr>
          <p:cNvPr id="3" name="Content Placeholder 2"/>
          <p:cNvSpPr>
            <a:spLocks noGrp="1"/>
          </p:cNvSpPr>
          <p:nvPr>
            <p:ph idx="1"/>
          </p:nvPr>
        </p:nvSpPr>
        <p:spPr/>
        <p:txBody>
          <a:bodyPr>
            <a:normAutofit/>
          </a:bodyPr>
          <a:lstStyle/>
          <a:p>
            <a:pPr lvl="0"/>
            <a:r>
              <a:rPr lang="en-US" dirty="0" smtClean="0"/>
              <a:t>There </a:t>
            </a:r>
            <a:r>
              <a:rPr lang="en-US" dirty="0"/>
              <a:t>is a need for champions (rather than opportunists) among communities, officials, politicians, consultants, NGOs.</a:t>
            </a:r>
          </a:p>
          <a:p>
            <a:pPr lvl="0"/>
            <a:r>
              <a:rPr lang="en-US" dirty="0"/>
              <a:t>There is a need for a collective belief that the problem can be overcome.</a:t>
            </a:r>
          </a:p>
          <a:p>
            <a:pPr lvl="0"/>
            <a:r>
              <a:rPr lang="en-US" dirty="0"/>
              <a:t>There is a need for active participation by all.</a:t>
            </a:r>
          </a:p>
          <a:p>
            <a:pPr lvl="0"/>
            <a:r>
              <a:rPr lang="en-US" dirty="0"/>
              <a:t>There is a need for trust that the poor can play their part.</a:t>
            </a:r>
          </a:p>
          <a:p>
            <a:pPr lvl="0"/>
            <a:r>
              <a:rPr lang="en-US" dirty="0"/>
              <a:t>There is a need for trust in the upgrading process.</a:t>
            </a:r>
          </a:p>
          <a:p>
            <a:pPr lvl="0"/>
            <a:r>
              <a:rPr lang="en-US" dirty="0"/>
              <a:t>There is a need for commitment to push the boundaries of what is possible.</a:t>
            </a:r>
          </a:p>
          <a:p>
            <a:endParaRPr lang="en-US" dirty="0"/>
          </a:p>
        </p:txBody>
      </p:sp>
    </p:spTree>
    <p:extLst>
      <p:ext uri="{BB962C8B-B14F-4D97-AF65-F5344CB8AC3E}">
        <p14:creationId xmlns:p14="http://schemas.microsoft.com/office/powerpoint/2010/main" val="33940160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Activity 1.7 What Did You Gain</a:t>
            </a:r>
            <a:r>
              <a:rPr lang="en-US" dirty="0" smtClean="0"/>
              <a:t>?</a:t>
            </a:r>
            <a:endParaRPr lang="en-US" dirty="0"/>
          </a:p>
        </p:txBody>
      </p:sp>
      <p:sp>
        <p:nvSpPr>
          <p:cNvPr id="4" name="Content Placeholder 2"/>
          <p:cNvSpPr>
            <a:spLocks noGrp="1"/>
          </p:cNvSpPr>
          <p:nvPr>
            <p:ph idx="1"/>
          </p:nvPr>
        </p:nvSpPr>
        <p:spPr>
          <a:xfrm>
            <a:off x="274320" y="1615440"/>
            <a:ext cx="4267200" cy="4556760"/>
          </a:xfrm>
        </p:spPr>
        <p:txBody>
          <a:bodyPr>
            <a:normAutofit fontScale="92500" lnSpcReduction="20000"/>
          </a:bodyPr>
          <a:lstStyle/>
          <a:p>
            <a:r>
              <a:rPr lang="en-ZA" dirty="0"/>
              <a:t>Type of activity: Individual work</a:t>
            </a:r>
            <a:endParaRPr lang="en-US" dirty="0"/>
          </a:p>
          <a:p>
            <a:r>
              <a:rPr lang="en-ZA" dirty="0"/>
              <a:t>Timing: 10 minutes</a:t>
            </a:r>
            <a:endParaRPr lang="en-US" dirty="0"/>
          </a:p>
          <a:p>
            <a:r>
              <a:rPr lang="en-ZA" i="1" dirty="0"/>
              <a:t>Purpose: To become aware of new insights you have gained.</a:t>
            </a:r>
            <a:endParaRPr lang="en-US" dirty="0"/>
          </a:p>
          <a:p>
            <a:r>
              <a:rPr lang="en-ZA" i="1" dirty="0"/>
              <a:t>Instruction: Consider the two photographs above, from the beginning of this module, and respond to the same questions you answered before.  Then compare your answers to the answers you gave before. Have your responses changed?</a:t>
            </a:r>
            <a:endParaRPr lang="en-US" dirty="0"/>
          </a:p>
          <a:p>
            <a:pPr>
              <a:buFontTx/>
              <a:buChar char="-"/>
            </a:pPr>
            <a:endParaRPr lang="en-US" dirty="0"/>
          </a:p>
        </p:txBody>
      </p:sp>
      <p:pic>
        <p:nvPicPr>
          <p:cNvPr id="5" name="Picture 1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40070" y="1600200"/>
            <a:ext cx="4046730" cy="2626474"/>
          </a:xfrm>
          <a:prstGeom prst="rect">
            <a:avLst/>
          </a:prstGeom>
          <a:noFill/>
          <a:ln w="9525">
            <a:noFill/>
            <a:miter lim="800000"/>
            <a:headEnd/>
            <a:tailEnd/>
          </a:ln>
        </p:spPr>
      </p:pic>
      <p:pic>
        <p:nvPicPr>
          <p:cNvPr id="6"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40070" y="4333619"/>
            <a:ext cx="4046730" cy="2083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9605676"/>
      </p:ext>
    </p:extLst>
  </p:cSld>
  <p:clrMapOvr>
    <a:masterClrMapping/>
  </p:clrMapOvr>
</p:sld>
</file>

<file path=ppt/theme/theme1.xml><?xml version="1.0" encoding="utf-8"?>
<a:theme xmlns:a="http://schemas.openxmlformats.org/drawingml/2006/main" name="MODUL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E82496A-2CD5-47A0-9674-60650D56BD29}"/>
</file>

<file path=customXml/itemProps2.xml><?xml version="1.0" encoding="utf-8"?>
<ds:datastoreItem xmlns:ds="http://schemas.openxmlformats.org/officeDocument/2006/customXml" ds:itemID="{E8F6EB60-8B0C-4CB5-BD46-5BA1575CEC68}"/>
</file>

<file path=customXml/itemProps3.xml><?xml version="1.0" encoding="utf-8"?>
<ds:datastoreItem xmlns:ds="http://schemas.openxmlformats.org/officeDocument/2006/customXml" ds:itemID="{320E8B7E-8A3E-4155-A1BC-A6C7571C7485}"/>
</file>

<file path=docProps/app.xml><?xml version="1.0" encoding="utf-8"?>
<Properties xmlns="http://schemas.openxmlformats.org/officeDocument/2006/extended-properties" xmlns:vt="http://schemas.openxmlformats.org/officeDocument/2006/docPropsVTypes">
  <Template/>
  <TotalTime>4669</TotalTime>
  <Words>4106</Words>
  <Application>Microsoft Office PowerPoint</Application>
  <PresentationFormat>On-screen Show (4:3)</PresentationFormat>
  <Paragraphs>398</Paragraphs>
  <Slides>69</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Arial</vt:lpstr>
      <vt:lpstr>Arial Narrow</vt:lpstr>
      <vt:lpstr>Calibri</vt:lpstr>
      <vt:lpstr>Trebuchet MS</vt:lpstr>
      <vt:lpstr>Wingdings</vt:lpstr>
      <vt:lpstr>MODULE TEMPLATE</vt:lpstr>
      <vt:lpstr> INTRODUCTION TO</vt:lpstr>
      <vt:lpstr>Module purpose</vt:lpstr>
      <vt:lpstr>Learning outcomes</vt:lpstr>
      <vt:lpstr>What the module covers </vt:lpstr>
      <vt:lpstr>What are informal settlements?</vt:lpstr>
      <vt:lpstr>Informal settlements defined </vt:lpstr>
      <vt:lpstr> Activity 1.1 Know what you know</vt:lpstr>
      <vt:lpstr>2.Who lives in informal settlements?</vt:lpstr>
      <vt:lpstr>Households living in informal settlements</vt:lpstr>
      <vt:lpstr>Children living in informal settlements</vt:lpstr>
      <vt:lpstr>Where do residents come from?</vt:lpstr>
      <vt:lpstr>Migration and Rental</vt:lpstr>
      <vt:lpstr>3. Informal settlements are an emergency </vt:lpstr>
      <vt:lpstr>UISP Criterion 1: Illegality and informality</vt:lpstr>
      <vt:lpstr>UISP Criterion 2: Insecure tenure</vt:lpstr>
      <vt:lpstr>UISP Criterion 3: Inappropriate locations</vt:lpstr>
      <vt:lpstr>Criterion 4: Limited public sector investment</vt:lpstr>
      <vt:lpstr>Criterion 5: Poverty, vulnerability and social stress</vt:lpstr>
      <vt:lpstr>The negative consequences of living in informal settlements – refuse collection</vt:lpstr>
      <vt:lpstr>Sanitation</vt:lpstr>
      <vt:lpstr>Water</vt:lpstr>
      <vt:lpstr>Electricity</vt:lpstr>
      <vt:lpstr>Fire</vt:lpstr>
      <vt:lpstr>Health and Diseases</vt:lpstr>
      <vt:lpstr>Limited opportunity for play, exercise and creativity, as well as local entrepreneurship</vt:lpstr>
      <vt:lpstr>Positive aspects of informal settlements</vt:lpstr>
      <vt:lpstr>Positive aspects of informal settlements</vt:lpstr>
      <vt:lpstr>Positive aspects continued</vt:lpstr>
      <vt:lpstr>Positive aspects continued</vt:lpstr>
      <vt:lpstr>Is informality chaos?</vt:lpstr>
      <vt:lpstr>Activity 1.2: Factors leading to informal settlements</vt:lpstr>
      <vt:lpstr>Factors Leading to Informal Settlement Situation</vt:lpstr>
      <vt:lpstr>PowerPoint Presentation</vt:lpstr>
      <vt:lpstr>What this session covers</vt:lpstr>
      <vt:lpstr>The Constitution, Section 26 (1): The Right to Housing </vt:lpstr>
      <vt:lpstr>Section 26 (1): The Right to Housing </vt:lpstr>
      <vt:lpstr>Section 9: The Right to Equality </vt:lpstr>
      <vt:lpstr>The Right to Equality cont.</vt:lpstr>
      <vt:lpstr>Section 10: The Right to Human Dignity </vt:lpstr>
      <vt:lpstr>Where to begin realising these rights?</vt:lpstr>
      <vt:lpstr>Constitutional Court cases: implications for the state </vt:lpstr>
      <vt:lpstr>The role of the Constitutional Court</vt:lpstr>
      <vt:lpstr>Grootboom (2000)</vt:lpstr>
      <vt:lpstr>The PE Municipality (2004)</vt:lpstr>
      <vt:lpstr>Abahlali (2009)</vt:lpstr>
      <vt:lpstr>Nokotyana (2009)</vt:lpstr>
      <vt:lpstr>Ordinary informal settlement dwellers brought these cases to court</vt:lpstr>
      <vt:lpstr>Four Principles</vt:lpstr>
      <vt:lpstr>5. Informal settlements and the town or city </vt:lpstr>
      <vt:lpstr>Activity 1.3 Informal Settlements and the Town or City</vt:lpstr>
      <vt:lpstr>Socio-economic</vt:lpstr>
      <vt:lpstr>Environmental</vt:lpstr>
      <vt:lpstr>Political</vt:lpstr>
      <vt:lpstr>Legal </vt:lpstr>
      <vt:lpstr>Budgetary</vt:lpstr>
      <vt:lpstr>Turning problems into opportunities</vt:lpstr>
      <vt:lpstr>Activity 1.4 Perception</vt:lpstr>
      <vt:lpstr>Is the glass half full or half empty?  </vt:lpstr>
      <vt:lpstr>Activity 1.5: Problems and Opportunities</vt:lpstr>
      <vt:lpstr>6. The case for incremental upgrading of informal settlements </vt:lpstr>
      <vt:lpstr>A programmatic approach </vt:lpstr>
      <vt:lpstr>Two levels of upgrading </vt:lpstr>
      <vt:lpstr>Key elements of a programmatic approach </vt:lpstr>
      <vt:lpstr>Constraints of conventional housing delivery</vt:lpstr>
      <vt:lpstr>Informal settlements cannot be ignored </vt:lpstr>
      <vt:lpstr>Activity 1.6: Making the Case for Upgrading</vt:lpstr>
      <vt:lpstr>Government’s current approach</vt:lpstr>
      <vt:lpstr>What more will it take to get ahead of the informal settlement problem?</vt:lpstr>
      <vt:lpstr>Activity 1.7 What Did You Gain?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204</cp:revision>
  <dcterms:created xsi:type="dcterms:W3CDTF">2014-09-02T11:14:23Z</dcterms:created>
  <dcterms:modified xsi:type="dcterms:W3CDTF">2015-04-19T09:12:20Z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