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5.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59.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34.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62"/>
  </p:notesMasterIdLst>
  <p:sldIdLst>
    <p:sldId id="313" r:id="rId3"/>
    <p:sldId id="314" r:id="rId4"/>
    <p:sldId id="321" r:id="rId5"/>
    <p:sldId id="391" r:id="rId6"/>
    <p:sldId id="392" r:id="rId7"/>
    <p:sldId id="323" r:id="rId8"/>
    <p:sldId id="319" r:id="rId9"/>
    <p:sldId id="320" r:id="rId10"/>
    <p:sldId id="328" r:id="rId11"/>
    <p:sldId id="329" r:id="rId12"/>
    <p:sldId id="330" r:id="rId13"/>
    <p:sldId id="331" r:id="rId14"/>
    <p:sldId id="332" r:id="rId15"/>
    <p:sldId id="333" r:id="rId16"/>
    <p:sldId id="334" r:id="rId17"/>
    <p:sldId id="393" r:id="rId18"/>
    <p:sldId id="336" r:id="rId19"/>
    <p:sldId id="337" r:id="rId20"/>
    <p:sldId id="394" r:id="rId21"/>
    <p:sldId id="395" r:id="rId22"/>
    <p:sldId id="396" r:id="rId23"/>
    <p:sldId id="340" r:id="rId24"/>
    <p:sldId id="344" r:id="rId25"/>
    <p:sldId id="346" r:id="rId26"/>
    <p:sldId id="347" r:id="rId27"/>
    <p:sldId id="348" r:id="rId28"/>
    <p:sldId id="349" r:id="rId29"/>
    <p:sldId id="353" r:id="rId30"/>
    <p:sldId id="397" r:id="rId31"/>
    <p:sldId id="354" r:id="rId32"/>
    <p:sldId id="357" r:id="rId33"/>
    <p:sldId id="358" r:id="rId34"/>
    <p:sldId id="360" r:id="rId35"/>
    <p:sldId id="398" r:id="rId36"/>
    <p:sldId id="361" r:id="rId37"/>
    <p:sldId id="399" r:id="rId38"/>
    <p:sldId id="368" r:id="rId39"/>
    <p:sldId id="365" r:id="rId40"/>
    <p:sldId id="366" r:id="rId41"/>
    <p:sldId id="367" r:id="rId42"/>
    <p:sldId id="369" r:id="rId43"/>
    <p:sldId id="363" r:id="rId44"/>
    <p:sldId id="370" r:id="rId45"/>
    <p:sldId id="371" r:id="rId46"/>
    <p:sldId id="372" r:id="rId47"/>
    <p:sldId id="373" r:id="rId48"/>
    <p:sldId id="400" r:id="rId49"/>
    <p:sldId id="377" r:id="rId50"/>
    <p:sldId id="378" r:id="rId51"/>
    <p:sldId id="379" r:id="rId52"/>
    <p:sldId id="380" r:id="rId53"/>
    <p:sldId id="381" r:id="rId54"/>
    <p:sldId id="382" r:id="rId55"/>
    <p:sldId id="383" r:id="rId56"/>
    <p:sldId id="384" r:id="rId57"/>
    <p:sldId id="385" r:id="rId58"/>
    <p:sldId id="401" r:id="rId59"/>
    <p:sldId id="402" r:id="rId60"/>
    <p:sldId id="403"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86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17" autoAdjust="0"/>
  </p:normalViewPr>
  <p:slideViewPr>
    <p:cSldViewPr>
      <p:cViewPr varScale="1">
        <p:scale>
          <a:sx n="63" d="100"/>
          <a:sy n="63" d="100"/>
        </p:scale>
        <p:origin x="151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commentAuthors" Target="commentAuthors.xml"/><Relationship Id="rId68"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69" Type="http://schemas.openxmlformats.org/officeDocument/2006/relationships/customXml" Target="../customXml/item2.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7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00876"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11</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30832"/>
          </a:xfrm>
          <a:prstGeom prst="rect">
            <a:avLst/>
          </a:prstGeom>
          <a:noFill/>
        </p:spPr>
        <p:txBody>
          <a:bodyPr wrap="square" rtlCol="0">
            <a:spAutoFit/>
          </a:bodyPr>
          <a:lstStyle/>
          <a:p>
            <a:pPr algn="ctr"/>
            <a:r>
              <a:rPr lang="en-US" sz="900" dirty="0" smtClean="0">
                <a:solidFill>
                  <a:srgbClr val="FFFFFF"/>
                </a:solidFill>
                <a:latin typeface="Trebuchet MS"/>
                <a:cs typeface="Trebuchet MS"/>
              </a:rPr>
              <a:t>LAYOUT AND INFRASTRUCTURE</a:t>
            </a:r>
            <a:endParaRPr lang="en-US" sz="9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8: LAYOUT AND INFRASTRUCTURE</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dirty="0"/>
              <a:t>Module purpose</a:t>
            </a:r>
          </a:p>
        </p:txBody>
      </p:sp>
      <p:sp>
        <p:nvSpPr>
          <p:cNvPr id="3" name="Content Placeholder 2"/>
          <p:cNvSpPr>
            <a:spLocks noGrp="1"/>
          </p:cNvSpPr>
          <p:nvPr>
            <p:ph idx="1"/>
          </p:nvPr>
        </p:nvSpPr>
        <p:spPr>
          <a:xfrm>
            <a:off x="457200" y="1600201"/>
            <a:ext cx="8229600" cy="3505200"/>
          </a:xfrm>
        </p:spPr>
        <p:txBody>
          <a:bodyPr/>
          <a:lstStyle/>
          <a:p>
            <a:endParaRPr lang="en-US" dirty="0" smtClean="0"/>
          </a:p>
          <a:p>
            <a:endParaRPr lang="en-US" dirty="0"/>
          </a:p>
          <a:p>
            <a:pPr marL="0" indent="0">
              <a:buNone/>
            </a:pPr>
            <a:r>
              <a:rPr lang="en-US" dirty="0"/>
              <a:t>This module will help you to understand the principles, issues and trade-offs involved in designing incremental, in situ upgrading project layouts and providing services and infrastructure so that you can contribute to making appropriate choices within your own context.</a:t>
            </a:r>
          </a:p>
          <a:p>
            <a:pPr marL="0" indent="0">
              <a:buNone/>
            </a:pPr>
            <a:endParaRPr lang="en-ZA" dirty="0"/>
          </a:p>
          <a:p>
            <a:pPr marL="0" indent="0">
              <a:buNone/>
            </a:pPr>
            <a:endParaRPr lang="en-US" dirty="0"/>
          </a:p>
        </p:txBody>
      </p:sp>
    </p:spTree>
    <p:extLst>
      <p:ext uri="{BB962C8B-B14F-4D97-AF65-F5344CB8AC3E}">
        <p14:creationId xmlns:p14="http://schemas.microsoft.com/office/powerpoint/2010/main" val="2515098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60438"/>
          </a:xfrm>
        </p:spPr>
        <p:txBody>
          <a:bodyPr>
            <a:normAutofit fontScale="90000"/>
          </a:bodyPr>
          <a:lstStyle/>
          <a:p>
            <a:r>
              <a:rPr lang="en-ZA" sz="4000" dirty="0"/>
              <a:t>Learning outcomes</a:t>
            </a:r>
            <a:r>
              <a:rPr lang="en-ZA" dirty="0"/>
              <a:t/>
            </a:r>
            <a:br>
              <a:rPr lang="en-ZA" dirty="0"/>
            </a:br>
            <a:endParaRPr lang="en-US" dirty="0"/>
          </a:p>
        </p:txBody>
      </p:sp>
      <p:sp>
        <p:nvSpPr>
          <p:cNvPr id="3" name="Content Placeholder 2"/>
          <p:cNvSpPr>
            <a:spLocks noGrp="1"/>
          </p:cNvSpPr>
          <p:nvPr>
            <p:ph idx="1"/>
          </p:nvPr>
        </p:nvSpPr>
        <p:spPr/>
        <p:txBody>
          <a:bodyPr>
            <a:normAutofit lnSpcReduction="10000"/>
          </a:bodyPr>
          <a:lstStyle/>
          <a:p>
            <a:pPr lvl="0"/>
            <a:r>
              <a:rPr lang="en-US" dirty="0"/>
              <a:t>Explain the principles and factors that influence an incremental approach to improving infrastructure and services in an upgrading project.</a:t>
            </a:r>
          </a:p>
          <a:p>
            <a:pPr lvl="0"/>
            <a:r>
              <a:rPr lang="en-US" dirty="0"/>
              <a:t>Provide examples of different approaches to layout and infrastructure that are being implemented in South Africa;</a:t>
            </a:r>
          </a:p>
          <a:p>
            <a:pPr lvl="0"/>
            <a:r>
              <a:rPr lang="en-US" dirty="0"/>
              <a:t>Explain the concept of trade-offs and give some examples;</a:t>
            </a:r>
          </a:p>
          <a:p>
            <a:pPr lvl="0"/>
            <a:r>
              <a:rPr lang="en-US" dirty="0"/>
              <a:t>Discuss different options available for layouts and servicing to ensure that services are sustainable;</a:t>
            </a:r>
          </a:p>
          <a:p>
            <a:pPr lvl="0"/>
            <a:r>
              <a:rPr lang="en-US" dirty="0"/>
              <a:t>Apply your knowledge of layouts and servicing options in the implementation of upgrading projects</a:t>
            </a:r>
            <a:r>
              <a:rPr lang="en-US" dirty="0" smtClean="0"/>
              <a:t>.</a:t>
            </a:r>
            <a:endParaRPr lang="en-US" dirty="0"/>
          </a:p>
        </p:txBody>
      </p:sp>
    </p:spTree>
    <p:extLst>
      <p:ext uri="{BB962C8B-B14F-4D97-AF65-F5344CB8AC3E}">
        <p14:creationId xmlns:p14="http://schemas.microsoft.com/office/powerpoint/2010/main" val="47051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a:t>Module content </a:t>
            </a:r>
          </a:p>
        </p:txBody>
      </p:sp>
      <p:sp>
        <p:nvSpPr>
          <p:cNvPr id="3" name="Content Placeholder 2"/>
          <p:cNvSpPr>
            <a:spLocks noGrp="1"/>
          </p:cNvSpPr>
          <p:nvPr>
            <p:ph idx="1"/>
          </p:nvPr>
        </p:nvSpPr>
        <p:spPr/>
        <p:txBody>
          <a:bodyPr/>
          <a:lstStyle/>
          <a:p>
            <a:pPr marL="457200" indent="-457200">
              <a:buAutoNum type="arabicPeriod"/>
            </a:pPr>
            <a:r>
              <a:rPr lang="en-US" dirty="0" smtClean="0"/>
              <a:t>Layout approaches</a:t>
            </a:r>
          </a:p>
          <a:p>
            <a:pPr marL="457200" indent="-457200">
              <a:buAutoNum type="arabicPeriod"/>
            </a:pPr>
            <a:r>
              <a:rPr lang="en-US" dirty="0" smtClean="0"/>
              <a:t>Infrastructure approaches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2743200"/>
            <a:ext cx="5943600" cy="3337560"/>
          </a:xfrm>
          <a:prstGeom prst="rect">
            <a:avLst/>
          </a:prstGeom>
        </p:spPr>
      </p:pic>
    </p:spTree>
    <p:extLst>
      <p:ext uri="{BB962C8B-B14F-4D97-AF65-F5344CB8AC3E}">
        <p14:creationId xmlns:p14="http://schemas.microsoft.com/office/powerpoint/2010/main" val="1776483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a:t>
            </a:r>
            <a:r>
              <a:rPr lang="en-ZA" dirty="0"/>
              <a:t>8.1: </a:t>
            </a:r>
            <a:r>
              <a:rPr lang="en-ZA" dirty="0" smtClean="0"/>
              <a:t>Know what you know</a:t>
            </a:r>
            <a:endParaRPr lang="en-US" dirty="0"/>
          </a:p>
        </p:txBody>
      </p:sp>
      <p:sp>
        <p:nvSpPr>
          <p:cNvPr id="3" name="Content Placeholder 2"/>
          <p:cNvSpPr>
            <a:spLocks noGrp="1"/>
          </p:cNvSpPr>
          <p:nvPr>
            <p:ph idx="1"/>
          </p:nvPr>
        </p:nvSpPr>
        <p:spPr/>
        <p:txBody>
          <a:bodyPr/>
          <a:lstStyle/>
          <a:p>
            <a:r>
              <a:rPr lang="en-ZA" b="1" dirty="0"/>
              <a:t>Type of activity: </a:t>
            </a:r>
            <a:r>
              <a:rPr lang="en-ZA" dirty="0"/>
              <a:t>Facilitated group discussion</a:t>
            </a:r>
            <a:endParaRPr lang="en-US" b="1" dirty="0"/>
          </a:p>
          <a:p>
            <a:r>
              <a:rPr lang="en-ZA" b="1" dirty="0"/>
              <a:t>Timing: </a:t>
            </a:r>
            <a:r>
              <a:rPr lang="en-ZA" dirty="0"/>
              <a:t>20 minutes</a:t>
            </a:r>
            <a:endParaRPr lang="en-US" b="1" dirty="0"/>
          </a:p>
          <a:p>
            <a:r>
              <a:rPr lang="en-ZA" b="1" i="1" dirty="0"/>
              <a:t>Purpose: </a:t>
            </a:r>
            <a:r>
              <a:rPr lang="en-ZA" i="1" dirty="0"/>
              <a:t>To share existing knowledge about layout and services.</a:t>
            </a:r>
            <a:endParaRPr lang="en-US" b="1" i="1" dirty="0"/>
          </a:p>
          <a:p>
            <a:r>
              <a:rPr lang="en-ZA" b="1" i="1" dirty="0"/>
              <a:t>Instructions: </a:t>
            </a:r>
            <a:r>
              <a:rPr lang="en-ZA" i="1" dirty="0"/>
              <a:t>Examine the aerial photo of the Monwabisi Park informal settlement on the screen and hand-out, and answer the following questions in the </a:t>
            </a:r>
            <a:r>
              <a:rPr lang="en-ZA" i="1" dirty="0" smtClean="0"/>
              <a:t>Participants Manual</a:t>
            </a:r>
            <a:endParaRPr lang="en-US" b="1" i="1" dirty="0"/>
          </a:p>
          <a:p>
            <a:endParaRPr lang="en-US" dirty="0"/>
          </a:p>
        </p:txBody>
      </p:sp>
    </p:spTree>
    <p:extLst>
      <p:ext uri="{BB962C8B-B14F-4D97-AF65-F5344CB8AC3E}">
        <p14:creationId xmlns:p14="http://schemas.microsoft.com/office/powerpoint/2010/main" val="656825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382000" cy="3886199"/>
          </a:xfrm>
        </p:spPr>
        <p:txBody>
          <a:bodyPr>
            <a:normAutofit fontScale="85000" lnSpcReduction="20000"/>
          </a:bodyPr>
          <a:lstStyle/>
          <a:p>
            <a:r>
              <a:rPr lang="en-US" dirty="0"/>
              <a:t>The spatial layout is central to any in situ upgrade of an informal settlement. </a:t>
            </a:r>
            <a:endParaRPr lang="en-US" dirty="0" smtClean="0"/>
          </a:p>
          <a:p>
            <a:r>
              <a:rPr lang="en-US" dirty="0" smtClean="0"/>
              <a:t>An </a:t>
            </a:r>
            <a:r>
              <a:rPr lang="en-US" dirty="0"/>
              <a:t>in situ layout involves creating spaces between existing top structures for the purposes of access and installing pipes and cables for infrastructure services.</a:t>
            </a:r>
          </a:p>
          <a:p>
            <a:r>
              <a:rPr lang="en-US" dirty="0"/>
              <a:t>The approaches to how these spaces are to be created, depends on a number of factors. These factors include:</a:t>
            </a:r>
          </a:p>
          <a:p>
            <a:pPr lvl="1"/>
            <a:r>
              <a:rPr lang="en-US" dirty="0"/>
              <a:t>the planned nature of access — for example vehicles or pedestrians;</a:t>
            </a:r>
          </a:p>
          <a:p>
            <a:pPr lvl="1"/>
            <a:r>
              <a:rPr lang="en-US" dirty="0"/>
              <a:t>the nature of the infrastructure to be provided, for example whether it is interim or permanent;</a:t>
            </a:r>
          </a:p>
          <a:p>
            <a:pPr lvl="1"/>
            <a:r>
              <a:rPr lang="en-US" dirty="0"/>
              <a:t>whether the service level is low or full service.</a:t>
            </a:r>
          </a:p>
          <a:p>
            <a:r>
              <a:rPr lang="en-US" dirty="0"/>
              <a:t>The layout also has direct implications for the type of tenure planned for the </a:t>
            </a:r>
            <a:r>
              <a:rPr lang="en-US" dirty="0" smtClean="0"/>
              <a:t>settlement</a:t>
            </a:r>
            <a:endParaRPr lang="en-US" dirty="0"/>
          </a:p>
        </p:txBody>
      </p:sp>
      <p:sp>
        <p:nvSpPr>
          <p:cNvPr id="4" name="Title 3"/>
          <p:cNvSpPr>
            <a:spLocks noGrp="1"/>
          </p:cNvSpPr>
          <p:nvPr>
            <p:ph type="title"/>
          </p:nvPr>
        </p:nvSpPr>
        <p:spPr>
          <a:xfrm>
            <a:off x="457200" y="472440"/>
            <a:ext cx="8229600" cy="1143000"/>
          </a:xfrm>
        </p:spPr>
        <p:txBody>
          <a:bodyPr>
            <a:normAutofit/>
          </a:bodyPr>
          <a:lstStyle/>
          <a:p>
            <a:r>
              <a:rPr lang="en-ZA" sz="3200" dirty="0">
                <a:latin typeface="Trebuchet MS" panose="020B0603020202020204" pitchFamily="34" charset="0"/>
              </a:rPr>
              <a:t>1</a:t>
            </a:r>
            <a:r>
              <a:rPr lang="en-ZA" sz="3200" dirty="0" smtClean="0">
                <a:latin typeface="Trebuchet MS" panose="020B0603020202020204" pitchFamily="34" charset="0"/>
              </a:rPr>
              <a:t>.	Layout Approaches</a:t>
            </a:r>
            <a:endParaRPr lang="en-ZA" sz="3200" dirty="0">
              <a:latin typeface="Trebuchet MS" panose="020B0603020202020204" pitchFamily="34" charset="0"/>
            </a:endParaRPr>
          </a:p>
        </p:txBody>
      </p:sp>
      <p:sp>
        <p:nvSpPr>
          <p:cNvPr id="5" name="TextBox 4"/>
          <p:cNvSpPr txBox="1"/>
          <p:nvPr/>
        </p:nvSpPr>
        <p:spPr>
          <a:xfrm>
            <a:off x="762000" y="5059680"/>
            <a:ext cx="7924800" cy="1200329"/>
          </a:xfrm>
          <a:prstGeom prst="rect">
            <a:avLst/>
          </a:prstGeom>
          <a:noFill/>
        </p:spPr>
        <p:txBody>
          <a:bodyPr wrap="square" rtlCol="0">
            <a:spAutoFit/>
          </a:bodyPr>
          <a:lstStyle/>
          <a:p>
            <a:pPr marL="0" lvl="1"/>
            <a:r>
              <a:rPr lang="en-US" sz="2400" b="1" dirty="0" smtClean="0">
                <a:solidFill>
                  <a:srgbClr val="D65636"/>
                </a:solidFill>
              </a:rPr>
              <a:t>→ </a:t>
            </a:r>
            <a:r>
              <a:rPr lang="en-US" sz="2400" dirty="0" smtClean="0">
                <a:solidFill>
                  <a:srgbClr val="D65636"/>
                </a:solidFill>
              </a:rPr>
              <a:t> Layouts should </a:t>
            </a:r>
            <a:r>
              <a:rPr lang="en-US" sz="2400" dirty="0">
                <a:solidFill>
                  <a:srgbClr val="D65636"/>
                </a:solidFill>
              </a:rPr>
              <a:t>be designed in such a manner that the tenure and infrastructure services can be improved over time without the layout having to be redesigned. </a:t>
            </a:r>
            <a:endParaRPr lang="en-US" sz="2400" dirty="0" smtClean="0">
              <a:solidFill>
                <a:srgbClr val="D65636"/>
              </a:solidFill>
            </a:endParaRPr>
          </a:p>
        </p:txBody>
      </p:sp>
    </p:spTree>
    <p:extLst>
      <p:ext uri="{BB962C8B-B14F-4D97-AF65-F5344CB8AC3E}">
        <p14:creationId xmlns:p14="http://schemas.microsoft.com/office/powerpoint/2010/main" val="600564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‘One </a:t>
            </a:r>
            <a:r>
              <a:rPr lang="en-ZA" dirty="0"/>
              <a:t>size fits all’</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295400"/>
            <a:ext cx="6889820" cy="431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19762" y="1981200"/>
            <a:ext cx="3796653" cy="369332"/>
          </a:xfrm>
          <a:prstGeom prst="rect">
            <a:avLst/>
          </a:prstGeom>
          <a:noFill/>
        </p:spPr>
        <p:txBody>
          <a:bodyPr wrap="square" rtlCol="0">
            <a:spAutoFit/>
          </a:bodyPr>
          <a:lstStyle/>
          <a:p>
            <a:r>
              <a:rPr lang="en-ZA" dirty="0" smtClean="0"/>
              <a:t>“One size fits all approach”</a:t>
            </a:r>
            <a:endParaRPr lang="en-ZA" dirty="0"/>
          </a:p>
        </p:txBody>
      </p:sp>
    </p:spTree>
    <p:extLst>
      <p:ext uri="{BB962C8B-B14F-4D97-AF65-F5344CB8AC3E}">
        <p14:creationId xmlns:p14="http://schemas.microsoft.com/office/powerpoint/2010/main" val="23789734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‘One </a:t>
            </a:r>
            <a:r>
              <a:rPr lang="en-ZA" dirty="0"/>
              <a:t>size fits all</a:t>
            </a:r>
            <a:r>
              <a:rPr lang="en-ZA" dirty="0" smtClean="0"/>
              <a:t>’ cont.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This approaches involves:</a:t>
            </a:r>
          </a:p>
          <a:p>
            <a:r>
              <a:rPr lang="en-GB" dirty="0" smtClean="0"/>
              <a:t>A </a:t>
            </a:r>
            <a:r>
              <a:rPr lang="en-GB" dirty="0"/>
              <a:t>once off capital intensive </a:t>
            </a:r>
            <a:r>
              <a:rPr lang="en-GB" dirty="0" smtClean="0"/>
              <a:t>intervention</a:t>
            </a:r>
          </a:p>
          <a:p>
            <a:r>
              <a:rPr lang="en-GB" dirty="0" smtClean="0"/>
              <a:t>The </a:t>
            </a:r>
            <a:r>
              <a:rPr lang="en-GB" dirty="0"/>
              <a:t>complete redevelopment of the settlement in one project </a:t>
            </a:r>
            <a:r>
              <a:rPr lang="en-GB" dirty="0" smtClean="0"/>
              <a:t>timeframe</a:t>
            </a:r>
          </a:p>
          <a:p>
            <a:r>
              <a:rPr lang="en-GB" dirty="0" smtClean="0"/>
              <a:t>Demolition </a:t>
            </a:r>
            <a:r>
              <a:rPr lang="en-GB" dirty="0"/>
              <a:t>of the existing </a:t>
            </a:r>
            <a:r>
              <a:rPr lang="en-GB" dirty="0" smtClean="0"/>
              <a:t>settlement</a:t>
            </a:r>
          </a:p>
          <a:p>
            <a:r>
              <a:rPr lang="en-GB" dirty="0" smtClean="0"/>
              <a:t>Redesigning </a:t>
            </a:r>
            <a:r>
              <a:rPr lang="en-GB" dirty="0"/>
              <a:t>the layout according to set </a:t>
            </a:r>
            <a:r>
              <a:rPr lang="en-GB" dirty="0" smtClean="0"/>
              <a:t>standards</a:t>
            </a:r>
          </a:p>
          <a:p>
            <a:r>
              <a:rPr lang="en-GB" dirty="0" smtClean="0"/>
              <a:t>In almost </a:t>
            </a:r>
            <a:r>
              <a:rPr lang="en-GB" dirty="0"/>
              <a:t>all </a:t>
            </a:r>
            <a:r>
              <a:rPr lang="en-GB" dirty="0" smtClean="0"/>
              <a:t>cases it </a:t>
            </a:r>
            <a:r>
              <a:rPr lang="en-GB" dirty="0"/>
              <a:t>involves significant relocation of </a:t>
            </a:r>
            <a:r>
              <a:rPr lang="en-GB" dirty="0" smtClean="0"/>
              <a:t>residents</a:t>
            </a:r>
          </a:p>
          <a:p>
            <a:r>
              <a:rPr lang="en-GB" dirty="0" smtClean="0"/>
              <a:t>The prescribed norms </a:t>
            </a:r>
            <a:r>
              <a:rPr lang="en-GB" dirty="0"/>
              <a:t>and standards are not possible to apply, in most cases, to informal settlements without demolishing them and redeveloping </a:t>
            </a:r>
            <a:r>
              <a:rPr lang="en-GB" dirty="0" smtClean="0"/>
              <a:t>them.</a:t>
            </a:r>
            <a:endParaRPr lang="en-US" dirty="0"/>
          </a:p>
        </p:txBody>
      </p:sp>
    </p:spTree>
    <p:extLst>
      <p:ext uri="{BB962C8B-B14F-4D97-AF65-F5344CB8AC3E}">
        <p14:creationId xmlns:p14="http://schemas.microsoft.com/office/powerpoint/2010/main" val="1568444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‘One </a:t>
            </a:r>
            <a:r>
              <a:rPr lang="en-ZA" dirty="0"/>
              <a:t>size fits all</a:t>
            </a:r>
            <a:r>
              <a:rPr lang="en-ZA" dirty="0" smtClean="0"/>
              <a:t>’ cont.</a:t>
            </a:r>
            <a:endParaRPr lang="en-US" dirty="0"/>
          </a:p>
        </p:txBody>
      </p:sp>
      <p:sp>
        <p:nvSpPr>
          <p:cNvPr id="3" name="Content Placeholder 2"/>
          <p:cNvSpPr>
            <a:spLocks noGrp="1"/>
          </p:cNvSpPr>
          <p:nvPr>
            <p:ph idx="1"/>
          </p:nvPr>
        </p:nvSpPr>
        <p:spPr/>
        <p:txBody>
          <a:bodyPr>
            <a:normAutofit/>
          </a:bodyPr>
          <a:lstStyle/>
          <a:p>
            <a:r>
              <a:rPr lang="en-GB" dirty="0"/>
              <a:t>The package of standards for conventional full upgrading, with a top structure, includes:</a:t>
            </a:r>
            <a:endParaRPr lang="en-ZA" dirty="0"/>
          </a:p>
          <a:p>
            <a:pPr lvl="1"/>
            <a:r>
              <a:rPr lang="en-ZA" sz="2000" dirty="0"/>
              <a:t>Freehold tenure in the form of registered ownership </a:t>
            </a:r>
          </a:p>
          <a:p>
            <a:pPr lvl="1"/>
            <a:r>
              <a:rPr lang="en-ZA" sz="2000" dirty="0"/>
              <a:t>A minimum of a 250m² stand and 40m² top structure. </a:t>
            </a:r>
          </a:p>
          <a:p>
            <a:pPr lvl="1"/>
            <a:r>
              <a:rPr lang="en-ZA" sz="2000" dirty="0"/>
              <a:t>A fully-subsidised top structure of a minimum of two bedrooms. </a:t>
            </a:r>
          </a:p>
          <a:p>
            <a:pPr lvl="1"/>
            <a:r>
              <a:rPr lang="en-ZA" sz="2000" dirty="0"/>
              <a:t>A serviced stand, with water on the stand, and water-borne sewerage. </a:t>
            </a:r>
          </a:p>
          <a:p>
            <a:pPr lvl="1"/>
            <a:r>
              <a:rPr lang="en-ZA" sz="2000" dirty="0"/>
              <a:t>A hierarchy of roads and road reserves which is a system of grades of roads ranked one above the other i.e. large roads to link the settlement to the outside and small roads within the settlement to access individual houses. </a:t>
            </a:r>
          </a:p>
          <a:p>
            <a:pPr lvl="1"/>
            <a:r>
              <a:rPr lang="en-ZA" sz="2000" dirty="0"/>
              <a:t>Stormwater management and drainage.</a:t>
            </a:r>
          </a:p>
        </p:txBody>
      </p:sp>
    </p:spTree>
    <p:extLst>
      <p:ext uri="{BB962C8B-B14F-4D97-AF65-F5344CB8AC3E}">
        <p14:creationId xmlns:p14="http://schemas.microsoft.com/office/powerpoint/2010/main" val="37878726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‘One </a:t>
            </a:r>
            <a:r>
              <a:rPr lang="en-ZA" dirty="0"/>
              <a:t>size fits all</a:t>
            </a:r>
            <a:r>
              <a:rPr lang="en-ZA" dirty="0" smtClean="0"/>
              <a:t>’ cont.</a:t>
            </a:r>
            <a:endParaRPr lang="en-US" dirty="0"/>
          </a:p>
        </p:txBody>
      </p:sp>
      <p:sp>
        <p:nvSpPr>
          <p:cNvPr id="3" name="Content Placeholder 2"/>
          <p:cNvSpPr>
            <a:spLocks noGrp="1"/>
          </p:cNvSpPr>
          <p:nvPr>
            <p:ph idx="1"/>
          </p:nvPr>
        </p:nvSpPr>
        <p:spPr>
          <a:xfrm>
            <a:off x="457200" y="1295400"/>
            <a:ext cx="8229600" cy="5029200"/>
          </a:xfrm>
        </p:spPr>
        <p:txBody>
          <a:bodyPr>
            <a:normAutofit fontScale="85000" lnSpcReduction="10000"/>
          </a:bodyPr>
          <a:lstStyle/>
          <a:p>
            <a:pPr marL="0" indent="0">
              <a:buNone/>
            </a:pPr>
            <a:r>
              <a:rPr lang="en-GB" dirty="0" smtClean="0"/>
              <a:t>Some of the critiques of this approach include:</a:t>
            </a:r>
          </a:p>
          <a:p>
            <a:r>
              <a:rPr lang="en-ZA" dirty="0"/>
              <a:t>The monotonous grid-layout, with </a:t>
            </a:r>
            <a:r>
              <a:rPr lang="en-ZA" dirty="0" smtClean="0"/>
              <a:t>few </a:t>
            </a:r>
            <a:r>
              <a:rPr lang="en-ZA" dirty="0"/>
              <a:t>stands per hectare.</a:t>
            </a:r>
          </a:p>
          <a:p>
            <a:r>
              <a:rPr lang="en-ZA" dirty="0"/>
              <a:t>Little </a:t>
            </a:r>
            <a:r>
              <a:rPr lang="en-ZA" dirty="0" smtClean="0"/>
              <a:t>attention </a:t>
            </a:r>
            <a:r>
              <a:rPr lang="en-ZA" dirty="0"/>
              <a:t>given to affordability and operational </a:t>
            </a:r>
            <a:r>
              <a:rPr lang="en-ZA" dirty="0" smtClean="0"/>
              <a:t>costs </a:t>
            </a:r>
            <a:r>
              <a:rPr lang="en-ZA" dirty="0"/>
              <a:t>to municipalities. </a:t>
            </a:r>
            <a:endParaRPr lang="en-ZA" dirty="0" smtClean="0"/>
          </a:p>
          <a:p>
            <a:r>
              <a:rPr lang="en-ZA" dirty="0" smtClean="0"/>
              <a:t>The </a:t>
            </a:r>
            <a:r>
              <a:rPr lang="en-ZA" dirty="0"/>
              <a:t>slow rate of development, while residents are housed in temporary and often difficult conditions. Although an incremental </a:t>
            </a:r>
            <a:r>
              <a:rPr lang="en-ZA" dirty="0" smtClean="0"/>
              <a:t>in situ </a:t>
            </a:r>
            <a:r>
              <a:rPr lang="en-ZA" dirty="0"/>
              <a:t>upgrade takes significantly longer the residents are not displaced and impacted upon less during the upgrade process.</a:t>
            </a:r>
          </a:p>
          <a:p>
            <a:r>
              <a:rPr lang="en-ZA" dirty="0"/>
              <a:t>The tendency to favour development of open land, rather than using places where people are already living</a:t>
            </a:r>
            <a:r>
              <a:rPr lang="en-GB" dirty="0"/>
              <a:t>, i.e. demolition and redevelopment.</a:t>
            </a:r>
            <a:endParaRPr lang="en-ZA" dirty="0"/>
          </a:p>
          <a:p>
            <a:r>
              <a:rPr lang="en-ZA" dirty="0"/>
              <a:t>Often the sites provided for education and social facilities are left empty for years and become places for waste dumping or further informal settlement. </a:t>
            </a:r>
          </a:p>
          <a:p>
            <a:r>
              <a:rPr lang="en-ZA" dirty="0"/>
              <a:t>Little attention is paid to top-structure orientation and </a:t>
            </a:r>
            <a:r>
              <a:rPr lang="en-ZA" dirty="0" smtClean="0"/>
              <a:t>greening. </a:t>
            </a:r>
            <a:endParaRPr lang="en-ZA" dirty="0"/>
          </a:p>
          <a:p>
            <a:pPr lvl="1"/>
            <a:endParaRPr lang="en-ZA" dirty="0"/>
          </a:p>
        </p:txBody>
      </p:sp>
    </p:spTree>
    <p:extLst>
      <p:ext uri="{BB962C8B-B14F-4D97-AF65-F5344CB8AC3E}">
        <p14:creationId xmlns:p14="http://schemas.microsoft.com/office/powerpoint/2010/main" val="1673418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UISP </a:t>
            </a:r>
            <a:r>
              <a:rPr lang="en-ZA" dirty="0"/>
              <a:t>approach to layout and services</a:t>
            </a:r>
            <a:endParaRPr lang="en-US" dirty="0"/>
          </a:p>
        </p:txBody>
      </p:sp>
      <p:sp>
        <p:nvSpPr>
          <p:cNvPr id="3" name="Content Placeholder 2"/>
          <p:cNvSpPr>
            <a:spLocks noGrp="1"/>
          </p:cNvSpPr>
          <p:nvPr>
            <p:ph idx="1"/>
          </p:nvPr>
        </p:nvSpPr>
        <p:spPr/>
        <p:txBody>
          <a:bodyPr>
            <a:normAutofit fontScale="92500"/>
          </a:bodyPr>
          <a:lstStyle/>
          <a:p>
            <a:pPr lvl="0"/>
            <a:r>
              <a:rPr lang="en-ZA" sz="2600" dirty="0"/>
              <a:t>National Norms and Standards in respect of the creation of serviced plots </a:t>
            </a:r>
            <a:r>
              <a:rPr lang="en-ZA" sz="2600" b="1" dirty="0"/>
              <a:t>do not apply to the UISP</a:t>
            </a:r>
            <a:r>
              <a:rPr lang="en-ZA" sz="2600" dirty="0"/>
              <a:t>, but can serve as a guideline.</a:t>
            </a:r>
          </a:p>
          <a:p>
            <a:pPr lvl="0"/>
            <a:r>
              <a:rPr lang="en-ZA" sz="2600" dirty="0"/>
              <a:t>Plot sizes: The layout of informal settlements generally precludes the determination of uniform plot </a:t>
            </a:r>
            <a:r>
              <a:rPr lang="en-ZA" sz="2600" dirty="0" smtClean="0"/>
              <a:t>sizes</a:t>
            </a:r>
          </a:p>
          <a:p>
            <a:pPr lvl="0"/>
            <a:r>
              <a:rPr lang="en-ZA" sz="2600" dirty="0" smtClean="0"/>
              <a:t>Service </a:t>
            </a:r>
            <a:r>
              <a:rPr lang="en-ZA" sz="2600" dirty="0"/>
              <a:t>standards: The UISP provides funding for the installation of interim and permanent municipal engineering services. </a:t>
            </a:r>
            <a:endParaRPr lang="en-ZA" sz="2600" dirty="0" smtClean="0"/>
          </a:p>
          <a:p>
            <a:pPr lvl="0"/>
            <a:r>
              <a:rPr lang="en-ZA" sz="2600" dirty="0" smtClean="0"/>
              <a:t>Participation</a:t>
            </a:r>
            <a:r>
              <a:rPr lang="en-ZA" sz="2600" dirty="0"/>
              <a:t>: The nature and level of permanent engineering infrastructure must be the subject of engagement between the local authority and residents. </a:t>
            </a:r>
          </a:p>
          <a:p>
            <a:pPr lvl="1"/>
            <a:endParaRPr lang="en-ZA" dirty="0"/>
          </a:p>
        </p:txBody>
      </p:sp>
    </p:spTree>
    <p:extLst>
      <p:ext uri="{BB962C8B-B14F-4D97-AF65-F5344CB8AC3E}">
        <p14:creationId xmlns:p14="http://schemas.microsoft.com/office/powerpoint/2010/main" val="2412614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Layout </a:t>
            </a:r>
            <a:r>
              <a:rPr lang="en-ZA" dirty="0"/>
              <a:t>issues at the programme level</a:t>
            </a:r>
            <a:endParaRPr lang="en-US" dirty="0"/>
          </a:p>
        </p:txBody>
      </p:sp>
      <p:sp>
        <p:nvSpPr>
          <p:cNvPr id="9" name="Content Placeholder 8"/>
          <p:cNvSpPr>
            <a:spLocks noGrp="1"/>
          </p:cNvSpPr>
          <p:nvPr>
            <p:ph idx="1"/>
          </p:nvPr>
        </p:nvSpPr>
        <p:spPr>
          <a:xfrm>
            <a:off x="457200" y="1295400"/>
            <a:ext cx="8229600" cy="3992563"/>
          </a:xfrm>
        </p:spPr>
        <p:txBody>
          <a:bodyPr>
            <a:normAutofit fontScale="92500"/>
          </a:bodyPr>
          <a:lstStyle/>
          <a:p>
            <a:r>
              <a:rPr lang="en-ZA" dirty="0"/>
              <a:t>Planning for each settlement begins at the broader strategic or programmatic level</a:t>
            </a:r>
            <a:r>
              <a:rPr lang="en-ZA" dirty="0" smtClean="0"/>
              <a:t>;</a:t>
            </a:r>
          </a:p>
          <a:p>
            <a:r>
              <a:rPr lang="en-ZA" dirty="0" smtClean="0"/>
              <a:t>Each </a:t>
            </a:r>
            <a:r>
              <a:rPr lang="en-ZA" dirty="0"/>
              <a:t>informal settlement should be planned for at the strategic level within the broader context of the urban settlement they are located within</a:t>
            </a:r>
            <a:r>
              <a:rPr lang="en-ZA" dirty="0" smtClean="0"/>
              <a:t>;</a:t>
            </a:r>
          </a:p>
          <a:p>
            <a:r>
              <a:rPr lang="en-ZA" dirty="0"/>
              <a:t>Each settlement should be integrated into the municipal planning and budgeting process in terms of the local municipal </a:t>
            </a:r>
            <a:r>
              <a:rPr lang="en-ZA" dirty="0" smtClean="0"/>
              <a:t>IDP;</a:t>
            </a:r>
          </a:p>
          <a:p>
            <a:r>
              <a:rPr lang="en-ZA" dirty="0" smtClean="0"/>
              <a:t>Once </a:t>
            </a:r>
            <a:r>
              <a:rPr lang="en-ZA" dirty="0"/>
              <a:t>an informal settlement is assessed and categorised, the category of intervention will inform what the most appropriate layout approach to be applied is.</a:t>
            </a:r>
          </a:p>
          <a:p>
            <a:endParaRPr lang="en-ZA" dirty="0"/>
          </a:p>
          <a:p>
            <a:endParaRPr lang="en-ZA" dirty="0"/>
          </a:p>
        </p:txBody>
      </p:sp>
    </p:spTree>
    <p:extLst>
      <p:ext uri="{BB962C8B-B14F-4D97-AF65-F5344CB8AC3E}">
        <p14:creationId xmlns:p14="http://schemas.microsoft.com/office/powerpoint/2010/main" val="31819102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ZA" dirty="0" smtClean="0"/>
              <a:t>The </a:t>
            </a:r>
            <a:r>
              <a:rPr lang="en-ZA" dirty="0"/>
              <a:t>layout plan at settlement </a:t>
            </a:r>
            <a:r>
              <a:rPr lang="en-ZA" dirty="0" smtClean="0"/>
              <a:t>level - </a:t>
            </a:r>
            <a:r>
              <a:rPr lang="en-ZA" dirty="0"/>
              <a:t>g</a:t>
            </a:r>
            <a:r>
              <a:rPr lang="en-ZA" dirty="0" smtClean="0"/>
              <a:t>uiding principles</a:t>
            </a:r>
            <a:endParaRPr lang="en-US" dirty="0"/>
          </a:p>
        </p:txBody>
      </p:sp>
      <p:sp>
        <p:nvSpPr>
          <p:cNvPr id="9" name="Content Placeholder 8"/>
          <p:cNvSpPr>
            <a:spLocks noGrp="1"/>
          </p:cNvSpPr>
          <p:nvPr>
            <p:ph idx="1"/>
          </p:nvPr>
        </p:nvSpPr>
        <p:spPr>
          <a:xfrm>
            <a:off x="457200" y="2133600"/>
            <a:ext cx="8229600" cy="3992563"/>
          </a:xfrm>
        </p:spPr>
        <p:txBody>
          <a:bodyPr>
            <a:normAutofit/>
          </a:bodyPr>
          <a:lstStyle/>
          <a:p>
            <a:r>
              <a:rPr lang="en-ZA" b="1" dirty="0" smtClean="0"/>
              <a:t>Relocation</a:t>
            </a:r>
            <a:r>
              <a:rPr lang="en-ZA" dirty="0" smtClean="0"/>
              <a:t> </a:t>
            </a:r>
            <a:r>
              <a:rPr lang="en-ZA" dirty="0"/>
              <a:t>i.e. who and how many people get relocated.</a:t>
            </a:r>
          </a:p>
          <a:p>
            <a:r>
              <a:rPr lang="en-ZA" dirty="0"/>
              <a:t>The extent to which there will be </a:t>
            </a:r>
            <a:r>
              <a:rPr lang="en-ZA" b="1" dirty="0"/>
              <a:t>compensation </a:t>
            </a:r>
            <a:endParaRPr lang="en-ZA" b="1" dirty="0" smtClean="0"/>
          </a:p>
          <a:p>
            <a:r>
              <a:rPr lang="en-ZA" b="1" dirty="0" smtClean="0"/>
              <a:t>Levels </a:t>
            </a:r>
            <a:r>
              <a:rPr lang="en-ZA" b="1" dirty="0"/>
              <a:t>of decision making and community </a:t>
            </a:r>
            <a:r>
              <a:rPr lang="en-ZA" b="1" dirty="0" smtClean="0"/>
              <a:t>involvement</a:t>
            </a:r>
            <a:endParaRPr lang="en-ZA" dirty="0"/>
          </a:p>
          <a:p>
            <a:r>
              <a:rPr lang="en-ZA" b="1" dirty="0"/>
              <a:t>Political will and </a:t>
            </a:r>
            <a:r>
              <a:rPr lang="en-ZA" b="1" dirty="0" smtClean="0"/>
              <a:t>agenda</a:t>
            </a:r>
            <a:r>
              <a:rPr lang="en-ZA" dirty="0"/>
              <a:t>.</a:t>
            </a:r>
            <a:endParaRPr lang="en-ZA" dirty="0" smtClean="0"/>
          </a:p>
          <a:p>
            <a:endParaRPr lang="en-ZA" dirty="0"/>
          </a:p>
          <a:p>
            <a:endParaRPr lang="en-ZA" dirty="0"/>
          </a:p>
        </p:txBody>
      </p:sp>
    </p:spTree>
    <p:extLst>
      <p:ext uri="{BB962C8B-B14F-4D97-AF65-F5344CB8AC3E}">
        <p14:creationId xmlns:p14="http://schemas.microsoft.com/office/powerpoint/2010/main" val="858083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Factors that will influence the approach to the layout</a:t>
            </a:r>
            <a:endParaRPr lang="en-US" dirty="0"/>
          </a:p>
        </p:txBody>
      </p:sp>
      <p:sp>
        <p:nvSpPr>
          <p:cNvPr id="9" name="Content Placeholder 8"/>
          <p:cNvSpPr>
            <a:spLocks noGrp="1"/>
          </p:cNvSpPr>
          <p:nvPr>
            <p:ph idx="1"/>
          </p:nvPr>
        </p:nvSpPr>
        <p:spPr>
          <a:xfrm>
            <a:off x="304800" y="1700212"/>
            <a:ext cx="8229600" cy="3992563"/>
          </a:xfrm>
        </p:spPr>
        <p:txBody>
          <a:bodyPr>
            <a:normAutofit fontScale="92500"/>
          </a:bodyPr>
          <a:lstStyle/>
          <a:p>
            <a:r>
              <a:rPr lang="en-ZA" dirty="0" smtClean="0"/>
              <a:t>Certain </a:t>
            </a:r>
            <a:r>
              <a:rPr lang="en-ZA" dirty="0"/>
              <a:t>areas need immediate attention (e.g. precarious lands)</a:t>
            </a:r>
          </a:p>
          <a:p>
            <a:r>
              <a:rPr lang="en-ZA" dirty="0"/>
              <a:t>Certain services may need to be introduced incrementally</a:t>
            </a:r>
          </a:p>
          <a:p>
            <a:r>
              <a:rPr lang="en-ZA" dirty="0"/>
              <a:t>Some systems are best introduced simultaneously (e.g. pipes and water supply)</a:t>
            </a:r>
          </a:p>
          <a:p>
            <a:r>
              <a:rPr lang="en-ZA" dirty="0"/>
              <a:t>Community priorities regarding the approach and sequence of interventions </a:t>
            </a:r>
          </a:p>
          <a:p>
            <a:r>
              <a:rPr lang="en-ZA" dirty="0"/>
              <a:t>Budgetary constraints</a:t>
            </a:r>
          </a:p>
          <a:p>
            <a:r>
              <a:rPr lang="en-ZA" dirty="0"/>
              <a:t>Technical constraints such as geotechnical, bulk infrastructure or even human capacity constraints. </a:t>
            </a:r>
          </a:p>
          <a:p>
            <a:endParaRPr lang="en-ZA" dirty="0"/>
          </a:p>
        </p:txBody>
      </p:sp>
    </p:spTree>
    <p:extLst>
      <p:ext uri="{BB962C8B-B14F-4D97-AF65-F5344CB8AC3E}">
        <p14:creationId xmlns:p14="http://schemas.microsoft.com/office/powerpoint/2010/main" val="1954564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212"/>
            <a:ext cx="8229600" cy="1143000"/>
          </a:xfrm>
        </p:spPr>
        <p:txBody>
          <a:bodyPr>
            <a:normAutofit/>
          </a:bodyPr>
          <a:lstStyle/>
          <a:p>
            <a:r>
              <a:rPr lang="en-ZA" dirty="0"/>
              <a:t>Technical issues that affect the layout plan</a:t>
            </a:r>
            <a:endParaRPr lang="en-US" dirty="0"/>
          </a:p>
        </p:txBody>
      </p:sp>
      <p:sp>
        <p:nvSpPr>
          <p:cNvPr id="9" name="Content Placeholder 8"/>
          <p:cNvSpPr>
            <a:spLocks noGrp="1"/>
          </p:cNvSpPr>
          <p:nvPr>
            <p:ph idx="1"/>
          </p:nvPr>
        </p:nvSpPr>
        <p:spPr>
          <a:xfrm>
            <a:off x="304800" y="1700212"/>
            <a:ext cx="8229600" cy="3992563"/>
          </a:xfrm>
        </p:spPr>
        <p:txBody>
          <a:bodyPr>
            <a:normAutofit/>
          </a:bodyPr>
          <a:lstStyle/>
          <a:p>
            <a:r>
              <a:rPr lang="en-ZA" dirty="0" smtClean="0"/>
              <a:t>Land </a:t>
            </a:r>
            <a:r>
              <a:rPr lang="en-ZA" dirty="0"/>
              <a:t>legal </a:t>
            </a:r>
            <a:r>
              <a:rPr lang="en-ZA" dirty="0" smtClean="0"/>
              <a:t>studies</a:t>
            </a:r>
            <a:endParaRPr lang="en-ZA" dirty="0"/>
          </a:p>
          <a:p>
            <a:r>
              <a:rPr lang="en-ZA" dirty="0" smtClean="0"/>
              <a:t>Geotechnical studies</a:t>
            </a:r>
            <a:endParaRPr lang="en-ZA" dirty="0"/>
          </a:p>
          <a:p>
            <a:r>
              <a:rPr lang="en-ZA" dirty="0" smtClean="0"/>
              <a:t>Topographical studies</a:t>
            </a:r>
            <a:endParaRPr lang="en-ZA" dirty="0"/>
          </a:p>
          <a:p>
            <a:r>
              <a:rPr lang="en-ZA" dirty="0" smtClean="0"/>
              <a:t>A </a:t>
            </a:r>
            <a:r>
              <a:rPr lang="en-ZA" dirty="0"/>
              <a:t>detailed map of existing top-structures mapped by the community or </a:t>
            </a:r>
            <a:r>
              <a:rPr lang="en-ZA" dirty="0" smtClean="0"/>
              <a:t>externally</a:t>
            </a:r>
            <a:endParaRPr lang="en-ZA" dirty="0"/>
          </a:p>
        </p:txBody>
      </p:sp>
    </p:spTree>
    <p:extLst>
      <p:ext uri="{BB962C8B-B14F-4D97-AF65-F5344CB8AC3E}">
        <p14:creationId xmlns:p14="http://schemas.microsoft.com/office/powerpoint/2010/main" val="10042346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ZA" dirty="0" smtClean="0"/>
              <a:t>Activity 8.2</a:t>
            </a:r>
            <a:r>
              <a:rPr lang="en-ZA" dirty="0"/>
              <a:t>: </a:t>
            </a:r>
            <a:r>
              <a:rPr lang="en-ZA" dirty="0" smtClean="0"/>
              <a:t>Technical factors and the approach to layout and services</a:t>
            </a:r>
            <a:endParaRPr lang="en-US" dirty="0"/>
          </a:p>
        </p:txBody>
      </p:sp>
      <p:sp>
        <p:nvSpPr>
          <p:cNvPr id="3" name="Content Placeholder 2"/>
          <p:cNvSpPr>
            <a:spLocks noGrp="1"/>
          </p:cNvSpPr>
          <p:nvPr>
            <p:ph idx="1"/>
          </p:nvPr>
        </p:nvSpPr>
        <p:spPr>
          <a:xfrm>
            <a:off x="457200" y="1828800"/>
            <a:ext cx="8229600" cy="4525963"/>
          </a:xfrm>
        </p:spPr>
        <p:txBody>
          <a:bodyPr/>
          <a:lstStyle/>
          <a:p>
            <a:r>
              <a:rPr lang="en-ZA" b="1" dirty="0"/>
              <a:t>Type of activity: </a:t>
            </a:r>
            <a:r>
              <a:rPr lang="en-ZA" dirty="0"/>
              <a:t>Pairs</a:t>
            </a:r>
            <a:endParaRPr lang="en-US" b="1" dirty="0"/>
          </a:p>
          <a:p>
            <a:r>
              <a:rPr lang="en-ZA" b="1" dirty="0"/>
              <a:t>Timing: </a:t>
            </a:r>
            <a:r>
              <a:rPr lang="en-ZA" dirty="0"/>
              <a:t>10 minutes</a:t>
            </a:r>
            <a:endParaRPr lang="en-US" b="1" dirty="0"/>
          </a:p>
          <a:p>
            <a:r>
              <a:rPr lang="en-ZA" b="1" i="1" dirty="0"/>
              <a:t>Purpose: </a:t>
            </a:r>
            <a:r>
              <a:rPr lang="en-ZA" i="1" dirty="0"/>
              <a:t>To consider the factors that affect the approach to layout and services.</a:t>
            </a:r>
            <a:endParaRPr lang="en-US" b="1" i="1" dirty="0"/>
          </a:p>
          <a:p>
            <a:r>
              <a:rPr lang="en-ZA" b="1" i="1" dirty="0"/>
              <a:t>Instructions: </a:t>
            </a:r>
            <a:r>
              <a:rPr lang="en-ZA" i="1" dirty="0"/>
              <a:t>Together with your partner, identify in what way the </a:t>
            </a:r>
            <a:r>
              <a:rPr lang="en-ZA" i="1" dirty="0" smtClean="0"/>
              <a:t>factors set out in the Participants Manual </a:t>
            </a:r>
            <a:r>
              <a:rPr lang="en-ZA" i="1" dirty="0"/>
              <a:t>will affect the feasibility and the approach for developing the settlement.</a:t>
            </a:r>
            <a:endParaRPr lang="en-US" b="1" i="1" dirty="0"/>
          </a:p>
          <a:p>
            <a:endParaRPr lang="en-US" dirty="0"/>
          </a:p>
        </p:txBody>
      </p:sp>
    </p:spTree>
    <p:extLst>
      <p:ext uri="{BB962C8B-B14F-4D97-AF65-F5344CB8AC3E}">
        <p14:creationId xmlns:p14="http://schemas.microsoft.com/office/powerpoint/2010/main" val="3347280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ZA" dirty="0" smtClean="0"/>
              <a:t>The </a:t>
            </a:r>
            <a:r>
              <a:rPr lang="en-ZA" dirty="0"/>
              <a:t>layout plan at settlement level</a:t>
            </a:r>
            <a:endParaRPr lang="en-US" dirty="0"/>
          </a:p>
        </p:txBody>
      </p:sp>
      <p:sp>
        <p:nvSpPr>
          <p:cNvPr id="9" name="Content Placeholder 8"/>
          <p:cNvSpPr>
            <a:spLocks noGrp="1"/>
          </p:cNvSpPr>
          <p:nvPr>
            <p:ph idx="1"/>
          </p:nvPr>
        </p:nvSpPr>
        <p:spPr>
          <a:xfrm>
            <a:off x="457200" y="1981200"/>
            <a:ext cx="8229600" cy="4144963"/>
          </a:xfrm>
        </p:spPr>
        <p:txBody>
          <a:bodyPr>
            <a:normAutofit/>
          </a:bodyPr>
          <a:lstStyle/>
          <a:p>
            <a:pPr marL="0" indent="0">
              <a:buNone/>
            </a:pPr>
            <a:r>
              <a:rPr lang="en-ZA" b="1" dirty="0" smtClean="0"/>
              <a:t>Key layout planning ‘fixes’</a:t>
            </a:r>
            <a:r>
              <a:rPr lang="en-ZA" dirty="0" smtClean="0"/>
              <a:t>:</a:t>
            </a:r>
          </a:p>
          <a:p>
            <a:pPr marL="914400" lvl="1" indent="-457200">
              <a:buFont typeface="+mj-lt"/>
              <a:buAutoNum type="arabicPeriod"/>
            </a:pPr>
            <a:r>
              <a:rPr lang="en-ZA" dirty="0" smtClean="0"/>
              <a:t>Number of households</a:t>
            </a:r>
          </a:p>
          <a:p>
            <a:pPr marL="914400" lvl="1" indent="-457200">
              <a:buFont typeface="+mj-lt"/>
              <a:buAutoNum type="arabicPeriod"/>
            </a:pPr>
            <a:r>
              <a:rPr lang="en-ZA" dirty="0" smtClean="0"/>
              <a:t>Types of tenure options;</a:t>
            </a:r>
          </a:p>
          <a:p>
            <a:pPr marL="914400" lvl="1" indent="-457200">
              <a:buFont typeface="+mj-lt"/>
              <a:buAutoNum type="arabicPeriod"/>
            </a:pPr>
            <a:r>
              <a:rPr lang="en-ZA" dirty="0" smtClean="0"/>
              <a:t>Developable area based on geotechnical studies;</a:t>
            </a:r>
          </a:p>
          <a:p>
            <a:pPr marL="914400" lvl="1" indent="-457200">
              <a:buFont typeface="+mj-lt"/>
              <a:buAutoNum type="arabicPeriod"/>
            </a:pPr>
            <a:r>
              <a:rPr lang="en-ZA" dirty="0" smtClean="0"/>
              <a:t>Developable area based on floodline studies;</a:t>
            </a:r>
          </a:p>
          <a:p>
            <a:pPr marL="914400" lvl="1" indent="-457200">
              <a:buFont typeface="+mj-lt"/>
              <a:buAutoNum type="arabicPeriod"/>
            </a:pPr>
            <a:r>
              <a:rPr lang="en-ZA" dirty="0"/>
              <a:t>Developable area based </a:t>
            </a:r>
            <a:r>
              <a:rPr lang="en-ZA" dirty="0" smtClean="0"/>
              <a:t>on slope analysis;</a:t>
            </a:r>
          </a:p>
          <a:p>
            <a:pPr marL="914400" lvl="1" indent="-457200">
              <a:buFont typeface="+mj-lt"/>
              <a:buAutoNum type="arabicPeriod"/>
            </a:pPr>
            <a:r>
              <a:rPr lang="en-ZA" dirty="0" smtClean="0"/>
              <a:t>Direction of slopes;</a:t>
            </a:r>
          </a:p>
          <a:p>
            <a:pPr marL="914400" lvl="1" indent="-457200">
              <a:buFont typeface="+mj-lt"/>
              <a:buAutoNum type="arabicPeriod"/>
            </a:pPr>
            <a:r>
              <a:rPr lang="en-ZA" dirty="0" smtClean="0"/>
              <a:t>Availability and proximity to bulk infrastructure;</a:t>
            </a:r>
          </a:p>
          <a:p>
            <a:pPr marL="914400" lvl="1" indent="-457200">
              <a:buFont typeface="+mj-lt"/>
              <a:buAutoNum type="arabicPeriod"/>
            </a:pPr>
            <a:r>
              <a:rPr lang="en-ZA" dirty="0" smtClean="0"/>
              <a:t>Surrounding main transport routes</a:t>
            </a:r>
          </a:p>
        </p:txBody>
      </p:sp>
    </p:spTree>
    <p:extLst>
      <p:ext uri="{BB962C8B-B14F-4D97-AF65-F5344CB8AC3E}">
        <p14:creationId xmlns:p14="http://schemas.microsoft.com/office/powerpoint/2010/main" val="32647662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a:bodyPr>
          <a:lstStyle/>
          <a:p>
            <a:r>
              <a:rPr lang="en-ZA" dirty="0" smtClean="0"/>
              <a:t>Trade-offs </a:t>
            </a:r>
            <a:r>
              <a:rPr lang="en-ZA" dirty="0"/>
              <a:t>and layout planning</a:t>
            </a:r>
            <a:endParaRPr lang="en-US" dirty="0"/>
          </a:p>
        </p:txBody>
      </p:sp>
      <p:sp>
        <p:nvSpPr>
          <p:cNvPr id="9" name="Content Placeholder 8"/>
          <p:cNvSpPr>
            <a:spLocks noGrp="1"/>
          </p:cNvSpPr>
          <p:nvPr>
            <p:ph idx="1"/>
          </p:nvPr>
        </p:nvSpPr>
        <p:spPr>
          <a:xfrm>
            <a:off x="457200" y="1676400"/>
            <a:ext cx="8229600" cy="4144963"/>
          </a:xfrm>
        </p:spPr>
        <p:txBody>
          <a:bodyPr>
            <a:normAutofit/>
          </a:bodyPr>
          <a:lstStyle/>
          <a:p>
            <a:endParaRPr lang="en-ZA" dirty="0" smtClean="0"/>
          </a:p>
          <a:p>
            <a:pPr marL="0" indent="0">
              <a:buNone/>
            </a:pPr>
            <a:r>
              <a:rPr lang="en-ZA" dirty="0" smtClean="0"/>
              <a:t>Some </a:t>
            </a:r>
            <a:r>
              <a:rPr lang="en-ZA" dirty="0"/>
              <a:t>of these trade-offs amongst others include:</a:t>
            </a:r>
          </a:p>
          <a:p>
            <a:r>
              <a:rPr lang="x-none" dirty="0"/>
              <a:t>Plot sizes / densities </a:t>
            </a:r>
            <a:endParaRPr lang="en-US" dirty="0" smtClean="0"/>
          </a:p>
          <a:p>
            <a:r>
              <a:rPr lang="x-none" dirty="0" smtClean="0"/>
              <a:t>Plot </a:t>
            </a:r>
            <a:r>
              <a:rPr lang="x-none" dirty="0"/>
              <a:t>orientation vs. house </a:t>
            </a:r>
            <a:r>
              <a:rPr lang="x-none" dirty="0" smtClean="0"/>
              <a:t>design</a:t>
            </a:r>
            <a:endParaRPr lang="en-ZA" dirty="0" smtClean="0"/>
          </a:p>
          <a:p>
            <a:r>
              <a:rPr lang="x-none" dirty="0" smtClean="0"/>
              <a:t>Pedestrian </a:t>
            </a:r>
            <a:r>
              <a:rPr lang="x-none" dirty="0"/>
              <a:t>vs. vehicular </a:t>
            </a:r>
            <a:r>
              <a:rPr lang="x-none" dirty="0" smtClean="0"/>
              <a:t>access</a:t>
            </a:r>
            <a:endParaRPr lang="en-ZA" dirty="0"/>
          </a:p>
        </p:txBody>
      </p:sp>
    </p:spTree>
    <p:extLst>
      <p:ext uri="{BB962C8B-B14F-4D97-AF65-F5344CB8AC3E}">
        <p14:creationId xmlns:p14="http://schemas.microsoft.com/office/powerpoint/2010/main" val="2082968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Activity 8.3</a:t>
            </a:r>
            <a:r>
              <a:rPr lang="en-ZA" dirty="0"/>
              <a:t>: </a:t>
            </a:r>
            <a:r>
              <a:rPr lang="en-ZA" dirty="0" smtClean="0"/>
              <a:t>Layouts and trade offs</a:t>
            </a:r>
            <a:endParaRPr lang="en-US" dirty="0"/>
          </a:p>
        </p:txBody>
      </p:sp>
      <p:sp>
        <p:nvSpPr>
          <p:cNvPr id="3" name="Content Placeholder 2"/>
          <p:cNvSpPr>
            <a:spLocks noGrp="1"/>
          </p:cNvSpPr>
          <p:nvPr>
            <p:ph idx="1"/>
          </p:nvPr>
        </p:nvSpPr>
        <p:spPr/>
        <p:txBody>
          <a:bodyPr/>
          <a:lstStyle/>
          <a:p>
            <a:r>
              <a:rPr lang="en-ZA" b="1" dirty="0"/>
              <a:t>Type of activity: </a:t>
            </a:r>
            <a:r>
              <a:rPr lang="en-ZA" dirty="0"/>
              <a:t>Pairs</a:t>
            </a:r>
            <a:endParaRPr lang="en-US" b="1" dirty="0"/>
          </a:p>
          <a:p>
            <a:r>
              <a:rPr lang="en-ZA" b="1" dirty="0"/>
              <a:t>Timing: </a:t>
            </a:r>
            <a:r>
              <a:rPr lang="en-ZA" dirty="0"/>
              <a:t>20 minutes</a:t>
            </a:r>
            <a:endParaRPr lang="en-US" b="1" dirty="0"/>
          </a:p>
          <a:p>
            <a:r>
              <a:rPr lang="en-ZA" b="1" i="1" dirty="0"/>
              <a:t>Purpose: </a:t>
            </a:r>
            <a:r>
              <a:rPr lang="en-ZA" i="1" dirty="0"/>
              <a:t>To consider the kind of trade-offs required by different layout options.</a:t>
            </a:r>
            <a:endParaRPr lang="en-US" b="1" i="1" dirty="0"/>
          </a:p>
          <a:p>
            <a:r>
              <a:rPr lang="en-ZA" b="1" i="1" dirty="0"/>
              <a:t>Instructions: </a:t>
            </a:r>
            <a:r>
              <a:rPr lang="en-ZA" i="1" dirty="0"/>
              <a:t>Think about the two layout options in the diagrams </a:t>
            </a:r>
            <a:r>
              <a:rPr lang="en-ZA" i="1" dirty="0" smtClean="0"/>
              <a:t>in the Participants Manual </a:t>
            </a:r>
            <a:r>
              <a:rPr lang="en-ZA" i="1" dirty="0"/>
              <a:t>(a. small plots and b. large plots) from the point of view of the municipality and of the residents. What are the advantages and the disadvantages of each option</a:t>
            </a:r>
            <a:r>
              <a:rPr lang="en-ZA" i="1" dirty="0" smtClean="0"/>
              <a:t>?</a:t>
            </a:r>
            <a:endParaRPr lang="en-US" b="1" i="1" dirty="0"/>
          </a:p>
        </p:txBody>
      </p:sp>
    </p:spTree>
    <p:extLst>
      <p:ext uri="{BB962C8B-B14F-4D97-AF65-F5344CB8AC3E}">
        <p14:creationId xmlns:p14="http://schemas.microsoft.com/office/powerpoint/2010/main" val="261507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plots</a:t>
            </a:r>
          </a:p>
        </p:txBody>
      </p:sp>
      <p:sp>
        <p:nvSpPr>
          <p:cNvPr id="3" name="Content Placeholder 2"/>
          <p:cNvSpPr>
            <a:spLocks noGrp="1"/>
          </p:cNvSpPr>
          <p:nvPr>
            <p:ph idx="1"/>
          </p:nvPr>
        </p:nvSpPr>
        <p:spPr/>
        <p:txBody>
          <a:bodyPr>
            <a:normAutofit fontScale="92500" lnSpcReduction="20000"/>
          </a:bodyPr>
          <a:lstStyle/>
          <a:p>
            <a:pPr lvl="0"/>
            <a:r>
              <a:rPr lang="en-US" dirty="0"/>
              <a:t>Advantages:</a:t>
            </a:r>
          </a:p>
          <a:p>
            <a:pPr lvl="1"/>
            <a:r>
              <a:rPr lang="en-US" sz="2400" dirty="0"/>
              <a:t>Reduced land costs which allows more money to be available for building and on-plot utilities.</a:t>
            </a:r>
          </a:p>
          <a:p>
            <a:pPr lvl="1"/>
            <a:r>
              <a:rPr lang="en-US" sz="2400" dirty="0"/>
              <a:t>Reduced layout and infrastructure servicing costs.</a:t>
            </a:r>
          </a:p>
          <a:p>
            <a:pPr lvl="1"/>
            <a:r>
              <a:rPr lang="en-US" sz="2400" dirty="0"/>
              <a:t>More households can be provided with a plot in any given area.</a:t>
            </a:r>
          </a:p>
          <a:p>
            <a:pPr lvl="1"/>
            <a:r>
              <a:rPr lang="en-US" sz="2400" dirty="0"/>
              <a:t>Reduced risks of higher income groups benefiting from the project.</a:t>
            </a:r>
          </a:p>
          <a:p>
            <a:pPr lvl="0"/>
            <a:r>
              <a:rPr lang="en-US" dirty="0"/>
              <a:t>Disadvantages:</a:t>
            </a:r>
          </a:p>
          <a:p>
            <a:pPr lvl="1"/>
            <a:r>
              <a:rPr lang="en-US" sz="2400" dirty="0"/>
              <a:t>More difficult and expensive to develop housing on the plot.</a:t>
            </a:r>
          </a:p>
          <a:p>
            <a:pPr lvl="1"/>
            <a:r>
              <a:rPr lang="en-US" sz="2400" dirty="0"/>
              <a:t>Reduced possibilities of on-site sanitation options.</a:t>
            </a:r>
          </a:p>
          <a:p>
            <a:pPr lvl="1"/>
            <a:r>
              <a:rPr lang="en-US" sz="2400" dirty="0"/>
              <a:t>Reduced opportunities for expanding the house. </a:t>
            </a:r>
          </a:p>
          <a:p>
            <a:endParaRPr lang="en-US" dirty="0"/>
          </a:p>
        </p:txBody>
      </p:sp>
    </p:spTree>
    <p:extLst>
      <p:ext uri="{BB962C8B-B14F-4D97-AF65-F5344CB8AC3E}">
        <p14:creationId xmlns:p14="http://schemas.microsoft.com/office/powerpoint/2010/main" val="4249236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Large </a:t>
            </a:r>
            <a:r>
              <a:rPr lang="en-US" dirty="0" smtClean="0"/>
              <a:t>plots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Advantages:</a:t>
            </a:r>
          </a:p>
          <a:p>
            <a:pPr lvl="1"/>
            <a:r>
              <a:rPr lang="en-US" sz="2400" dirty="0"/>
              <a:t>Private open space for growing crops, keeping domestic animals and expanding the house.</a:t>
            </a:r>
          </a:p>
          <a:p>
            <a:pPr lvl="1"/>
            <a:r>
              <a:rPr lang="en-US" sz="2400" dirty="0"/>
              <a:t>Space available for providing additional rooms for rental or commercial use.</a:t>
            </a:r>
          </a:p>
          <a:p>
            <a:pPr lvl="1"/>
            <a:r>
              <a:rPr lang="en-US" sz="2400" dirty="0"/>
              <a:t>Greater opportunities for on-site sanitation disposal.</a:t>
            </a:r>
          </a:p>
          <a:p>
            <a:pPr lvl="0"/>
            <a:r>
              <a:rPr lang="en-US" dirty="0"/>
              <a:t>Disadvantages:</a:t>
            </a:r>
          </a:p>
          <a:p>
            <a:pPr lvl="1"/>
            <a:r>
              <a:rPr lang="en-US" sz="2400" dirty="0"/>
              <a:t>Higher total land costs per plot.</a:t>
            </a:r>
          </a:p>
          <a:p>
            <a:pPr lvl="1"/>
            <a:r>
              <a:rPr lang="en-US" sz="2400" dirty="0"/>
              <a:t>Higher layout and plot servicing costs.</a:t>
            </a:r>
          </a:p>
          <a:p>
            <a:pPr lvl="1"/>
            <a:r>
              <a:rPr lang="en-US" sz="2400" dirty="0"/>
              <a:t>Reduced number of households can be accommodated in the settlement.</a:t>
            </a:r>
          </a:p>
          <a:p>
            <a:pPr lvl="1"/>
            <a:r>
              <a:rPr lang="en-US" sz="2400" dirty="0"/>
              <a:t>Greater risk of attracting higher income groups not intended for the project</a:t>
            </a:r>
            <a:r>
              <a:rPr lang="en-US" sz="2400" dirty="0" smtClean="0"/>
              <a:t>.</a:t>
            </a:r>
            <a:endParaRPr lang="en-US" sz="2400" dirty="0"/>
          </a:p>
        </p:txBody>
      </p:sp>
    </p:spTree>
    <p:extLst>
      <p:ext uri="{BB962C8B-B14F-4D97-AF65-F5344CB8AC3E}">
        <p14:creationId xmlns:p14="http://schemas.microsoft.com/office/powerpoint/2010/main" val="1293122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Examples </a:t>
            </a:r>
            <a:r>
              <a:rPr lang="en-ZA" dirty="0"/>
              <a:t>of approaches to </a:t>
            </a:r>
            <a:r>
              <a:rPr lang="en-ZA" dirty="0" smtClean="0"/>
              <a:t>layout - </a:t>
            </a:r>
            <a:r>
              <a:rPr lang="x-none" dirty="0" smtClean="0"/>
              <a:t>Superblock </a:t>
            </a:r>
            <a:r>
              <a:rPr lang="x-none" dirty="0"/>
              <a:t>layout approaches</a:t>
            </a:r>
            <a:endParaRPr lang="en-US" dirty="0"/>
          </a:p>
        </p:txBody>
      </p:sp>
      <p:sp>
        <p:nvSpPr>
          <p:cNvPr id="9" name="Content Placeholder 8"/>
          <p:cNvSpPr>
            <a:spLocks noGrp="1"/>
          </p:cNvSpPr>
          <p:nvPr>
            <p:ph idx="1"/>
          </p:nvPr>
        </p:nvSpPr>
        <p:spPr>
          <a:xfrm>
            <a:off x="457200" y="1524000"/>
            <a:ext cx="8229600" cy="4602163"/>
          </a:xfrm>
        </p:spPr>
        <p:txBody>
          <a:bodyPr>
            <a:normAutofit fontScale="92500" lnSpcReduction="20000"/>
          </a:bodyPr>
          <a:lstStyle/>
          <a:p>
            <a:r>
              <a:rPr lang="en-ZA" dirty="0" smtClean="0"/>
              <a:t>Firstly</a:t>
            </a:r>
            <a:r>
              <a:rPr lang="en-ZA" dirty="0"/>
              <a:t>, identify and map the existing movement tracks, pathways and desired </a:t>
            </a:r>
            <a:r>
              <a:rPr lang="en-ZA" dirty="0" smtClean="0"/>
              <a:t>lines.</a:t>
            </a:r>
            <a:endParaRPr lang="en-ZA" dirty="0"/>
          </a:p>
          <a:p>
            <a:r>
              <a:rPr lang="en-ZA" dirty="0" smtClean="0"/>
              <a:t>From </a:t>
            </a:r>
            <a:r>
              <a:rPr lang="en-ZA" dirty="0"/>
              <a:t>the </a:t>
            </a:r>
            <a:r>
              <a:rPr lang="en-ZA" dirty="0" smtClean="0"/>
              <a:t>map</a:t>
            </a:r>
            <a:r>
              <a:rPr lang="en-ZA" dirty="0"/>
              <a:t>, design a proposed movement network or public space </a:t>
            </a:r>
            <a:r>
              <a:rPr lang="en-ZA" dirty="0" smtClean="0"/>
              <a:t>structure.</a:t>
            </a:r>
            <a:endParaRPr lang="en-ZA" dirty="0"/>
          </a:p>
          <a:p>
            <a:r>
              <a:rPr lang="en-ZA" dirty="0" smtClean="0"/>
              <a:t>This </a:t>
            </a:r>
            <a:r>
              <a:rPr lang="en-ZA" dirty="0"/>
              <a:t>results in a system of large land parcels or blocks defined by the movement paths, containing multiple household top-structures. </a:t>
            </a:r>
          </a:p>
          <a:p>
            <a:r>
              <a:rPr lang="en-ZA" dirty="0" smtClean="0"/>
              <a:t>Formally </a:t>
            </a:r>
            <a:r>
              <a:rPr lang="en-ZA" dirty="0"/>
              <a:t>survey and “proclaim” these parcels or superblocks to create a street layout and new ‘addresses’ and street names. These superblocks then receive some form of collective / incremental tenure </a:t>
            </a:r>
            <a:r>
              <a:rPr lang="en-ZA" dirty="0" smtClean="0"/>
              <a:t>arrangement</a:t>
            </a:r>
            <a:r>
              <a:rPr lang="en-ZA" dirty="0"/>
              <a:t>.</a:t>
            </a:r>
          </a:p>
          <a:p>
            <a:r>
              <a:rPr lang="en-ZA" dirty="0" smtClean="0"/>
              <a:t>This </a:t>
            </a:r>
            <a:r>
              <a:rPr lang="en-ZA" dirty="0"/>
              <a:t>recognition in turn enables </a:t>
            </a:r>
            <a:r>
              <a:rPr lang="en-ZA" dirty="0" smtClean="0"/>
              <a:t>funding.</a:t>
            </a:r>
          </a:p>
          <a:p>
            <a:r>
              <a:rPr lang="en-ZA" dirty="0" smtClean="0"/>
              <a:t>At </a:t>
            </a:r>
            <a:r>
              <a:rPr lang="en-ZA" dirty="0"/>
              <a:t>a later stage these blocks can be further sub-divided and individual title </a:t>
            </a:r>
            <a:r>
              <a:rPr lang="en-ZA" dirty="0" smtClean="0"/>
              <a:t>provided.</a:t>
            </a:r>
            <a:endParaRPr lang="en-ZA" dirty="0"/>
          </a:p>
          <a:p>
            <a:pPr lvl="1"/>
            <a:endParaRPr lang="en-ZA" dirty="0" smtClean="0"/>
          </a:p>
        </p:txBody>
      </p:sp>
    </p:spTree>
    <p:extLst>
      <p:ext uri="{BB962C8B-B14F-4D97-AF65-F5344CB8AC3E}">
        <p14:creationId xmlns:p14="http://schemas.microsoft.com/office/powerpoint/2010/main" val="2914783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229600" cy="715962"/>
          </a:xfrm>
        </p:spPr>
        <p:txBody>
          <a:bodyPr>
            <a:normAutofit/>
          </a:bodyPr>
          <a:lstStyle/>
          <a:p>
            <a:r>
              <a:rPr lang="x-none" dirty="0"/>
              <a:t>Superblock layout </a:t>
            </a:r>
            <a:r>
              <a:rPr lang="x-none" dirty="0" smtClean="0"/>
              <a:t>approaches</a:t>
            </a:r>
            <a:r>
              <a:rPr lang="en-US" dirty="0" smtClean="0"/>
              <a:t> cont.</a:t>
            </a:r>
            <a:endParaRPr lang="en-US" dirty="0"/>
          </a:p>
        </p:txBody>
      </p:sp>
      <p:sp>
        <p:nvSpPr>
          <p:cNvPr id="9" name="Content Placeholder 8"/>
          <p:cNvSpPr>
            <a:spLocks noGrp="1"/>
          </p:cNvSpPr>
          <p:nvPr>
            <p:ph idx="1"/>
          </p:nvPr>
        </p:nvSpPr>
        <p:spPr>
          <a:xfrm>
            <a:off x="304800" y="990600"/>
            <a:ext cx="8229600" cy="4602163"/>
          </a:xfrm>
        </p:spPr>
        <p:txBody>
          <a:bodyPr>
            <a:normAutofit/>
          </a:bodyPr>
          <a:lstStyle/>
          <a:p>
            <a:pPr marL="0" indent="0">
              <a:buNone/>
            </a:pPr>
            <a:r>
              <a:rPr lang="en-ZA" b="1" dirty="0"/>
              <a:t>Case Study </a:t>
            </a:r>
            <a:r>
              <a:rPr lang="en-ZA" b="1" dirty="0" smtClean="0"/>
              <a:t>: Superblock </a:t>
            </a:r>
            <a:r>
              <a:rPr lang="en-ZA" b="1" dirty="0"/>
              <a:t>Layout: Monwabisi Park, Cape </a:t>
            </a:r>
            <a:r>
              <a:rPr lang="en-ZA" b="1" dirty="0" smtClean="0"/>
              <a:t>Town</a:t>
            </a:r>
          </a:p>
          <a:p>
            <a:endParaRPr lang="en-ZA" b="1" dirty="0"/>
          </a:p>
          <a:p>
            <a:endParaRPr lang="en-ZA" dirty="0" smtClean="0"/>
          </a:p>
        </p:txBody>
      </p:sp>
      <p:pic>
        <p:nvPicPr>
          <p:cNvPr id="4" name="Picture 3"/>
          <p:cNvPicPr>
            <a:picLocks noChangeAspect="1"/>
          </p:cNvPicPr>
          <p:nvPr/>
        </p:nvPicPr>
        <p:blipFill>
          <a:blip r:embed="rId2"/>
          <a:stretch>
            <a:fillRect/>
          </a:stretch>
        </p:blipFill>
        <p:spPr>
          <a:xfrm>
            <a:off x="304800" y="1862208"/>
            <a:ext cx="8534400" cy="4476997"/>
          </a:xfrm>
          <a:prstGeom prst="rect">
            <a:avLst/>
          </a:prstGeom>
        </p:spPr>
      </p:pic>
    </p:spTree>
    <p:extLst>
      <p:ext uri="{BB962C8B-B14F-4D97-AF65-F5344CB8AC3E}">
        <p14:creationId xmlns:p14="http://schemas.microsoft.com/office/powerpoint/2010/main" val="29825318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Neil\Documents\Interplan\Projects\283\Data\Graphics\Monwabisi P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5399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1455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Neil\Documents\Interplan\Projects\283\Data\Graphics\Monwabisi Park det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399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5134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15962"/>
          </a:xfrm>
        </p:spPr>
        <p:txBody>
          <a:bodyPr>
            <a:normAutofit/>
          </a:bodyPr>
          <a:lstStyle/>
          <a:p>
            <a:r>
              <a:rPr lang="x-none" dirty="0"/>
              <a:t>Superblock layout </a:t>
            </a:r>
            <a:r>
              <a:rPr lang="x-none" dirty="0" smtClean="0"/>
              <a:t>approaches</a:t>
            </a:r>
            <a:r>
              <a:rPr lang="en-US" dirty="0" smtClean="0"/>
              <a:t> cont.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67736551"/>
              </p:ext>
            </p:extLst>
          </p:nvPr>
        </p:nvGraphicFramePr>
        <p:xfrm>
          <a:off x="304800" y="990600"/>
          <a:ext cx="8382000" cy="5682488"/>
        </p:xfrm>
        <a:graphic>
          <a:graphicData uri="http://schemas.openxmlformats.org/drawingml/2006/table">
            <a:tbl>
              <a:tblPr firstRow="1" firstCol="1" bandRow="1">
                <a:tableStyleId>{5C22544A-7EE6-4342-B048-85BDC9FD1C3A}</a:tableStyleId>
              </a:tblPr>
              <a:tblGrid>
                <a:gridCol w="4724400"/>
                <a:gridCol w="3657600"/>
              </a:tblGrid>
              <a:tr h="173237">
                <a:tc>
                  <a:txBody>
                    <a:bodyPr/>
                    <a:lstStyle/>
                    <a:p>
                      <a:pPr>
                        <a:lnSpc>
                          <a:spcPct val="115000"/>
                        </a:lnSpc>
                        <a:spcAft>
                          <a:spcPts val="1000"/>
                        </a:spcAft>
                      </a:pPr>
                      <a:r>
                        <a:rPr lang="en-ZA" sz="1600" b="1" dirty="0">
                          <a:solidFill>
                            <a:schemeClr val="tx1">
                              <a:lumMod val="65000"/>
                              <a:lumOff val="35000"/>
                            </a:schemeClr>
                          </a:solidFill>
                          <a:effectLst/>
                          <a:latin typeface="Trebuchet MS" panose="020B0603020202020204" pitchFamily="34" charset="0"/>
                        </a:rPr>
                        <a:t>Pros</a:t>
                      </a:r>
                      <a:endParaRPr lang="en-ZA" sz="1600" b="1" dirty="0">
                        <a:solidFill>
                          <a:schemeClr val="tx1">
                            <a:lumMod val="65000"/>
                            <a:lumOff val="35000"/>
                          </a:schemeClr>
                        </a:solidFill>
                        <a:effectLst/>
                        <a:latin typeface="Trebuchet MS" panose="020B0603020202020204" pitchFamily="34" charset="0"/>
                        <a:ea typeface="Calibri"/>
                        <a:cs typeface="Times New Roman"/>
                      </a:endParaRPr>
                    </a:p>
                  </a:txBody>
                  <a:tcPr marL="54622" marR="54622" marT="0" marB="0">
                    <a:solidFill>
                      <a:schemeClr val="bg1">
                        <a:lumMod val="95000"/>
                      </a:schemeClr>
                    </a:solidFill>
                  </a:tcPr>
                </a:tc>
                <a:tc>
                  <a:txBody>
                    <a:bodyPr/>
                    <a:lstStyle/>
                    <a:p>
                      <a:pPr>
                        <a:lnSpc>
                          <a:spcPct val="115000"/>
                        </a:lnSpc>
                        <a:spcAft>
                          <a:spcPts val="1000"/>
                        </a:spcAft>
                      </a:pPr>
                      <a:r>
                        <a:rPr lang="en-ZA" sz="1600" b="1" dirty="0">
                          <a:solidFill>
                            <a:schemeClr val="tx1">
                              <a:lumMod val="65000"/>
                              <a:lumOff val="35000"/>
                            </a:schemeClr>
                          </a:solidFill>
                          <a:effectLst/>
                          <a:latin typeface="Trebuchet MS" panose="020B0603020202020204" pitchFamily="34" charset="0"/>
                        </a:rPr>
                        <a:t>Cons</a:t>
                      </a:r>
                      <a:endParaRPr lang="en-ZA" sz="1600" b="1" dirty="0">
                        <a:solidFill>
                          <a:schemeClr val="tx1">
                            <a:lumMod val="65000"/>
                            <a:lumOff val="35000"/>
                          </a:schemeClr>
                        </a:solidFill>
                        <a:effectLst/>
                        <a:latin typeface="Trebuchet MS" panose="020B0603020202020204" pitchFamily="34" charset="0"/>
                        <a:ea typeface="Calibri"/>
                        <a:cs typeface="Times New Roman"/>
                      </a:endParaRPr>
                    </a:p>
                  </a:txBody>
                  <a:tcPr marL="54622" marR="54622" marT="0" marB="0">
                    <a:solidFill>
                      <a:schemeClr val="bg1">
                        <a:lumMod val="85000"/>
                      </a:schemeClr>
                    </a:solidFill>
                  </a:tcPr>
                </a:tc>
              </a:tr>
              <a:tr h="5177431">
                <a:tc>
                  <a:txBody>
                    <a:bodyPr/>
                    <a:lstStyle/>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Superblocks </a:t>
                      </a:r>
                      <a:r>
                        <a:rPr lang="en-ZA" sz="1600" b="0" dirty="0" smtClean="0">
                          <a:solidFill>
                            <a:schemeClr val="tx1">
                              <a:lumMod val="65000"/>
                              <a:lumOff val="35000"/>
                            </a:schemeClr>
                          </a:solidFill>
                          <a:effectLst/>
                          <a:latin typeface="Trebuchet MS" panose="020B0603020202020204" pitchFamily="34" charset="0"/>
                        </a:rPr>
                        <a:t>result </a:t>
                      </a:r>
                      <a:r>
                        <a:rPr lang="en-ZA" sz="1600" b="0" dirty="0">
                          <a:solidFill>
                            <a:schemeClr val="tx1">
                              <a:lumMod val="65000"/>
                              <a:lumOff val="35000"/>
                            </a:schemeClr>
                          </a:solidFill>
                          <a:effectLst/>
                          <a:latin typeface="Trebuchet MS" panose="020B0603020202020204" pitchFamily="34" charset="0"/>
                        </a:rPr>
                        <a:t>in minimal displacement </a:t>
                      </a:r>
                      <a:endParaRPr lang="en-ZA" sz="1600" b="0" dirty="0" smtClean="0">
                        <a:solidFill>
                          <a:schemeClr val="tx1">
                            <a:lumMod val="65000"/>
                            <a:lumOff val="35000"/>
                          </a:schemeClr>
                        </a:solidFill>
                        <a:effectLst/>
                        <a:latin typeface="Trebuchet MS" panose="020B0603020202020204" pitchFamily="34" charset="0"/>
                      </a:endParaRPr>
                    </a:p>
                    <a:p>
                      <a:pPr marL="342900" lvl="0" indent="-342900">
                        <a:lnSpc>
                          <a:spcPct val="115000"/>
                        </a:lnSpc>
                        <a:spcAft>
                          <a:spcPts val="1000"/>
                        </a:spcAft>
                        <a:buFont typeface="Wingdings" panose="05000000000000000000" pitchFamily="2" charset="2"/>
                        <a:buChar char="§"/>
                      </a:pPr>
                      <a:r>
                        <a:rPr lang="en-ZA" sz="1600" b="0" dirty="0" smtClean="0">
                          <a:solidFill>
                            <a:schemeClr val="tx1">
                              <a:lumMod val="65000"/>
                              <a:lumOff val="35000"/>
                            </a:schemeClr>
                          </a:solidFill>
                          <a:effectLst/>
                          <a:latin typeface="Trebuchet MS" panose="020B0603020202020204" pitchFamily="34" charset="0"/>
                        </a:rPr>
                        <a:t>Layout </a:t>
                      </a:r>
                      <a:r>
                        <a:rPr lang="en-ZA" sz="1600" b="0" dirty="0">
                          <a:solidFill>
                            <a:schemeClr val="tx1">
                              <a:lumMod val="65000"/>
                              <a:lumOff val="35000"/>
                            </a:schemeClr>
                          </a:solidFill>
                          <a:effectLst/>
                          <a:latin typeface="Trebuchet MS" panose="020B0603020202020204" pitchFamily="34" charset="0"/>
                        </a:rPr>
                        <a:t>can be undertaken quite quickly as one is not dealing with individual household boundaries, rather super blocks.</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Rapid legal recognition can be facilitated for the settlement to receive interim services. </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The approach provides a spatial pattern and spaces for short term / interim collective infrastructure provision. </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It is compatible with public finance requirements. </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It is ideal for incremental tenure arrangements in that the super block can provide communal land security in the short term. Thereafter they can be further subdivided to provide individual freehold tenure if required.  </a:t>
                      </a:r>
                      <a:endParaRPr lang="en-ZA" sz="1600" b="0" dirty="0">
                        <a:solidFill>
                          <a:schemeClr val="tx1">
                            <a:lumMod val="65000"/>
                            <a:lumOff val="35000"/>
                          </a:schemeClr>
                        </a:solidFill>
                        <a:effectLst/>
                        <a:latin typeface="Trebuchet MS" panose="020B0603020202020204" pitchFamily="34" charset="0"/>
                        <a:ea typeface="Calibri"/>
                        <a:cs typeface="Times New Roman"/>
                      </a:endParaRPr>
                    </a:p>
                  </a:txBody>
                  <a:tcPr marL="54622" marR="54622" marT="0" marB="0">
                    <a:solidFill>
                      <a:schemeClr val="bg1">
                        <a:lumMod val="95000"/>
                      </a:schemeClr>
                    </a:solidFill>
                  </a:tcPr>
                </a:tc>
                <a:tc>
                  <a:txBody>
                    <a:bodyPr/>
                    <a:lstStyle/>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Superblocks may require some relocation of residents for public facilities such as parks, schools, public buildings.</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Inappropriate layout for immediate individual services installation and tenure arrangements as individual plot boundaries  are not demarcated around each top-structure. </a:t>
                      </a:r>
                      <a:endParaRPr lang="en-ZA" sz="1600" b="0" dirty="0">
                        <a:solidFill>
                          <a:schemeClr val="tx1">
                            <a:lumMod val="65000"/>
                            <a:lumOff val="35000"/>
                          </a:schemeClr>
                        </a:solidFill>
                        <a:effectLst/>
                        <a:latin typeface="Trebuchet MS" panose="020B0603020202020204" pitchFamily="34" charset="0"/>
                        <a:ea typeface="Calibri"/>
                        <a:cs typeface="Times New Roman"/>
                      </a:endParaRPr>
                    </a:p>
                  </a:txBody>
                  <a:tcPr marL="54622" marR="54622" marT="0" marB="0">
                    <a:solidFill>
                      <a:schemeClr val="bg1">
                        <a:lumMod val="85000"/>
                      </a:schemeClr>
                    </a:solidFill>
                  </a:tcPr>
                </a:tc>
              </a:tr>
            </a:tbl>
          </a:graphicData>
        </a:graphic>
      </p:graphicFrame>
    </p:spTree>
    <p:extLst>
      <p:ext uri="{BB962C8B-B14F-4D97-AF65-F5344CB8AC3E}">
        <p14:creationId xmlns:p14="http://schemas.microsoft.com/office/powerpoint/2010/main" val="1538242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ZA" dirty="0" smtClean="0"/>
              <a:t>Examples </a:t>
            </a:r>
            <a:r>
              <a:rPr lang="en-ZA" dirty="0"/>
              <a:t>of approaches to </a:t>
            </a:r>
            <a:r>
              <a:rPr lang="en-ZA" dirty="0" smtClean="0"/>
              <a:t>layout - </a:t>
            </a:r>
            <a:r>
              <a:rPr lang="en-ZA" dirty="0"/>
              <a:t>De-Facto layouts</a:t>
            </a:r>
            <a:endParaRPr lang="en-US" dirty="0"/>
          </a:p>
        </p:txBody>
      </p:sp>
      <p:sp>
        <p:nvSpPr>
          <p:cNvPr id="9" name="Content Placeholder 8"/>
          <p:cNvSpPr>
            <a:spLocks noGrp="1"/>
          </p:cNvSpPr>
          <p:nvPr>
            <p:ph idx="1"/>
          </p:nvPr>
        </p:nvSpPr>
        <p:spPr>
          <a:xfrm>
            <a:off x="457200" y="1905000"/>
            <a:ext cx="8229600" cy="4221163"/>
          </a:xfrm>
        </p:spPr>
        <p:txBody>
          <a:bodyPr>
            <a:normAutofit/>
          </a:bodyPr>
          <a:lstStyle/>
          <a:p>
            <a:r>
              <a:rPr lang="en-ZA" dirty="0" smtClean="0"/>
              <a:t>Undertake </a:t>
            </a:r>
            <a:r>
              <a:rPr lang="en-ZA" dirty="0"/>
              <a:t>a survey of each household to determine the resident’s perceived land boundaries, using a GPS.</a:t>
            </a:r>
          </a:p>
          <a:p>
            <a:r>
              <a:rPr lang="en-ZA" dirty="0" smtClean="0"/>
              <a:t>Convert </a:t>
            </a:r>
            <a:r>
              <a:rPr lang="en-ZA" dirty="0"/>
              <a:t>the GPS points into lines on a map. </a:t>
            </a:r>
            <a:endParaRPr lang="en-ZA" dirty="0" smtClean="0"/>
          </a:p>
          <a:p>
            <a:r>
              <a:rPr lang="en-ZA" dirty="0" smtClean="0"/>
              <a:t>Through </a:t>
            </a:r>
            <a:r>
              <a:rPr lang="en-ZA" dirty="0"/>
              <a:t>negotiation with the residents agree on how to adapt the existing </a:t>
            </a:r>
            <a:r>
              <a:rPr lang="en-ZA" dirty="0" smtClean="0"/>
              <a:t>lines.</a:t>
            </a:r>
          </a:p>
        </p:txBody>
      </p:sp>
    </p:spTree>
    <p:extLst>
      <p:ext uri="{BB962C8B-B14F-4D97-AF65-F5344CB8AC3E}">
        <p14:creationId xmlns:p14="http://schemas.microsoft.com/office/powerpoint/2010/main" val="28270959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92162"/>
          </a:xfrm>
        </p:spPr>
        <p:txBody>
          <a:bodyPr>
            <a:normAutofit/>
          </a:bodyPr>
          <a:lstStyle/>
          <a:p>
            <a:r>
              <a:rPr lang="en-ZA" dirty="0" smtClean="0"/>
              <a:t>De - Facto layouts</a:t>
            </a:r>
            <a:endParaRPr lang="en-ZA"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6943" y="1722120"/>
            <a:ext cx="717011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8"/>
          <p:cNvSpPr txBox="1">
            <a:spLocks/>
          </p:cNvSpPr>
          <p:nvPr/>
        </p:nvSpPr>
        <p:spPr>
          <a:xfrm>
            <a:off x="304800" y="1112520"/>
            <a:ext cx="8458200" cy="46021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ZA" b="1" dirty="0" smtClean="0"/>
              <a:t>Case Study : De-Facto Layout: Kwadabeka </a:t>
            </a:r>
            <a:r>
              <a:rPr lang="en-ZA" b="1" dirty="0"/>
              <a:t>C - </a:t>
            </a:r>
            <a:r>
              <a:rPr lang="en-ZA" b="1" dirty="0" smtClean="0"/>
              <a:t>eThekwini</a:t>
            </a:r>
          </a:p>
          <a:p>
            <a:endParaRPr lang="en-ZA" b="1" dirty="0" smtClean="0"/>
          </a:p>
          <a:p>
            <a:endParaRPr lang="en-ZA" dirty="0" smtClean="0"/>
          </a:p>
        </p:txBody>
      </p:sp>
    </p:spTree>
    <p:extLst>
      <p:ext uri="{BB962C8B-B14F-4D97-AF65-F5344CB8AC3E}">
        <p14:creationId xmlns:p14="http://schemas.microsoft.com/office/powerpoint/2010/main" val="10522469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5280" y="1143000"/>
            <a:ext cx="8382000" cy="5560685"/>
          </a:xfrm>
          <a:prstGeom prst="rect">
            <a:avLst/>
          </a:prstGeom>
        </p:spPr>
      </p:pic>
      <p:sp>
        <p:nvSpPr>
          <p:cNvPr id="5" name="Title 1"/>
          <p:cNvSpPr>
            <a:spLocks noGrp="1"/>
          </p:cNvSpPr>
          <p:nvPr>
            <p:ph type="title"/>
          </p:nvPr>
        </p:nvSpPr>
        <p:spPr>
          <a:xfrm>
            <a:off x="335280" y="274638"/>
            <a:ext cx="8503920" cy="1401762"/>
          </a:xfrm>
          <a:solidFill>
            <a:schemeClr val="bg1"/>
          </a:solidFill>
        </p:spPr>
        <p:txBody>
          <a:bodyPr>
            <a:normAutofit/>
          </a:bodyPr>
          <a:lstStyle/>
          <a:p>
            <a:r>
              <a:rPr lang="en-ZA" dirty="0"/>
              <a:t>De - Facto </a:t>
            </a:r>
            <a:r>
              <a:rPr lang="en-ZA" dirty="0" smtClean="0"/>
              <a:t>layouts cont.</a:t>
            </a:r>
            <a:endParaRPr lang="en-US" dirty="0"/>
          </a:p>
        </p:txBody>
      </p:sp>
    </p:spTree>
    <p:extLst>
      <p:ext uri="{BB962C8B-B14F-4D97-AF65-F5344CB8AC3E}">
        <p14:creationId xmlns:p14="http://schemas.microsoft.com/office/powerpoint/2010/main" val="1831922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68382" y="1600200"/>
            <a:ext cx="6407236"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335280" y="274638"/>
            <a:ext cx="8503920" cy="1401762"/>
          </a:xfrm>
          <a:solidFill>
            <a:schemeClr val="bg1"/>
          </a:solidFill>
        </p:spPr>
        <p:txBody>
          <a:bodyPr>
            <a:normAutofit/>
          </a:bodyPr>
          <a:lstStyle/>
          <a:p>
            <a:r>
              <a:rPr lang="en-ZA" dirty="0"/>
              <a:t>De - Facto </a:t>
            </a:r>
            <a:r>
              <a:rPr lang="en-ZA" dirty="0" smtClean="0"/>
              <a:t>layouts cont.</a:t>
            </a:r>
            <a:endParaRPr lang="en-US" dirty="0"/>
          </a:p>
        </p:txBody>
      </p:sp>
    </p:spTree>
    <p:extLst>
      <p:ext uri="{BB962C8B-B14F-4D97-AF65-F5344CB8AC3E}">
        <p14:creationId xmlns:p14="http://schemas.microsoft.com/office/powerpoint/2010/main" val="545106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026895589"/>
              </p:ext>
            </p:extLst>
          </p:nvPr>
        </p:nvGraphicFramePr>
        <p:xfrm>
          <a:off x="609600" y="1310640"/>
          <a:ext cx="8077200" cy="4986201"/>
        </p:xfrm>
        <a:graphic>
          <a:graphicData uri="http://schemas.openxmlformats.org/drawingml/2006/table">
            <a:tbl>
              <a:tblPr firstRow="1" firstCol="1" bandRow="1">
                <a:tableStyleId>{5C22544A-7EE6-4342-B048-85BDC9FD1C3A}</a:tableStyleId>
              </a:tblPr>
              <a:tblGrid>
                <a:gridCol w="3800111"/>
                <a:gridCol w="4277089"/>
              </a:tblGrid>
              <a:tr h="315649">
                <a:tc>
                  <a:txBody>
                    <a:bodyPr/>
                    <a:lstStyle/>
                    <a:p>
                      <a:pPr>
                        <a:lnSpc>
                          <a:spcPct val="115000"/>
                        </a:lnSpc>
                        <a:spcAft>
                          <a:spcPts val="1000"/>
                        </a:spcAft>
                      </a:pPr>
                      <a:r>
                        <a:rPr lang="en-ZA" sz="1800" dirty="0">
                          <a:solidFill>
                            <a:schemeClr val="tx1">
                              <a:lumMod val="65000"/>
                              <a:lumOff val="35000"/>
                            </a:schemeClr>
                          </a:solidFill>
                          <a:effectLst/>
                          <a:latin typeface="Trebuchet MS" panose="020B0603020202020204" pitchFamily="34" charset="0"/>
                        </a:rPr>
                        <a:t>Pros</a:t>
                      </a:r>
                      <a:endParaRPr lang="en-ZA" sz="1800" dirty="0">
                        <a:solidFill>
                          <a:schemeClr val="tx1">
                            <a:lumMod val="65000"/>
                            <a:lumOff val="35000"/>
                          </a:schemeClr>
                        </a:solidFill>
                        <a:effectLst/>
                        <a:latin typeface="Trebuchet MS" panose="020B0603020202020204" pitchFamily="34" charset="0"/>
                        <a:ea typeface="Calibri"/>
                        <a:cs typeface="Times New Roman"/>
                      </a:endParaRPr>
                    </a:p>
                  </a:txBody>
                  <a:tcPr marL="68580" marR="68580" marT="0" marB="0">
                    <a:solidFill>
                      <a:schemeClr val="bg1"/>
                    </a:solidFill>
                  </a:tcPr>
                </a:tc>
                <a:tc>
                  <a:txBody>
                    <a:bodyPr/>
                    <a:lstStyle/>
                    <a:p>
                      <a:pPr>
                        <a:lnSpc>
                          <a:spcPct val="115000"/>
                        </a:lnSpc>
                        <a:spcAft>
                          <a:spcPts val="1000"/>
                        </a:spcAft>
                      </a:pPr>
                      <a:r>
                        <a:rPr lang="en-ZA" sz="1800" dirty="0">
                          <a:solidFill>
                            <a:schemeClr val="tx1">
                              <a:lumMod val="65000"/>
                              <a:lumOff val="35000"/>
                            </a:schemeClr>
                          </a:solidFill>
                          <a:effectLst/>
                          <a:latin typeface="Trebuchet MS" panose="020B0603020202020204" pitchFamily="34" charset="0"/>
                        </a:rPr>
                        <a:t>Cons</a:t>
                      </a:r>
                      <a:endParaRPr lang="en-ZA" sz="1800" dirty="0">
                        <a:solidFill>
                          <a:schemeClr val="tx1">
                            <a:lumMod val="65000"/>
                            <a:lumOff val="35000"/>
                          </a:schemeClr>
                        </a:solidFill>
                        <a:effectLst/>
                        <a:latin typeface="Trebuchet MS" panose="020B0603020202020204" pitchFamily="34" charset="0"/>
                        <a:ea typeface="Calibri"/>
                        <a:cs typeface="Times New Roman"/>
                      </a:endParaRPr>
                    </a:p>
                  </a:txBody>
                  <a:tcPr marL="68580" marR="68580" marT="0" marB="0">
                    <a:solidFill>
                      <a:schemeClr val="bg1">
                        <a:lumMod val="85000"/>
                      </a:schemeClr>
                    </a:solidFill>
                  </a:tcPr>
                </a:tc>
              </a:tr>
              <a:tr h="4408751">
                <a:tc>
                  <a:txBody>
                    <a:bodyPr/>
                    <a:lstStyle/>
                    <a:p>
                      <a:pPr marL="342900" lvl="0" indent="-342900">
                        <a:lnSpc>
                          <a:spcPct val="115000"/>
                        </a:lnSpc>
                        <a:spcAft>
                          <a:spcPts val="1000"/>
                        </a:spcAft>
                        <a:buFont typeface="Wingdings" panose="05000000000000000000" pitchFamily="2" charset="2"/>
                        <a:buChar char="§"/>
                      </a:pPr>
                      <a:r>
                        <a:rPr lang="en-ZA" sz="1800" b="0" dirty="0">
                          <a:solidFill>
                            <a:schemeClr val="tx1">
                              <a:lumMod val="65000"/>
                              <a:lumOff val="35000"/>
                            </a:schemeClr>
                          </a:solidFill>
                          <a:effectLst/>
                          <a:latin typeface="Trebuchet MS" panose="020B0603020202020204" pitchFamily="34" charset="0"/>
                        </a:rPr>
                        <a:t>Minimal displacement of existing top-structures. </a:t>
                      </a:r>
                    </a:p>
                    <a:p>
                      <a:pPr marL="342900" lvl="0" indent="-342900">
                        <a:lnSpc>
                          <a:spcPct val="115000"/>
                        </a:lnSpc>
                        <a:spcAft>
                          <a:spcPts val="1000"/>
                        </a:spcAft>
                        <a:buFont typeface="Wingdings" panose="05000000000000000000" pitchFamily="2" charset="2"/>
                        <a:buChar char="§"/>
                      </a:pPr>
                      <a:r>
                        <a:rPr lang="en-ZA" sz="1800" b="0" dirty="0">
                          <a:solidFill>
                            <a:schemeClr val="tx1">
                              <a:lumMod val="65000"/>
                              <a:lumOff val="35000"/>
                            </a:schemeClr>
                          </a:solidFill>
                          <a:effectLst/>
                          <a:latin typeface="Trebuchet MS" panose="020B0603020202020204" pitchFamily="34" charset="0"/>
                        </a:rPr>
                        <a:t>During the planning process there is engagement with every household. </a:t>
                      </a:r>
                    </a:p>
                    <a:p>
                      <a:pPr marL="342900" lvl="0" indent="-342900">
                        <a:lnSpc>
                          <a:spcPct val="115000"/>
                        </a:lnSpc>
                        <a:spcAft>
                          <a:spcPts val="1000"/>
                        </a:spcAft>
                        <a:buFont typeface="Wingdings" panose="05000000000000000000" pitchFamily="2" charset="2"/>
                        <a:buChar char="§"/>
                      </a:pPr>
                      <a:r>
                        <a:rPr lang="en-ZA" sz="1800" b="0" dirty="0">
                          <a:solidFill>
                            <a:schemeClr val="tx1">
                              <a:lumMod val="65000"/>
                              <a:lumOff val="35000"/>
                            </a:schemeClr>
                          </a:solidFill>
                          <a:effectLst/>
                          <a:latin typeface="Trebuchet MS" panose="020B0603020202020204" pitchFamily="34" charset="0"/>
                        </a:rPr>
                        <a:t>Site by site engagement often results in greater transparency and support for the ultimate layout. </a:t>
                      </a:r>
                    </a:p>
                    <a:p>
                      <a:pPr marL="342900" lvl="0" indent="-342900">
                        <a:lnSpc>
                          <a:spcPct val="115000"/>
                        </a:lnSpc>
                        <a:spcAft>
                          <a:spcPts val="1000"/>
                        </a:spcAft>
                        <a:buFont typeface="Wingdings" panose="05000000000000000000" pitchFamily="2" charset="2"/>
                        <a:buChar char="§"/>
                      </a:pPr>
                      <a:r>
                        <a:rPr lang="en-ZA" sz="1800" b="0" dirty="0">
                          <a:solidFill>
                            <a:schemeClr val="tx1">
                              <a:lumMod val="65000"/>
                              <a:lumOff val="35000"/>
                            </a:schemeClr>
                          </a:solidFill>
                          <a:effectLst/>
                          <a:latin typeface="Trebuchet MS" panose="020B0603020202020204" pitchFamily="34" charset="0"/>
                        </a:rPr>
                        <a:t>Final negotiated layout can be used for final free-hold tenure acquisition. </a:t>
                      </a:r>
                      <a:endParaRPr lang="en-ZA" sz="1800" b="0" dirty="0">
                        <a:solidFill>
                          <a:schemeClr val="tx1">
                            <a:lumMod val="65000"/>
                            <a:lumOff val="35000"/>
                          </a:schemeClr>
                        </a:solidFill>
                        <a:effectLst/>
                        <a:latin typeface="Trebuchet MS" panose="020B0603020202020204" pitchFamily="34" charset="0"/>
                        <a:ea typeface="Calibri"/>
                        <a:cs typeface="Times New Roman"/>
                      </a:endParaRPr>
                    </a:p>
                  </a:txBody>
                  <a:tcPr marL="68580" marR="68580" marT="0" marB="0">
                    <a:solidFill>
                      <a:schemeClr val="bg1"/>
                    </a:solidFill>
                  </a:tcPr>
                </a:tc>
                <a:tc>
                  <a:txBody>
                    <a:bodyPr/>
                    <a:lstStyle/>
                    <a:p>
                      <a:pPr marL="342900" lvl="0" indent="-342900">
                        <a:lnSpc>
                          <a:spcPct val="115000"/>
                        </a:lnSpc>
                        <a:spcAft>
                          <a:spcPts val="1000"/>
                        </a:spcAft>
                        <a:buFont typeface="Wingdings" panose="05000000000000000000" pitchFamily="2" charset="2"/>
                        <a:buChar char="§"/>
                      </a:pPr>
                      <a:r>
                        <a:rPr lang="en-ZA" sz="1800" b="0" dirty="0">
                          <a:solidFill>
                            <a:schemeClr val="tx1">
                              <a:lumMod val="65000"/>
                              <a:lumOff val="35000"/>
                            </a:schemeClr>
                          </a:solidFill>
                          <a:effectLst/>
                          <a:latin typeface="Trebuchet MS" panose="020B0603020202020204" pitchFamily="34" charset="0"/>
                        </a:rPr>
                        <a:t>Not applicable to high density settlements where top-structures are attached and individual boundaries cannot be demarcated around each top-structure. </a:t>
                      </a:r>
                    </a:p>
                    <a:p>
                      <a:pPr marL="342900" lvl="0" indent="-342900">
                        <a:lnSpc>
                          <a:spcPct val="115000"/>
                        </a:lnSpc>
                        <a:spcAft>
                          <a:spcPts val="1000"/>
                        </a:spcAft>
                        <a:buFont typeface="Wingdings" panose="05000000000000000000" pitchFamily="2" charset="2"/>
                        <a:buChar char="§"/>
                      </a:pPr>
                      <a:r>
                        <a:rPr lang="en-ZA" sz="1800" b="0" dirty="0">
                          <a:solidFill>
                            <a:schemeClr val="tx1">
                              <a:lumMod val="65000"/>
                              <a:lumOff val="35000"/>
                            </a:schemeClr>
                          </a:solidFill>
                          <a:effectLst/>
                          <a:latin typeface="Trebuchet MS" panose="020B0603020202020204" pitchFamily="34" charset="0"/>
                        </a:rPr>
                        <a:t>Could result in a variety of site sizes based on the size of the existing top-structure on the site, which might be an issue if community wants / expects equal sized sites. </a:t>
                      </a:r>
                    </a:p>
                    <a:p>
                      <a:pPr marL="342900" lvl="0" indent="-342900">
                        <a:lnSpc>
                          <a:spcPct val="115000"/>
                        </a:lnSpc>
                        <a:spcAft>
                          <a:spcPts val="1000"/>
                        </a:spcAft>
                        <a:buFont typeface="Wingdings" panose="05000000000000000000" pitchFamily="2" charset="2"/>
                        <a:buChar char="§"/>
                      </a:pPr>
                      <a:r>
                        <a:rPr lang="en-ZA" sz="1800" b="0" dirty="0">
                          <a:solidFill>
                            <a:schemeClr val="tx1">
                              <a:lumMod val="65000"/>
                              <a:lumOff val="35000"/>
                            </a:schemeClr>
                          </a:solidFill>
                          <a:effectLst/>
                          <a:latin typeface="Trebuchet MS" panose="020B0603020202020204" pitchFamily="34" charset="0"/>
                        </a:rPr>
                        <a:t>Irregular site boundaries can contribute to higher servicing costs, as it may result in more service pipe joints and man-holes.</a:t>
                      </a:r>
                      <a:endParaRPr lang="en-ZA" sz="1800" b="0" dirty="0">
                        <a:solidFill>
                          <a:schemeClr val="tx1">
                            <a:lumMod val="65000"/>
                            <a:lumOff val="35000"/>
                          </a:schemeClr>
                        </a:solidFill>
                        <a:effectLst/>
                        <a:latin typeface="Trebuchet MS" panose="020B0603020202020204" pitchFamily="34" charset="0"/>
                        <a:ea typeface="Calibri"/>
                        <a:cs typeface="Times New Roman"/>
                      </a:endParaRPr>
                    </a:p>
                  </a:txBody>
                  <a:tcPr marL="68580" marR="68580" marT="0" marB="0">
                    <a:solidFill>
                      <a:schemeClr val="bg1">
                        <a:lumMod val="85000"/>
                      </a:schemeClr>
                    </a:solidFill>
                  </a:tcPr>
                </a:tc>
              </a:tr>
            </a:tbl>
          </a:graphicData>
        </a:graphic>
      </p:graphicFrame>
      <p:sp>
        <p:nvSpPr>
          <p:cNvPr id="6" name="Title 1"/>
          <p:cNvSpPr>
            <a:spLocks noGrp="1"/>
          </p:cNvSpPr>
          <p:nvPr>
            <p:ph type="title"/>
          </p:nvPr>
        </p:nvSpPr>
        <p:spPr>
          <a:xfrm>
            <a:off x="335280" y="274638"/>
            <a:ext cx="8503920" cy="1020762"/>
          </a:xfrm>
          <a:solidFill>
            <a:schemeClr val="bg1"/>
          </a:solidFill>
        </p:spPr>
        <p:txBody>
          <a:bodyPr>
            <a:normAutofit/>
          </a:bodyPr>
          <a:lstStyle/>
          <a:p>
            <a:r>
              <a:rPr lang="en-ZA" dirty="0"/>
              <a:t>De - Facto </a:t>
            </a:r>
            <a:r>
              <a:rPr lang="en-ZA" dirty="0" smtClean="0"/>
              <a:t>layouts cont.</a:t>
            </a:r>
            <a:endParaRPr lang="en-US" dirty="0"/>
          </a:p>
        </p:txBody>
      </p:sp>
    </p:spTree>
    <p:extLst>
      <p:ext uri="{BB962C8B-B14F-4D97-AF65-F5344CB8AC3E}">
        <p14:creationId xmlns:p14="http://schemas.microsoft.com/office/powerpoint/2010/main" val="22444902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ZA" dirty="0" smtClean="0"/>
              <a:t>Examples </a:t>
            </a:r>
            <a:r>
              <a:rPr lang="en-ZA" dirty="0"/>
              <a:t>of approaches to </a:t>
            </a:r>
            <a:r>
              <a:rPr lang="en-ZA" dirty="0" smtClean="0"/>
              <a:t>layout - Re-blocking </a:t>
            </a:r>
            <a:r>
              <a:rPr lang="en-ZA" dirty="0"/>
              <a:t>/ </a:t>
            </a:r>
            <a:r>
              <a:rPr lang="en-ZA" dirty="0" smtClean="0"/>
              <a:t>blocking-out </a:t>
            </a:r>
            <a:r>
              <a:rPr lang="en-ZA" dirty="0"/>
              <a:t>layouts</a:t>
            </a:r>
            <a:endParaRPr lang="en-US" dirty="0"/>
          </a:p>
        </p:txBody>
      </p:sp>
      <p:sp>
        <p:nvSpPr>
          <p:cNvPr id="9" name="Content Placeholder 8"/>
          <p:cNvSpPr>
            <a:spLocks noGrp="1"/>
          </p:cNvSpPr>
          <p:nvPr>
            <p:ph idx="1"/>
          </p:nvPr>
        </p:nvSpPr>
        <p:spPr>
          <a:xfrm>
            <a:off x="457200" y="1981200"/>
            <a:ext cx="8229600" cy="4602163"/>
          </a:xfrm>
        </p:spPr>
        <p:txBody>
          <a:bodyPr>
            <a:normAutofit/>
          </a:bodyPr>
          <a:lstStyle/>
          <a:p>
            <a:r>
              <a:rPr lang="en-ZA" dirty="0" smtClean="0"/>
              <a:t>Refers </a:t>
            </a:r>
            <a:r>
              <a:rPr lang="en-ZA" dirty="0"/>
              <a:t>to a rearrangement of shacks in an informal settlement with community consent. </a:t>
            </a:r>
            <a:endParaRPr lang="en-ZA" dirty="0" smtClean="0"/>
          </a:p>
          <a:p>
            <a:r>
              <a:rPr lang="en-ZA" dirty="0" smtClean="0"/>
              <a:t>Focuses </a:t>
            </a:r>
            <a:r>
              <a:rPr lang="en-ZA" dirty="0"/>
              <a:t>on the larger concept of spatial reconfiguration versus the simple delineation of </a:t>
            </a:r>
            <a:r>
              <a:rPr lang="en-ZA" dirty="0" smtClean="0"/>
              <a:t>sites.</a:t>
            </a:r>
          </a:p>
          <a:p>
            <a:r>
              <a:rPr lang="en-ZA" dirty="0"/>
              <a:t>The spaces created through re-blocking are used for communal amenities, or to create lanes for installation of services such as water, sanitation and </a:t>
            </a:r>
            <a:r>
              <a:rPr lang="en-ZA" dirty="0" smtClean="0"/>
              <a:t>electricity.</a:t>
            </a:r>
          </a:p>
          <a:p>
            <a:r>
              <a:rPr lang="en-ZA" dirty="0"/>
              <a:t>There are variations in the re-blocking approach, from a comprehensive re-blocking </a:t>
            </a:r>
            <a:r>
              <a:rPr lang="en-ZA" dirty="0" smtClean="0"/>
              <a:t>to </a:t>
            </a:r>
            <a:r>
              <a:rPr lang="en-ZA" dirty="0"/>
              <a:t>the partial re-blocking </a:t>
            </a:r>
            <a:r>
              <a:rPr lang="en-ZA" dirty="0" smtClean="0"/>
              <a:t>approach</a:t>
            </a:r>
            <a:r>
              <a:rPr lang="en-ZA" dirty="0"/>
              <a:t>.</a:t>
            </a:r>
            <a:endParaRPr lang="en-ZA" b="1" dirty="0"/>
          </a:p>
        </p:txBody>
      </p:sp>
    </p:spTree>
    <p:extLst>
      <p:ext uri="{BB962C8B-B14F-4D97-AF65-F5344CB8AC3E}">
        <p14:creationId xmlns:p14="http://schemas.microsoft.com/office/powerpoint/2010/main" val="22608391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normAutofit/>
          </a:bodyPr>
          <a:lstStyle/>
          <a:p>
            <a:r>
              <a:rPr lang="en-ZA" dirty="0" smtClean="0"/>
              <a:t>Reblocking</a:t>
            </a:r>
            <a:endParaRPr lang="en-ZA"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676400"/>
            <a:ext cx="8388424" cy="4891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8"/>
          <p:cNvSpPr txBox="1">
            <a:spLocks/>
          </p:cNvSpPr>
          <p:nvPr/>
        </p:nvSpPr>
        <p:spPr>
          <a:xfrm>
            <a:off x="304800" y="1112520"/>
            <a:ext cx="8458200" cy="46021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ZA" b="1" dirty="0" smtClean="0"/>
              <a:t>Case Study : Re-blocking: </a:t>
            </a:r>
            <a:r>
              <a:rPr lang="en-ZA" dirty="0"/>
              <a:t>Mshini Wam – Joe Slovo Park </a:t>
            </a:r>
            <a:endParaRPr lang="en-ZA" b="1" dirty="0" smtClean="0"/>
          </a:p>
          <a:p>
            <a:endParaRPr lang="en-ZA" b="1" dirty="0" smtClean="0"/>
          </a:p>
          <a:p>
            <a:endParaRPr lang="en-ZA" dirty="0" smtClean="0"/>
          </a:p>
        </p:txBody>
      </p:sp>
    </p:spTree>
    <p:extLst>
      <p:ext uri="{BB962C8B-B14F-4D97-AF65-F5344CB8AC3E}">
        <p14:creationId xmlns:p14="http://schemas.microsoft.com/office/powerpoint/2010/main" val="25008962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24744"/>
            <a:ext cx="8820472" cy="556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457200" y="274638"/>
            <a:ext cx="8229600" cy="1143000"/>
          </a:xfrm>
        </p:spPr>
        <p:txBody>
          <a:bodyPr>
            <a:normAutofit/>
          </a:bodyPr>
          <a:lstStyle/>
          <a:p>
            <a:r>
              <a:rPr lang="en-ZA" dirty="0" smtClean="0"/>
              <a:t>Re-blocking cont.</a:t>
            </a:r>
            <a:endParaRPr lang="en-ZA" dirty="0"/>
          </a:p>
        </p:txBody>
      </p:sp>
    </p:spTree>
    <p:extLst>
      <p:ext uri="{BB962C8B-B14F-4D97-AF65-F5344CB8AC3E}">
        <p14:creationId xmlns:p14="http://schemas.microsoft.com/office/powerpoint/2010/main" val="739917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Re-blocking cont.</a:t>
            </a:r>
            <a:endParaRPr lang="en-ZA" dirty="0"/>
          </a:p>
        </p:txBody>
      </p:sp>
      <p:pic>
        <p:nvPicPr>
          <p:cNvPr id="4" name="Content Placeholder 3" descr="http://www.stellenboschheritage.co.za/wp-content/uploads/Reblocking_Before_and_After.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700808"/>
            <a:ext cx="6912768" cy="4968552"/>
          </a:xfrm>
          <a:prstGeom prst="rect">
            <a:avLst/>
          </a:prstGeom>
          <a:noFill/>
          <a:ln>
            <a:noFill/>
          </a:ln>
        </p:spPr>
      </p:pic>
    </p:spTree>
    <p:extLst>
      <p:ext uri="{BB962C8B-B14F-4D97-AF65-F5344CB8AC3E}">
        <p14:creationId xmlns:p14="http://schemas.microsoft.com/office/powerpoint/2010/main" val="1974392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Case study video: Mshini Wam Re-blocking</a:t>
            </a:r>
            <a:endParaRPr lang="en-US" dirty="0"/>
          </a:p>
        </p:txBody>
      </p:sp>
      <p:sp>
        <p:nvSpPr>
          <p:cNvPr id="3" name="Content Placeholder 2"/>
          <p:cNvSpPr>
            <a:spLocks noGrp="1"/>
          </p:cNvSpPr>
          <p:nvPr>
            <p:ph idx="1"/>
          </p:nvPr>
        </p:nvSpPr>
        <p:spPr/>
        <p:txBody>
          <a:bodyPr/>
          <a:lstStyle/>
          <a:p>
            <a:r>
              <a:rPr lang="en-ZA" b="1" dirty="0" smtClean="0"/>
              <a:t>Timing</a:t>
            </a:r>
            <a:r>
              <a:rPr lang="en-ZA" b="1" dirty="0"/>
              <a:t>: </a:t>
            </a:r>
            <a:r>
              <a:rPr lang="en-ZA" dirty="0"/>
              <a:t>5 minutes</a:t>
            </a:r>
            <a:endParaRPr lang="en-US" b="1" dirty="0"/>
          </a:p>
          <a:p>
            <a:r>
              <a:rPr lang="en-ZA" b="1" dirty="0"/>
              <a:t>Purpose: </a:t>
            </a:r>
            <a:r>
              <a:rPr lang="en-ZA" dirty="0"/>
              <a:t>To provide a South African case study to illustrate re-blocking.</a:t>
            </a:r>
            <a:endParaRPr lang="en-US" b="1" dirty="0"/>
          </a:p>
          <a:p>
            <a:r>
              <a:rPr lang="en-ZA" b="1" i="1" dirty="0"/>
              <a:t>Instruction: </a:t>
            </a:r>
            <a:r>
              <a:rPr lang="en-ZA" i="1" dirty="0"/>
              <a:t>As you watch this video, take note of the advantages provided by the re-blocking approach to layout.</a:t>
            </a:r>
            <a:endParaRPr lang="en-US" b="1" i="1" dirty="0"/>
          </a:p>
          <a:p>
            <a:r>
              <a:rPr lang="en-ZA" b="1" i="1" dirty="0"/>
              <a:t>Note: </a:t>
            </a:r>
            <a:r>
              <a:rPr lang="en-ZA" i="1" dirty="0"/>
              <a:t>This case study is used as an example for discussion purposes; it is not presented as a model.</a:t>
            </a:r>
            <a:endParaRPr lang="en-US" b="1" i="1" dirty="0"/>
          </a:p>
          <a:p>
            <a:endParaRPr lang="en-US" dirty="0"/>
          </a:p>
        </p:txBody>
      </p:sp>
    </p:spTree>
    <p:extLst>
      <p:ext uri="{BB962C8B-B14F-4D97-AF65-F5344CB8AC3E}">
        <p14:creationId xmlns:p14="http://schemas.microsoft.com/office/powerpoint/2010/main" val="2733693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436F425-D2CB-4C23-8F1F-67B954CB45F0}" type="slidenum">
              <a:rPr lang="en-GB" smtClean="0"/>
              <a:pPr/>
              <a:t>37</a:t>
            </a:fld>
            <a:endParaRPr lang="en-GB" dirty="0"/>
          </a:p>
        </p:txBody>
      </p:sp>
      <p:pic>
        <p:nvPicPr>
          <p:cNvPr id="21506" name="Picture 2"/>
          <p:cNvPicPr>
            <a:picLocks noChangeAspect="1" noChangeArrowheads="1"/>
          </p:cNvPicPr>
          <p:nvPr/>
        </p:nvPicPr>
        <p:blipFill>
          <a:blip r:embed="rId2" cstate="print"/>
          <a:srcRect/>
          <a:stretch>
            <a:fillRect/>
          </a:stretch>
        </p:blipFill>
        <p:spPr bwMode="auto">
          <a:xfrm>
            <a:off x="611560" y="1268760"/>
            <a:ext cx="8026877" cy="5013176"/>
          </a:xfrm>
          <a:prstGeom prst="rect">
            <a:avLst/>
          </a:prstGeom>
          <a:noFill/>
          <a:ln w="9525">
            <a:noFill/>
            <a:miter lim="800000"/>
            <a:headEnd/>
            <a:tailEnd/>
          </a:ln>
          <a:effectLst/>
        </p:spPr>
      </p:pic>
      <p:sp>
        <p:nvSpPr>
          <p:cNvPr id="6" name="AutoShape 4"/>
          <p:cNvSpPr>
            <a:spLocks noGrp="1" noChangeArrowheads="1"/>
          </p:cNvSpPr>
          <p:nvPr>
            <p:ph type="title"/>
          </p:nvPr>
        </p:nvSpPr>
        <p:spPr>
          <a:xfrm>
            <a:off x="611560" y="404664"/>
            <a:ext cx="8075958" cy="609600"/>
          </a:xfrm>
          <a:prstGeom prst="roundRect">
            <a:avLst>
              <a:gd name="adj" fmla="val 16667"/>
            </a:avLst>
          </a:prstGeom>
          <a:ln w="28575">
            <a:solidFill>
              <a:schemeClr val="bg1"/>
            </a:solidFill>
            <a:round/>
          </a:ln>
        </p:spPr>
        <p:txBody>
          <a:bodyPr>
            <a:noAutofit/>
          </a:bodyPr>
          <a:lstStyle/>
          <a:p>
            <a:pPr eaLnBrk="1" hangingPunct="1">
              <a:defRPr/>
            </a:pPr>
            <a:r>
              <a:rPr lang="en-GB" sz="2400" dirty="0">
                <a:solidFill>
                  <a:schemeClr val="tx1">
                    <a:lumMod val="65000"/>
                    <a:lumOff val="35000"/>
                  </a:schemeClr>
                </a:solidFill>
                <a:latin typeface="Trebuchet MS"/>
                <a:ea typeface="+mn-ea"/>
                <a:cs typeface="Trebuchet MS"/>
              </a:rPr>
              <a:t>Case Study : </a:t>
            </a:r>
            <a:r>
              <a:rPr lang="en-GB" sz="2400" dirty="0" smtClean="0">
                <a:solidFill>
                  <a:schemeClr val="tx1">
                    <a:lumMod val="65000"/>
                    <a:lumOff val="35000"/>
                  </a:schemeClr>
                </a:solidFill>
                <a:latin typeface="Trebuchet MS"/>
                <a:ea typeface="+mn-ea"/>
                <a:cs typeface="Trebuchet MS"/>
              </a:rPr>
              <a:t>Re-blocking : Ruimsig</a:t>
            </a:r>
            <a:r>
              <a:rPr lang="en-GB" sz="2400" dirty="0">
                <a:solidFill>
                  <a:schemeClr val="tx1">
                    <a:lumMod val="65000"/>
                    <a:lumOff val="35000"/>
                  </a:schemeClr>
                </a:solidFill>
                <a:latin typeface="Trebuchet MS"/>
                <a:ea typeface="+mn-ea"/>
                <a:cs typeface="Trebuchet MS"/>
              </a:rPr>
              <a:t>, NW Johannesburg</a:t>
            </a:r>
          </a:p>
        </p:txBody>
      </p:sp>
    </p:spTree>
    <p:extLst>
      <p:ext uri="{BB962C8B-B14F-4D97-AF65-F5344CB8AC3E}">
        <p14:creationId xmlns:p14="http://schemas.microsoft.com/office/powerpoint/2010/main" val="23699639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436F425-D2CB-4C23-8F1F-67B954CB45F0}" type="slidenum">
              <a:rPr lang="en-GB" smtClean="0"/>
              <a:pPr/>
              <a:t>38</a:t>
            </a:fld>
            <a:endParaRPr lang="en-GB" dirty="0"/>
          </a:p>
        </p:txBody>
      </p:sp>
      <p:pic>
        <p:nvPicPr>
          <p:cNvPr id="23554" name="Picture 2"/>
          <p:cNvPicPr>
            <a:picLocks noChangeAspect="1" noChangeArrowheads="1"/>
          </p:cNvPicPr>
          <p:nvPr/>
        </p:nvPicPr>
        <p:blipFill>
          <a:blip r:embed="rId2" cstate="print"/>
          <a:srcRect/>
          <a:stretch>
            <a:fillRect/>
          </a:stretch>
        </p:blipFill>
        <p:spPr bwMode="auto">
          <a:xfrm>
            <a:off x="251520" y="1268760"/>
            <a:ext cx="8892480" cy="5271006"/>
          </a:xfrm>
          <a:prstGeom prst="rect">
            <a:avLst/>
          </a:prstGeom>
          <a:noFill/>
          <a:ln w="9525">
            <a:noFill/>
            <a:miter lim="800000"/>
            <a:headEnd/>
            <a:tailEnd/>
          </a:ln>
          <a:effectLst/>
        </p:spPr>
      </p:pic>
      <p:sp>
        <p:nvSpPr>
          <p:cNvPr id="2" name="TextBox 1"/>
          <p:cNvSpPr txBox="1"/>
          <p:nvPr/>
        </p:nvSpPr>
        <p:spPr>
          <a:xfrm>
            <a:off x="457200" y="404664"/>
            <a:ext cx="8003232" cy="1200329"/>
          </a:xfrm>
          <a:prstGeom prst="rect">
            <a:avLst/>
          </a:prstGeom>
          <a:noFill/>
        </p:spPr>
        <p:txBody>
          <a:bodyPr wrap="square" rtlCol="0">
            <a:spAutoFit/>
          </a:bodyPr>
          <a:lstStyle/>
          <a:p>
            <a:r>
              <a:rPr lang="en-GB" sz="3600" dirty="0"/>
              <a:t>Relocate shacks from most congested </a:t>
            </a:r>
            <a:r>
              <a:rPr lang="en-GB" sz="3600" dirty="0" smtClean="0"/>
              <a:t>areas…</a:t>
            </a:r>
            <a:endParaRPr lang="en-ZA" sz="3600" dirty="0"/>
          </a:p>
        </p:txBody>
      </p:sp>
    </p:spTree>
    <p:extLst>
      <p:ext uri="{BB962C8B-B14F-4D97-AF65-F5344CB8AC3E}">
        <p14:creationId xmlns:p14="http://schemas.microsoft.com/office/powerpoint/2010/main" val="8209043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436F425-D2CB-4C23-8F1F-67B954CB45F0}" type="slidenum">
              <a:rPr lang="en-GB" smtClean="0"/>
              <a:pPr/>
              <a:t>39</a:t>
            </a:fld>
            <a:endParaRPr lang="en-GB" dirty="0"/>
          </a:p>
        </p:txBody>
      </p:sp>
      <p:grpSp>
        <p:nvGrpSpPr>
          <p:cNvPr id="17" name="Group 16"/>
          <p:cNvGrpSpPr/>
          <p:nvPr/>
        </p:nvGrpSpPr>
        <p:grpSpPr>
          <a:xfrm>
            <a:off x="54381" y="1268760"/>
            <a:ext cx="8868149" cy="5256584"/>
            <a:chOff x="54381" y="1268760"/>
            <a:chExt cx="8868149" cy="5256584"/>
          </a:xfrm>
        </p:grpSpPr>
        <p:pic>
          <p:nvPicPr>
            <p:cNvPr id="24578" name="Picture 2"/>
            <p:cNvPicPr>
              <a:picLocks noChangeAspect="1" noChangeArrowheads="1"/>
            </p:cNvPicPr>
            <p:nvPr/>
          </p:nvPicPr>
          <p:blipFill>
            <a:blip r:embed="rId2" cstate="print"/>
            <a:srcRect/>
            <a:stretch>
              <a:fillRect/>
            </a:stretch>
          </p:blipFill>
          <p:spPr bwMode="auto">
            <a:xfrm>
              <a:off x="54381" y="1268760"/>
              <a:ext cx="8868149" cy="5256584"/>
            </a:xfrm>
            <a:prstGeom prst="rect">
              <a:avLst/>
            </a:prstGeom>
            <a:noFill/>
            <a:ln w="9525">
              <a:noFill/>
              <a:miter lim="800000"/>
              <a:headEnd/>
              <a:tailEnd/>
            </a:ln>
            <a:effectLst/>
          </p:spPr>
        </p:pic>
        <p:cxnSp>
          <p:nvCxnSpPr>
            <p:cNvPr id="8" name="Curved Connector 7"/>
            <p:cNvCxnSpPr/>
            <p:nvPr/>
          </p:nvCxnSpPr>
          <p:spPr>
            <a:xfrm rot="10800000">
              <a:off x="5436096" y="2996952"/>
              <a:ext cx="1728192" cy="1584176"/>
            </a:xfrm>
            <a:prstGeom prst="curvedConnector3">
              <a:avLst>
                <a:gd name="adj1" fmla="val -2483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sp>
          <p:nvSpPr>
            <p:cNvPr id="16" name="TextBox 15"/>
            <p:cNvSpPr txBox="1"/>
            <p:nvPr/>
          </p:nvSpPr>
          <p:spPr>
            <a:xfrm>
              <a:off x="6372200" y="2132856"/>
              <a:ext cx="2448272" cy="923330"/>
            </a:xfrm>
            <a:prstGeom prst="rect">
              <a:avLst/>
            </a:prstGeom>
            <a:noFill/>
          </p:spPr>
          <p:txBody>
            <a:bodyPr wrap="square" rtlCol="0">
              <a:spAutoFit/>
            </a:bodyPr>
            <a:lstStyle/>
            <a:p>
              <a:r>
                <a:rPr lang="en-GB" b="1" dirty="0" smtClean="0">
                  <a:latin typeface="Arial Narrow" pitchFamily="34" charset="0"/>
                </a:rPr>
                <a:t>Relocate from dense, rental area to positions along main access road</a:t>
              </a:r>
              <a:endParaRPr lang="en-GB" b="1" dirty="0">
                <a:latin typeface="Arial Narrow" pitchFamily="34" charset="0"/>
              </a:endParaRPr>
            </a:p>
          </p:txBody>
        </p:sp>
      </p:grpSp>
      <p:sp>
        <p:nvSpPr>
          <p:cNvPr id="2" name="TextBox 1"/>
          <p:cNvSpPr txBox="1"/>
          <p:nvPr/>
        </p:nvSpPr>
        <p:spPr>
          <a:xfrm>
            <a:off x="228600" y="700539"/>
            <a:ext cx="8092008" cy="646331"/>
          </a:xfrm>
          <a:prstGeom prst="rect">
            <a:avLst/>
          </a:prstGeom>
          <a:noFill/>
        </p:spPr>
        <p:txBody>
          <a:bodyPr wrap="square" rtlCol="0">
            <a:spAutoFit/>
          </a:bodyPr>
          <a:lstStyle/>
          <a:p>
            <a:pPr lvl="0" algn="ctr">
              <a:spcBef>
                <a:spcPct val="0"/>
              </a:spcBef>
              <a:defRPr/>
            </a:pPr>
            <a:r>
              <a:rPr lang="en-GB" sz="3600" dirty="0"/>
              <a:t>… to better locations in the settlement</a:t>
            </a:r>
          </a:p>
        </p:txBody>
      </p:sp>
    </p:spTree>
    <p:extLst>
      <p:ext uri="{BB962C8B-B14F-4D97-AF65-F5344CB8AC3E}">
        <p14:creationId xmlns:p14="http://schemas.microsoft.com/office/powerpoint/2010/main" val="1708048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436F425-D2CB-4C23-8F1F-67B954CB45F0}" type="slidenum">
              <a:rPr lang="en-GB" smtClean="0"/>
              <a:pPr/>
              <a:t>40</a:t>
            </a:fld>
            <a:endParaRPr lang="en-GB" dirty="0"/>
          </a:p>
        </p:txBody>
      </p:sp>
      <p:pic>
        <p:nvPicPr>
          <p:cNvPr id="25602" name="Picture 2"/>
          <p:cNvPicPr>
            <a:picLocks noChangeAspect="1" noChangeArrowheads="1"/>
          </p:cNvPicPr>
          <p:nvPr/>
        </p:nvPicPr>
        <p:blipFill>
          <a:blip r:embed="rId2" cstate="print"/>
          <a:srcRect/>
          <a:stretch>
            <a:fillRect/>
          </a:stretch>
        </p:blipFill>
        <p:spPr bwMode="auto">
          <a:xfrm>
            <a:off x="243861" y="1367756"/>
            <a:ext cx="8900139" cy="5490244"/>
          </a:xfrm>
          <a:prstGeom prst="rect">
            <a:avLst/>
          </a:prstGeom>
          <a:noFill/>
          <a:ln w="9525">
            <a:noFill/>
            <a:miter lim="800000"/>
            <a:headEnd/>
            <a:tailEnd/>
          </a:ln>
          <a:effectLst/>
        </p:spPr>
      </p:pic>
      <p:sp>
        <p:nvSpPr>
          <p:cNvPr id="2" name="TextBox 1"/>
          <p:cNvSpPr txBox="1"/>
          <p:nvPr/>
        </p:nvSpPr>
        <p:spPr>
          <a:xfrm>
            <a:off x="243861" y="457200"/>
            <a:ext cx="8511792" cy="1077218"/>
          </a:xfrm>
          <a:prstGeom prst="rect">
            <a:avLst/>
          </a:prstGeom>
          <a:noFill/>
        </p:spPr>
        <p:txBody>
          <a:bodyPr wrap="square" rtlCol="0">
            <a:spAutoFit/>
          </a:bodyPr>
          <a:lstStyle/>
          <a:p>
            <a:pPr lvl="0">
              <a:spcBef>
                <a:spcPct val="0"/>
              </a:spcBef>
              <a:defRPr/>
            </a:pPr>
            <a:r>
              <a:rPr lang="en-GB" sz="3200" dirty="0"/>
              <a:t>Final plan: developed by community with technical assistance, submitted to metro</a:t>
            </a:r>
          </a:p>
        </p:txBody>
      </p:sp>
    </p:spTree>
    <p:extLst>
      <p:ext uri="{BB962C8B-B14F-4D97-AF65-F5344CB8AC3E}">
        <p14:creationId xmlns:p14="http://schemas.microsoft.com/office/powerpoint/2010/main" val="13236710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Re-blocking cont.</a:t>
            </a:r>
            <a:endParaRPr lang="en-ZA"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628800"/>
            <a:ext cx="717011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04606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smtClean="0"/>
              <a:t>Re-blocking cont.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13802869"/>
              </p:ext>
            </p:extLst>
          </p:nvPr>
        </p:nvGraphicFramePr>
        <p:xfrm>
          <a:off x="304800" y="975361"/>
          <a:ext cx="8534400" cy="5809488"/>
        </p:xfrm>
        <a:graphic>
          <a:graphicData uri="http://schemas.openxmlformats.org/drawingml/2006/table">
            <a:tbl>
              <a:tblPr firstRow="1" firstCol="1" bandRow="1">
                <a:tableStyleId>{5C22544A-7EE6-4342-B048-85BDC9FD1C3A}</a:tableStyleId>
              </a:tblPr>
              <a:tblGrid>
                <a:gridCol w="5410200"/>
                <a:gridCol w="3124200"/>
              </a:tblGrid>
              <a:tr h="224957">
                <a:tc>
                  <a:txBody>
                    <a:bodyPr/>
                    <a:lstStyle/>
                    <a:p>
                      <a:pPr>
                        <a:lnSpc>
                          <a:spcPct val="115000"/>
                        </a:lnSpc>
                        <a:spcAft>
                          <a:spcPts val="1000"/>
                        </a:spcAft>
                      </a:pPr>
                      <a:r>
                        <a:rPr lang="en-ZA" sz="1600" b="1" dirty="0">
                          <a:solidFill>
                            <a:schemeClr val="tx1">
                              <a:lumMod val="65000"/>
                              <a:lumOff val="35000"/>
                            </a:schemeClr>
                          </a:solidFill>
                          <a:effectLst/>
                          <a:latin typeface="Trebuchet MS" panose="020B0603020202020204" pitchFamily="34" charset="0"/>
                        </a:rPr>
                        <a:t>Pros</a:t>
                      </a:r>
                      <a:endParaRPr lang="en-ZA" sz="1600" b="1" dirty="0">
                        <a:solidFill>
                          <a:schemeClr val="tx1">
                            <a:lumMod val="65000"/>
                            <a:lumOff val="35000"/>
                          </a:schemeClr>
                        </a:solidFill>
                        <a:effectLst/>
                        <a:latin typeface="Trebuchet MS" panose="020B0603020202020204" pitchFamily="34" charset="0"/>
                        <a:ea typeface="Calibri"/>
                        <a:cs typeface="Times New Roman"/>
                      </a:endParaRPr>
                    </a:p>
                  </a:txBody>
                  <a:tcPr marL="47262" marR="47262" marT="0" marB="0">
                    <a:solidFill>
                      <a:schemeClr val="bg1"/>
                    </a:solidFill>
                  </a:tcPr>
                </a:tc>
                <a:tc>
                  <a:txBody>
                    <a:bodyPr/>
                    <a:lstStyle/>
                    <a:p>
                      <a:pPr>
                        <a:lnSpc>
                          <a:spcPct val="115000"/>
                        </a:lnSpc>
                        <a:spcAft>
                          <a:spcPts val="1000"/>
                        </a:spcAft>
                      </a:pPr>
                      <a:r>
                        <a:rPr lang="en-ZA" sz="1600" b="1" dirty="0">
                          <a:solidFill>
                            <a:schemeClr val="tx1">
                              <a:lumMod val="65000"/>
                              <a:lumOff val="35000"/>
                            </a:schemeClr>
                          </a:solidFill>
                          <a:effectLst/>
                          <a:latin typeface="Trebuchet MS" panose="020B0603020202020204" pitchFamily="34" charset="0"/>
                        </a:rPr>
                        <a:t>Cons</a:t>
                      </a:r>
                      <a:endParaRPr lang="en-ZA" sz="1600" b="1" dirty="0">
                        <a:solidFill>
                          <a:schemeClr val="tx1">
                            <a:lumMod val="65000"/>
                            <a:lumOff val="35000"/>
                          </a:schemeClr>
                        </a:solidFill>
                        <a:effectLst/>
                        <a:latin typeface="Trebuchet MS" panose="020B0603020202020204" pitchFamily="34" charset="0"/>
                        <a:ea typeface="Calibri"/>
                        <a:cs typeface="Times New Roman"/>
                      </a:endParaRPr>
                    </a:p>
                  </a:txBody>
                  <a:tcPr marL="47262" marR="47262" marT="0" marB="0">
                    <a:solidFill>
                      <a:schemeClr val="bg1">
                        <a:lumMod val="85000"/>
                      </a:schemeClr>
                    </a:solidFill>
                  </a:tcPr>
                </a:tc>
              </a:tr>
              <a:tr h="4819482">
                <a:tc>
                  <a:txBody>
                    <a:bodyPr/>
                    <a:lstStyle/>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The re-block process involves intensive engagement with the existing residents, ensuring co-operation and buy in to the layout.</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Minimum displacement of residents from the settlement.</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Can quickly provide a spatial pattern and spaces for short term / interim collective infrastructure provision. </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Compatible with public finance requirements. </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New fire-resistant metal structures, coupled with the creation of space between rows of shacks, greatly reduce the risk of fire. </a:t>
                      </a:r>
                      <a:endParaRPr lang="en-ZA" sz="1600" b="0" dirty="0" smtClean="0">
                        <a:solidFill>
                          <a:schemeClr val="tx1">
                            <a:lumMod val="65000"/>
                            <a:lumOff val="35000"/>
                          </a:schemeClr>
                        </a:solidFill>
                        <a:effectLst/>
                        <a:latin typeface="Trebuchet MS" panose="020B0603020202020204" pitchFamily="34" charset="0"/>
                      </a:endParaRPr>
                    </a:p>
                    <a:p>
                      <a:pPr marL="342900" lvl="0" indent="-342900">
                        <a:lnSpc>
                          <a:spcPct val="115000"/>
                        </a:lnSpc>
                        <a:spcAft>
                          <a:spcPts val="1000"/>
                        </a:spcAft>
                        <a:buFont typeface="Wingdings" panose="05000000000000000000" pitchFamily="2" charset="2"/>
                        <a:buChar char="§"/>
                      </a:pPr>
                      <a:r>
                        <a:rPr lang="en-ZA" sz="1600" b="0" dirty="0" smtClean="0">
                          <a:solidFill>
                            <a:schemeClr val="tx1">
                              <a:lumMod val="65000"/>
                              <a:lumOff val="35000"/>
                            </a:schemeClr>
                          </a:solidFill>
                          <a:effectLst/>
                          <a:latin typeface="Trebuchet MS" panose="020B0603020202020204" pitchFamily="34" charset="0"/>
                        </a:rPr>
                        <a:t>Soil </a:t>
                      </a:r>
                      <a:r>
                        <a:rPr lang="en-ZA" sz="1600" b="0" dirty="0">
                          <a:solidFill>
                            <a:schemeClr val="tx1">
                              <a:lumMod val="65000"/>
                              <a:lumOff val="35000"/>
                            </a:schemeClr>
                          </a:solidFill>
                          <a:effectLst/>
                          <a:latin typeface="Trebuchet MS" panose="020B0603020202020204" pitchFamily="34" charset="0"/>
                        </a:rPr>
                        <a:t>compacting techniques applied after re-blocking and introduction of grading reduces the amount of standing water after rainstorms.</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Large scope for local job opportunities to undertake the </a:t>
                      </a:r>
                      <a:r>
                        <a:rPr lang="en-ZA" sz="1600" b="0" dirty="0" smtClean="0">
                          <a:solidFill>
                            <a:schemeClr val="tx1">
                              <a:lumMod val="65000"/>
                              <a:lumOff val="35000"/>
                            </a:schemeClr>
                          </a:solidFill>
                          <a:effectLst/>
                          <a:latin typeface="Trebuchet MS" panose="020B0603020202020204" pitchFamily="34" charset="0"/>
                        </a:rPr>
                        <a:t>process</a:t>
                      </a:r>
                      <a:endParaRPr lang="en-ZA" sz="1600" b="0" dirty="0">
                        <a:solidFill>
                          <a:schemeClr val="tx1">
                            <a:lumMod val="65000"/>
                            <a:lumOff val="35000"/>
                          </a:schemeClr>
                        </a:solidFill>
                        <a:effectLst/>
                        <a:latin typeface="Trebuchet MS" panose="020B0603020202020204" pitchFamily="34" charset="0"/>
                      </a:endParaRPr>
                    </a:p>
                  </a:txBody>
                  <a:tcPr marL="47262" marR="47262" marT="0" marB="0">
                    <a:solidFill>
                      <a:schemeClr val="bg1"/>
                    </a:solidFill>
                  </a:tcPr>
                </a:tc>
                <a:tc>
                  <a:txBody>
                    <a:bodyPr/>
                    <a:lstStyle/>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Moving of top-structures could result in damage and therefore a need for a replacement budget.</a:t>
                      </a:r>
                    </a:p>
                    <a:p>
                      <a:pPr marL="342900" lvl="0" indent="-342900">
                        <a:lnSpc>
                          <a:spcPct val="115000"/>
                        </a:lnSpc>
                        <a:spcAft>
                          <a:spcPts val="1000"/>
                        </a:spcAft>
                        <a:buFont typeface="Wingdings" panose="05000000000000000000" pitchFamily="2" charset="2"/>
                        <a:buChar char="§"/>
                      </a:pPr>
                      <a:r>
                        <a:rPr lang="en-ZA" sz="1600" b="0" dirty="0">
                          <a:solidFill>
                            <a:schemeClr val="tx1">
                              <a:lumMod val="65000"/>
                              <a:lumOff val="35000"/>
                            </a:schemeClr>
                          </a:solidFill>
                          <a:effectLst/>
                          <a:latin typeface="Trebuchet MS" panose="020B0603020202020204" pitchFamily="34" charset="0"/>
                        </a:rPr>
                        <a:t>A re-blocking layout may prove difficult to acquire freehold tenure, because no individual plots are demarcated, rather large superblocks facilitating an incremental tenure security approach.</a:t>
                      </a:r>
                      <a:endParaRPr lang="en-ZA" sz="1600" b="0" dirty="0">
                        <a:solidFill>
                          <a:schemeClr val="tx1">
                            <a:lumMod val="65000"/>
                            <a:lumOff val="35000"/>
                          </a:schemeClr>
                        </a:solidFill>
                        <a:effectLst/>
                        <a:latin typeface="Trebuchet MS" panose="020B0603020202020204" pitchFamily="34" charset="0"/>
                        <a:ea typeface="Calibri"/>
                        <a:cs typeface="Times New Roman"/>
                      </a:endParaRPr>
                    </a:p>
                  </a:txBody>
                  <a:tcPr marL="47262" marR="47262" marT="0" marB="0">
                    <a:solidFill>
                      <a:schemeClr val="bg1">
                        <a:lumMod val="85000"/>
                      </a:schemeClr>
                    </a:solidFill>
                  </a:tcPr>
                </a:tc>
              </a:tr>
            </a:tbl>
          </a:graphicData>
        </a:graphic>
      </p:graphicFrame>
    </p:spTree>
    <p:extLst>
      <p:ext uri="{BB962C8B-B14F-4D97-AF65-F5344CB8AC3E}">
        <p14:creationId xmlns:p14="http://schemas.microsoft.com/office/powerpoint/2010/main" val="15839272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 y="685800"/>
            <a:ext cx="8229600" cy="1143000"/>
          </a:xfrm>
        </p:spPr>
        <p:txBody>
          <a:bodyPr>
            <a:normAutofit fontScale="90000"/>
          </a:bodyPr>
          <a:lstStyle/>
          <a:p>
            <a:r>
              <a:rPr lang="en-ZA" dirty="0" smtClean="0"/>
              <a:t>Examples </a:t>
            </a:r>
            <a:r>
              <a:rPr lang="en-ZA" dirty="0"/>
              <a:t>of approaches to </a:t>
            </a:r>
            <a:r>
              <a:rPr lang="en-ZA" dirty="0" smtClean="0"/>
              <a:t>layout - roll-over </a:t>
            </a:r>
            <a:r>
              <a:rPr lang="en-ZA" dirty="0"/>
              <a:t>layouts</a:t>
            </a:r>
            <a:endParaRPr lang="en-US" dirty="0"/>
          </a:p>
        </p:txBody>
      </p:sp>
      <p:sp>
        <p:nvSpPr>
          <p:cNvPr id="9" name="Content Placeholder 8"/>
          <p:cNvSpPr>
            <a:spLocks noGrp="1"/>
          </p:cNvSpPr>
          <p:nvPr>
            <p:ph idx="1"/>
          </p:nvPr>
        </p:nvSpPr>
        <p:spPr>
          <a:xfrm>
            <a:off x="457200" y="1828800"/>
            <a:ext cx="8229600" cy="4297363"/>
          </a:xfrm>
        </p:spPr>
        <p:txBody>
          <a:bodyPr>
            <a:normAutofit/>
          </a:bodyPr>
          <a:lstStyle/>
          <a:p>
            <a:r>
              <a:rPr lang="en-ZA" dirty="0" smtClean="0"/>
              <a:t>This </a:t>
            </a:r>
            <a:r>
              <a:rPr lang="en-ZA" dirty="0"/>
              <a:t>approach entails the demolition of the entire informal settlement, either incrementally or in one timeframe. </a:t>
            </a:r>
            <a:endParaRPr lang="en-ZA" dirty="0" smtClean="0"/>
          </a:p>
          <a:p>
            <a:r>
              <a:rPr lang="en-ZA" dirty="0"/>
              <a:t>The existing residents are relocated to transitional residential areas and the original site is redeveloped as a subsidised RDP </a:t>
            </a:r>
            <a:r>
              <a:rPr lang="en-ZA" dirty="0" smtClean="0"/>
              <a:t>project.</a:t>
            </a:r>
          </a:p>
          <a:p>
            <a:r>
              <a:rPr lang="en-ZA" dirty="0"/>
              <a:t>The intention is that, on completion, the original residents of the informal settlement move back into the newly developed </a:t>
            </a:r>
            <a:r>
              <a:rPr lang="en-ZA" dirty="0" smtClean="0"/>
              <a:t>area.</a:t>
            </a:r>
            <a:endParaRPr lang="en-ZA" b="1" dirty="0" smtClean="0"/>
          </a:p>
        </p:txBody>
      </p:sp>
    </p:spTree>
    <p:extLst>
      <p:ext uri="{BB962C8B-B14F-4D97-AF65-F5344CB8AC3E}">
        <p14:creationId xmlns:p14="http://schemas.microsoft.com/office/powerpoint/2010/main" val="1003916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dirty="0"/>
          </a:p>
        </p:txBody>
      </p:sp>
      <p:pic>
        <p:nvPicPr>
          <p:cNvPr id="1026" name="Picture 2" descr="C:\Users\Neil\Documents\Interplan\Projects\283\Data\Graphics\CT Relocations 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53995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3528" y="439797"/>
            <a:ext cx="7920880" cy="646331"/>
          </a:xfrm>
          <a:prstGeom prst="rect">
            <a:avLst/>
          </a:prstGeom>
          <a:noFill/>
        </p:spPr>
        <p:txBody>
          <a:bodyPr wrap="square" rtlCol="0">
            <a:spAutoFit/>
          </a:bodyPr>
          <a:lstStyle/>
          <a:p>
            <a:r>
              <a:rPr lang="en-ZA" b="1" dirty="0" smtClean="0"/>
              <a:t>N2 Gateway Cape Town Rollover development showing relocations from informal settlements to the Transitional residential area (TRA) to the final project area. </a:t>
            </a:r>
            <a:endParaRPr lang="en-ZA" b="1" dirty="0"/>
          </a:p>
        </p:txBody>
      </p:sp>
      <p:sp>
        <p:nvSpPr>
          <p:cNvPr id="5" name="TextBox 4"/>
          <p:cNvSpPr txBox="1"/>
          <p:nvPr/>
        </p:nvSpPr>
        <p:spPr>
          <a:xfrm>
            <a:off x="8388424" y="116632"/>
            <a:ext cx="648072" cy="461665"/>
          </a:xfrm>
          <a:prstGeom prst="rect">
            <a:avLst/>
          </a:prstGeom>
          <a:noFill/>
        </p:spPr>
        <p:txBody>
          <a:bodyPr wrap="square" rtlCol="0">
            <a:spAutoFit/>
          </a:bodyPr>
          <a:lstStyle/>
          <a:p>
            <a:r>
              <a:rPr lang="en-ZA" sz="2400" dirty="0" smtClean="0"/>
              <a:t>1</a:t>
            </a:r>
            <a:endParaRPr lang="en-ZA" sz="2400" dirty="0"/>
          </a:p>
        </p:txBody>
      </p:sp>
    </p:spTree>
    <p:extLst>
      <p:ext uri="{BB962C8B-B14F-4D97-AF65-F5344CB8AC3E}">
        <p14:creationId xmlns:p14="http://schemas.microsoft.com/office/powerpoint/2010/main" val="41166001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Neil\Documents\Interplan\Projects\283\Data\Graphics\TRA to final Settlemen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9226"/>
            <a:ext cx="9144000" cy="53995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9552" y="299943"/>
            <a:ext cx="8424936" cy="369332"/>
          </a:xfrm>
          <a:prstGeom prst="rect">
            <a:avLst/>
          </a:prstGeom>
          <a:noFill/>
        </p:spPr>
        <p:txBody>
          <a:bodyPr wrap="square" rtlCol="0">
            <a:spAutoFit/>
          </a:bodyPr>
          <a:lstStyle/>
          <a:p>
            <a:r>
              <a:rPr lang="en-ZA" b="1" dirty="0" smtClean="0"/>
              <a:t>Detailed picture of TRA and final developed areas</a:t>
            </a:r>
            <a:endParaRPr lang="en-ZA" b="1" dirty="0"/>
          </a:p>
        </p:txBody>
      </p:sp>
      <p:sp>
        <p:nvSpPr>
          <p:cNvPr id="3" name="TextBox 2"/>
          <p:cNvSpPr txBox="1"/>
          <p:nvPr/>
        </p:nvSpPr>
        <p:spPr>
          <a:xfrm>
            <a:off x="7812360" y="116632"/>
            <a:ext cx="1152128" cy="461665"/>
          </a:xfrm>
          <a:prstGeom prst="rect">
            <a:avLst/>
          </a:prstGeom>
          <a:noFill/>
        </p:spPr>
        <p:txBody>
          <a:bodyPr wrap="square" rtlCol="0">
            <a:spAutoFit/>
          </a:bodyPr>
          <a:lstStyle/>
          <a:p>
            <a:r>
              <a:rPr lang="en-ZA" sz="2400" dirty="0"/>
              <a:t>2</a:t>
            </a:r>
          </a:p>
        </p:txBody>
      </p:sp>
      <p:sp>
        <p:nvSpPr>
          <p:cNvPr id="4" name="TextBox 3"/>
          <p:cNvSpPr txBox="1"/>
          <p:nvPr/>
        </p:nvSpPr>
        <p:spPr>
          <a:xfrm>
            <a:off x="1187624" y="4941168"/>
            <a:ext cx="1080120" cy="461665"/>
          </a:xfrm>
          <a:prstGeom prst="rect">
            <a:avLst/>
          </a:prstGeom>
          <a:noFill/>
        </p:spPr>
        <p:txBody>
          <a:bodyPr wrap="square" rtlCol="0">
            <a:spAutoFit/>
          </a:bodyPr>
          <a:lstStyle/>
          <a:p>
            <a:r>
              <a:rPr lang="en-ZA" sz="2400" dirty="0" smtClean="0"/>
              <a:t>TRA</a:t>
            </a:r>
            <a:endParaRPr lang="en-ZA" sz="2400" dirty="0"/>
          </a:p>
        </p:txBody>
      </p:sp>
    </p:spTree>
    <p:extLst>
      <p:ext uri="{BB962C8B-B14F-4D97-AF65-F5344CB8AC3E}">
        <p14:creationId xmlns:p14="http://schemas.microsoft.com/office/powerpoint/2010/main" val="27705437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ZA" dirty="0" smtClean="0"/>
              <a:t>Roll over layout cont.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48403833"/>
              </p:ext>
            </p:extLst>
          </p:nvPr>
        </p:nvGraphicFramePr>
        <p:xfrm>
          <a:off x="304800" y="990600"/>
          <a:ext cx="8382000" cy="5682488"/>
        </p:xfrm>
        <a:graphic>
          <a:graphicData uri="http://schemas.openxmlformats.org/drawingml/2006/table">
            <a:tbl>
              <a:tblPr firstRow="1" firstCol="1" bandRow="1">
                <a:tableStyleId>{5C22544A-7EE6-4342-B048-85BDC9FD1C3A}</a:tableStyleId>
              </a:tblPr>
              <a:tblGrid>
                <a:gridCol w="3930315"/>
                <a:gridCol w="4451685"/>
              </a:tblGrid>
              <a:tr h="215014">
                <a:tc>
                  <a:txBody>
                    <a:bodyPr/>
                    <a:lstStyle/>
                    <a:p>
                      <a:pPr>
                        <a:lnSpc>
                          <a:spcPct val="115000"/>
                        </a:lnSpc>
                        <a:spcAft>
                          <a:spcPts val="1000"/>
                        </a:spcAft>
                      </a:pPr>
                      <a:r>
                        <a:rPr lang="en-ZA" sz="1800" b="1" dirty="0">
                          <a:solidFill>
                            <a:schemeClr val="tx1">
                              <a:lumMod val="65000"/>
                              <a:lumOff val="35000"/>
                            </a:schemeClr>
                          </a:solidFill>
                          <a:effectLst/>
                          <a:latin typeface="Trebuchet MS" panose="020B0603020202020204" pitchFamily="34" charset="0"/>
                        </a:rPr>
                        <a:t>Pros</a:t>
                      </a:r>
                      <a:endParaRPr lang="en-ZA" sz="1800" b="1" dirty="0">
                        <a:solidFill>
                          <a:schemeClr val="tx1">
                            <a:lumMod val="65000"/>
                            <a:lumOff val="35000"/>
                          </a:schemeClr>
                        </a:solidFill>
                        <a:effectLst/>
                        <a:latin typeface="Trebuchet MS" panose="020B0603020202020204" pitchFamily="34" charset="0"/>
                        <a:ea typeface="Calibri"/>
                        <a:cs typeface="Times New Roman"/>
                      </a:endParaRPr>
                    </a:p>
                  </a:txBody>
                  <a:tcPr marL="67026" marR="67026" marT="0" marB="0">
                    <a:solidFill>
                      <a:schemeClr val="bg1"/>
                    </a:solidFill>
                  </a:tcPr>
                </a:tc>
                <a:tc>
                  <a:txBody>
                    <a:bodyPr/>
                    <a:lstStyle/>
                    <a:p>
                      <a:pPr>
                        <a:lnSpc>
                          <a:spcPct val="115000"/>
                        </a:lnSpc>
                        <a:spcAft>
                          <a:spcPts val="1000"/>
                        </a:spcAft>
                      </a:pPr>
                      <a:r>
                        <a:rPr lang="en-ZA" sz="1800" b="1" dirty="0">
                          <a:solidFill>
                            <a:schemeClr val="tx1">
                              <a:lumMod val="65000"/>
                              <a:lumOff val="35000"/>
                            </a:schemeClr>
                          </a:solidFill>
                          <a:effectLst/>
                          <a:latin typeface="Trebuchet MS" panose="020B0603020202020204" pitchFamily="34" charset="0"/>
                        </a:rPr>
                        <a:t>Cons</a:t>
                      </a:r>
                      <a:endParaRPr lang="en-ZA" sz="1800" b="1" dirty="0">
                        <a:solidFill>
                          <a:schemeClr val="tx1">
                            <a:lumMod val="65000"/>
                            <a:lumOff val="35000"/>
                          </a:schemeClr>
                        </a:solidFill>
                        <a:effectLst/>
                        <a:latin typeface="Trebuchet MS" panose="020B0603020202020204" pitchFamily="34" charset="0"/>
                        <a:ea typeface="Calibri"/>
                        <a:cs typeface="Times New Roman"/>
                      </a:endParaRPr>
                    </a:p>
                  </a:txBody>
                  <a:tcPr marL="67026" marR="67026" marT="0" marB="0">
                    <a:solidFill>
                      <a:schemeClr val="bg1">
                        <a:lumMod val="85000"/>
                      </a:schemeClr>
                    </a:solidFill>
                  </a:tcPr>
                </a:tc>
              </a:tr>
              <a:tr h="5271386">
                <a:tc>
                  <a:txBody>
                    <a:bodyPr/>
                    <a:lstStyle/>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Norms and standards can be adhered to in terms of minimum lot sizes and road dimensions and maximum efficiency of space can be achieved.</a:t>
                      </a:r>
                    </a:p>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Often results in the maximum efficient use of space and more uniform / equi-sized stands</a:t>
                      </a:r>
                    </a:p>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It is often more cost effective to install services due to straight service lines. </a:t>
                      </a:r>
                    </a:p>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Fits with public finance requirements. </a:t>
                      </a:r>
                    </a:p>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Provides space for education and social facilities.</a:t>
                      </a:r>
                      <a:endParaRPr lang="en-ZA" sz="1800" b="0" dirty="0">
                        <a:solidFill>
                          <a:schemeClr val="tx1">
                            <a:lumMod val="65000"/>
                            <a:lumOff val="35000"/>
                          </a:schemeClr>
                        </a:solidFill>
                        <a:effectLst/>
                        <a:latin typeface="Trebuchet MS" panose="020B0603020202020204" pitchFamily="34" charset="0"/>
                        <a:ea typeface="Calibri"/>
                        <a:cs typeface="Times New Roman"/>
                      </a:endParaRPr>
                    </a:p>
                  </a:txBody>
                  <a:tcPr marL="67026" marR="67026" marT="0" marB="0">
                    <a:solidFill>
                      <a:schemeClr val="bg1"/>
                    </a:solidFill>
                  </a:tcPr>
                </a:tc>
                <a:tc>
                  <a:txBody>
                    <a:bodyPr/>
                    <a:lstStyle/>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Growing shortage of well-located </a:t>
                      </a:r>
                      <a:r>
                        <a:rPr lang="en-ZA" sz="1800" b="0" dirty="0" smtClean="0">
                          <a:solidFill>
                            <a:schemeClr val="tx1">
                              <a:lumMod val="65000"/>
                              <a:lumOff val="35000"/>
                            </a:schemeClr>
                          </a:solidFill>
                          <a:effectLst/>
                          <a:latin typeface="Trebuchet MS" panose="020B0603020202020204" pitchFamily="34" charset="0"/>
                        </a:rPr>
                        <a:t>land</a:t>
                      </a:r>
                      <a:endParaRPr lang="en-ZA" sz="1800" b="0" dirty="0">
                        <a:solidFill>
                          <a:schemeClr val="tx1">
                            <a:lumMod val="65000"/>
                            <a:lumOff val="35000"/>
                          </a:schemeClr>
                        </a:solidFill>
                        <a:effectLst/>
                        <a:latin typeface="Trebuchet MS" panose="020B0603020202020204" pitchFamily="34" charset="0"/>
                      </a:endParaRPr>
                    </a:p>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Vacant land often needs bulk infrastructure which is </a:t>
                      </a:r>
                      <a:r>
                        <a:rPr lang="en-ZA" sz="1800" b="0" dirty="0" smtClean="0">
                          <a:solidFill>
                            <a:schemeClr val="tx1">
                              <a:lumMod val="65000"/>
                              <a:lumOff val="35000"/>
                            </a:schemeClr>
                          </a:solidFill>
                          <a:effectLst/>
                          <a:latin typeface="Trebuchet MS" panose="020B0603020202020204" pitchFamily="34" charset="0"/>
                        </a:rPr>
                        <a:t>expensive</a:t>
                      </a:r>
                      <a:r>
                        <a:rPr lang="en-ZA" sz="1800" b="0" dirty="0">
                          <a:solidFill>
                            <a:schemeClr val="tx1">
                              <a:lumMod val="65000"/>
                              <a:lumOff val="35000"/>
                            </a:schemeClr>
                          </a:solidFill>
                          <a:effectLst/>
                          <a:latin typeface="Trebuchet MS" panose="020B0603020202020204" pitchFamily="34" charset="0"/>
                        </a:rPr>
                        <a:t>. </a:t>
                      </a:r>
                    </a:p>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With accordance to minimum lot sizes these layouts are often very low density, thus contributing to urban sprawl. </a:t>
                      </a:r>
                      <a:endParaRPr lang="en-ZA" sz="1800" b="0" dirty="0" smtClean="0">
                        <a:solidFill>
                          <a:schemeClr val="tx1">
                            <a:lumMod val="65000"/>
                            <a:lumOff val="35000"/>
                          </a:schemeClr>
                        </a:solidFill>
                        <a:effectLst/>
                        <a:latin typeface="Trebuchet MS" panose="020B0603020202020204" pitchFamily="34" charset="0"/>
                      </a:endParaRPr>
                    </a:p>
                    <a:p>
                      <a:pPr marL="342900" lvl="0" indent="-342900">
                        <a:lnSpc>
                          <a:spcPct val="115000"/>
                        </a:lnSpc>
                        <a:spcAft>
                          <a:spcPts val="1000"/>
                        </a:spcAft>
                        <a:buFont typeface="+mj-lt"/>
                        <a:buAutoNum type="arabicPeriod"/>
                      </a:pPr>
                      <a:r>
                        <a:rPr lang="en-ZA" sz="1800" b="0" dirty="0" smtClean="0">
                          <a:solidFill>
                            <a:schemeClr val="tx1">
                              <a:lumMod val="65000"/>
                              <a:lumOff val="35000"/>
                            </a:schemeClr>
                          </a:solidFill>
                          <a:effectLst/>
                          <a:latin typeface="Trebuchet MS" panose="020B0603020202020204" pitchFamily="34" charset="0"/>
                        </a:rPr>
                        <a:t>These </a:t>
                      </a:r>
                      <a:r>
                        <a:rPr lang="en-ZA" sz="1800" b="0" dirty="0">
                          <a:solidFill>
                            <a:schemeClr val="tx1">
                              <a:lumMod val="65000"/>
                              <a:lumOff val="35000"/>
                            </a:schemeClr>
                          </a:solidFill>
                          <a:effectLst/>
                          <a:latin typeface="Trebuchet MS" panose="020B0603020202020204" pitchFamily="34" charset="0"/>
                        </a:rPr>
                        <a:t>layouts often result in significant levels of displacement of existing residents </a:t>
                      </a:r>
                      <a:endParaRPr lang="en-ZA" sz="1800" b="0" dirty="0" smtClean="0">
                        <a:solidFill>
                          <a:schemeClr val="tx1">
                            <a:lumMod val="65000"/>
                            <a:lumOff val="35000"/>
                          </a:schemeClr>
                        </a:solidFill>
                        <a:effectLst/>
                        <a:latin typeface="Trebuchet MS" panose="020B0603020202020204" pitchFamily="34" charset="0"/>
                      </a:endParaRPr>
                    </a:p>
                    <a:p>
                      <a:pPr marL="342900" lvl="0" indent="-342900">
                        <a:lnSpc>
                          <a:spcPct val="115000"/>
                        </a:lnSpc>
                        <a:spcAft>
                          <a:spcPts val="1000"/>
                        </a:spcAft>
                        <a:buFont typeface="+mj-lt"/>
                        <a:buAutoNum type="arabicPeriod"/>
                      </a:pPr>
                      <a:r>
                        <a:rPr lang="en-ZA" sz="1800" b="0" dirty="0" smtClean="0">
                          <a:solidFill>
                            <a:schemeClr val="tx1">
                              <a:lumMod val="65000"/>
                              <a:lumOff val="35000"/>
                            </a:schemeClr>
                          </a:solidFill>
                          <a:effectLst/>
                          <a:latin typeface="Trebuchet MS" panose="020B0603020202020204" pitchFamily="34" charset="0"/>
                        </a:rPr>
                        <a:t>Often </a:t>
                      </a:r>
                      <a:r>
                        <a:rPr lang="en-ZA" sz="1800" b="0" dirty="0">
                          <a:solidFill>
                            <a:schemeClr val="tx1">
                              <a:lumMod val="65000"/>
                              <a:lumOff val="35000"/>
                            </a:schemeClr>
                          </a:solidFill>
                          <a:effectLst/>
                          <a:latin typeface="Trebuchet MS" panose="020B0603020202020204" pitchFamily="34" charset="0"/>
                        </a:rPr>
                        <a:t>negate community participation because they are undertaken in areas removed from the community.</a:t>
                      </a:r>
                    </a:p>
                    <a:p>
                      <a:pPr marL="342900" lvl="0" indent="-342900">
                        <a:lnSpc>
                          <a:spcPct val="115000"/>
                        </a:lnSpc>
                        <a:spcAft>
                          <a:spcPts val="1000"/>
                        </a:spcAft>
                        <a:buFont typeface="+mj-lt"/>
                        <a:buAutoNum type="arabicPeriod"/>
                      </a:pPr>
                      <a:r>
                        <a:rPr lang="en-ZA" sz="1800" b="0" dirty="0">
                          <a:solidFill>
                            <a:schemeClr val="tx1">
                              <a:lumMod val="65000"/>
                              <a:lumOff val="35000"/>
                            </a:schemeClr>
                          </a:solidFill>
                          <a:effectLst/>
                          <a:latin typeface="Trebuchet MS" panose="020B0603020202020204" pitchFamily="34" charset="0"/>
                        </a:rPr>
                        <a:t>Little attention is paid to top-structure orientation.</a:t>
                      </a:r>
                      <a:endParaRPr lang="en-ZA" sz="1800" b="0" dirty="0">
                        <a:solidFill>
                          <a:schemeClr val="tx1">
                            <a:lumMod val="65000"/>
                            <a:lumOff val="35000"/>
                          </a:schemeClr>
                        </a:solidFill>
                        <a:effectLst/>
                        <a:latin typeface="Trebuchet MS" panose="020B0603020202020204" pitchFamily="34" charset="0"/>
                        <a:ea typeface="Calibri"/>
                        <a:cs typeface="Times New Roman"/>
                      </a:endParaRPr>
                    </a:p>
                  </a:txBody>
                  <a:tcPr marL="67026" marR="67026" marT="0" marB="0">
                    <a:solidFill>
                      <a:schemeClr val="bg1">
                        <a:lumMod val="85000"/>
                      </a:schemeClr>
                    </a:solidFill>
                  </a:tcPr>
                </a:tc>
              </a:tr>
            </a:tbl>
          </a:graphicData>
        </a:graphic>
      </p:graphicFrame>
    </p:spTree>
    <p:extLst>
      <p:ext uri="{BB962C8B-B14F-4D97-AF65-F5344CB8AC3E}">
        <p14:creationId xmlns:p14="http://schemas.microsoft.com/office/powerpoint/2010/main" val="16502986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Activity 8.4</a:t>
            </a:r>
            <a:r>
              <a:rPr lang="en-ZA" dirty="0"/>
              <a:t>: </a:t>
            </a:r>
            <a:r>
              <a:rPr lang="en-ZA" dirty="0" smtClean="0"/>
              <a:t>Re-blocking</a:t>
            </a:r>
            <a:endParaRPr lang="en-US" dirty="0"/>
          </a:p>
        </p:txBody>
      </p:sp>
      <p:sp>
        <p:nvSpPr>
          <p:cNvPr id="3" name="Content Placeholder 2"/>
          <p:cNvSpPr>
            <a:spLocks noGrp="1"/>
          </p:cNvSpPr>
          <p:nvPr>
            <p:ph idx="1"/>
          </p:nvPr>
        </p:nvSpPr>
        <p:spPr/>
        <p:txBody>
          <a:bodyPr>
            <a:normAutofit fontScale="92500"/>
          </a:bodyPr>
          <a:lstStyle/>
          <a:p>
            <a:r>
              <a:rPr lang="en-ZA" b="1" dirty="0" smtClean="0"/>
              <a:t>Type </a:t>
            </a:r>
            <a:r>
              <a:rPr lang="en-ZA" b="1" dirty="0"/>
              <a:t>of activity: </a:t>
            </a:r>
            <a:r>
              <a:rPr lang="en-ZA" dirty="0"/>
              <a:t>Group</a:t>
            </a:r>
            <a:endParaRPr lang="en-US" b="1" dirty="0"/>
          </a:p>
          <a:p>
            <a:r>
              <a:rPr lang="en-ZA" b="1" dirty="0"/>
              <a:t>Timing: </a:t>
            </a:r>
            <a:r>
              <a:rPr lang="en-ZA" dirty="0"/>
              <a:t>30 minutes</a:t>
            </a:r>
            <a:endParaRPr lang="en-US" b="1" dirty="0"/>
          </a:p>
          <a:p>
            <a:r>
              <a:rPr lang="en-ZA" b="1" i="1" dirty="0"/>
              <a:t>Purpose: </a:t>
            </a:r>
            <a:r>
              <a:rPr lang="en-ZA" i="1" dirty="0"/>
              <a:t>To learn about the </a:t>
            </a:r>
            <a:r>
              <a:rPr lang="en-ZA" i="1" dirty="0" smtClean="0"/>
              <a:t>re-blocking </a:t>
            </a:r>
            <a:r>
              <a:rPr lang="en-ZA" i="1" dirty="0"/>
              <a:t>method, and how spaces can be created through the careful relocation of top-structures within the same settlement.</a:t>
            </a:r>
            <a:endParaRPr lang="en-US" b="1" i="1" dirty="0"/>
          </a:p>
          <a:p>
            <a:r>
              <a:rPr lang="en-ZA" b="1" i="1" dirty="0"/>
              <a:t>Instructions: </a:t>
            </a:r>
            <a:r>
              <a:rPr lang="en-ZA" i="1" dirty="0"/>
              <a:t>In your groups, examine the hand-out consisting of an aerial photograph of the Ruimsig settlement, and three plans numbered 1, 2 and 3 showing the top-structures on the site. Using the tracing paper and koki pen issued to you, place the tracing paper </a:t>
            </a:r>
            <a:r>
              <a:rPr lang="en-ZA" i="1" dirty="0" smtClean="0"/>
              <a:t>over </a:t>
            </a:r>
            <a:r>
              <a:rPr lang="en-ZA" i="1" dirty="0"/>
              <a:t>the photograph and complete the </a:t>
            </a:r>
            <a:r>
              <a:rPr lang="en-ZA" i="1" dirty="0" smtClean="0"/>
              <a:t>tasks set out in the Participants Manual.</a:t>
            </a:r>
            <a:endParaRPr lang="en-US" b="1" i="1" dirty="0"/>
          </a:p>
          <a:p>
            <a:endParaRPr lang="en-US" dirty="0"/>
          </a:p>
        </p:txBody>
      </p:sp>
    </p:spTree>
    <p:extLst>
      <p:ext uri="{BB962C8B-B14F-4D97-AF65-F5344CB8AC3E}">
        <p14:creationId xmlns:p14="http://schemas.microsoft.com/office/powerpoint/2010/main" val="3041874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ZA" dirty="0">
                <a:latin typeface="Trebuchet MS" panose="020B0603020202020204" pitchFamily="34" charset="0"/>
              </a:rPr>
              <a:t>2.</a:t>
            </a:r>
            <a:r>
              <a:rPr lang="en-ZA" dirty="0"/>
              <a:t> </a:t>
            </a:r>
            <a:r>
              <a:rPr lang="en-ZA" dirty="0">
                <a:latin typeface="Trebuchet MS" panose="020B0603020202020204" pitchFamily="34" charset="0"/>
              </a:rPr>
              <a:t>Infrastructure</a:t>
            </a:r>
            <a:r>
              <a:rPr lang="en-ZA" dirty="0"/>
              <a:t> Approaches</a:t>
            </a:r>
            <a:br>
              <a:rPr lang="en-ZA" dirty="0"/>
            </a:br>
            <a:r>
              <a:rPr lang="en-ZA" dirty="0" smtClean="0"/>
              <a:t>Infrastructure </a:t>
            </a:r>
            <a:r>
              <a:rPr lang="en-ZA" dirty="0"/>
              <a:t>delivery approaches in South Africa</a:t>
            </a:r>
            <a:endParaRPr lang="en-US" dirty="0"/>
          </a:p>
        </p:txBody>
      </p:sp>
      <p:sp>
        <p:nvSpPr>
          <p:cNvPr id="9" name="Content Placeholder 8"/>
          <p:cNvSpPr>
            <a:spLocks noGrp="1"/>
          </p:cNvSpPr>
          <p:nvPr>
            <p:ph idx="1"/>
          </p:nvPr>
        </p:nvSpPr>
        <p:spPr>
          <a:xfrm>
            <a:off x="441960" y="1905000"/>
            <a:ext cx="8229600" cy="3992563"/>
          </a:xfrm>
        </p:spPr>
        <p:txBody>
          <a:bodyPr>
            <a:normAutofit/>
          </a:bodyPr>
          <a:lstStyle/>
          <a:p>
            <a:endParaRPr lang="en-ZA" dirty="0"/>
          </a:p>
          <a:p>
            <a:pPr marL="0" indent="0">
              <a:buNone/>
            </a:pPr>
            <a:r>
              <a:rPr lang="en-ZA" dirty="0"/>
              <a:t>In South Africa, there are three broad approaches that have been used for service provision in urban </a:t>
            </a:r>
            <a:r>
              <a:rPr lang="en-ZA" dirty="0" smtClean="0"/>
              <a:t>areas:</a:t>
            </a:r>
          </a:p>
          <a:p>
            <a:r>
              <a:rPr lang="en-ZA" b="1" dirty="0"/>
              <a:t>A high level of services.</a:t>
            </a:r>
            <a:r>
              <a:rPr lang="en-ZA" dirty="0"/>
              <a:t> </a:t>
            </a:r>
            <a:endParaRPr lang="en-ZA" dirty="0" smtClean="0"/>
          </a:p>
          <a:p>
            <a:r>
              <a:rPr lang="en-ZA" b="1" dirty="0"/>
              <a:t>The progressive improvement model.</a:t>
            </a:r>
            <a:r>
              <a:rPr lang="en-ZA" dirty="0"/>
              <a:t> </a:t>
            </a:r>
            <a:endParaRPr lang="en-ZA" dirty="0" smtClean="0"/>
          </a:p>
          <a:p>
            <a:r>
              <a:rPr lang="en-ZA" b="1" dirty="0"/>
              <a:t>A demand-driven approach with variable levels of service</a:t>
            </a:r>
            <a:r>
              <a:rPr lang="en-ZA" dirty="0"/>
              <a:t>. </a:t>
            </a:r>
          </a:p>
        </p:txBody>
      </p:sp>
    </p:spTree>
    <p:extLst>
      <p:ext uri="{BB962C8B-B14F-4D97-AF65-F5344CB8AC3E}">
        <p14:creationId xmlns:p14="http://schemas.microsoft.com/office/powerpoint/2010/main" val="21351261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ZA" dirty="0" smtClean="0"/>
              <a:t>Infrastructure </a:t>
            </a:r>
            <a:r>
              <a:rPr lang="en-ZA" dirty="0"/>
              <a:t>delivery approaches in South </a:t>
            </a:r>
            <a:r>
              <a:rPr lang="en-ZA" dirty="0" smtClean="0"/>
              <a:t>Africa cont.</a:t>
            </a:r>
            <a:endParaRPr lang="en-US" dirty="0"/>
          </a:p>
        </p:txBody>
      </p:sp>
      <p:sp>
        <p:nvSpPr>
          <p:cNvPr id="9" name="Content Placeholder 8"/>
          <p:cNvSpPr>
            <a:spLocks noGrp="1"/>
          </p:cNvSpPr>
          <p:nvPr>
            <p:ph idx="1"/>
          </p:nvPr>
        </p:nvSpPr>
        <p:spPr>
          <a:xfrm>
            <a:off x="457200" y="2057400"/>
            <a:ext cx="8229600" cy="3992563"/>
          </a:xfrm>
        </p:spPr>
        <p:txBody>
          <a:bodyPr>
            <a:normAutofit lnSpcReduction="10000"/>
          </a:bodyPr>
          <a:lstStyle/>
          <a:p>
            <a:pPr marL="0" indent="0">
              <a:buNone/>
            </a:pPr>
            <a:r>
              <a:rPr lang="x-none" b="1" dirty="0"/>
              <a:t>Case </a:t>
            </a:r>
            <a:r>
              <a:rPr lang="x-none" b="1" dirty="0" smtClean="0"/>
              <a:t>Study: </a:t>
            </a:r>
            <a:r>
              <a:rPr lang="x-none" b="1" dirty="0"/>
              <a:t>eThekwini Interim Service Programme</a:t>
            </a:r>
            <a:endParaRPr lang="en-ZA" b="1" dirty="0"/>
          </a:p>
          <a:p>
            <a:pPr marL="57150" indent="0">
              <a:buNone/>
            </a:pPr>
            <a:r>
              <a:rPr lang="en-ZA" i="1" dirty="0" smtClean="0"/>
              <a:t>Providing </a:t>
            </a:r>
            <a:r>
              <a:rPr lang="en-ZA" i="1" dirty="0"/>
              <a:t>a range of basic interim services to 166 prioritised informal settlements within the Municipality with a view to addressing a range of basic health and safety </a:t>
            </a:r>
            <a:r>
              <a:rPr lang="en-ZA" i="1" dirty="0" smtClean="0"/>
              <a:t>issues.</a:t>
            </a:r>
          </a:p>
          <a:p>
            <a:pPr marL="914400" lvl="2" indent="0">
              <a:buNone/>
            </a:pPr>
            <a:r>
              <a:rPr lang="en-ZA" dirty="0"/>
              <a:t>•	Communal ablution blocks</a:t>
            </a:r>
          </a:p>
          <a:p>
            <a:pPr marL="914400" lvl="2" indent="0">
              <a:buNone/>
            </a:pPr>
            <a:r>
              <a:rPr lang="en-ZA" dirty="0"/>
              <a:t>•	A basic road network and footpaths</a:t>
            </a:r>
          </a:p>
          <a:p>
            <a:pPr marL="914400" lvl="2" indent="0">
              <a:buNone/>
            </a:pPr>
            <a:r>
              <a:rPr lang="en-ZA" dirty="0"/>
              <a:t>•	Electricity connections</a:t>
            </a:r>
          </a:p>
          <a:p>
            <a:pPr marL="914400" lvl="2" indent="0">
              <a:buNone/>
            </a:pPr>
            <a:r>
              <a:rPr lang="en-ZA" dirty="0"/>
              <a:t>•	Water stand pipes</a:t>
            </a:r>
          </a:p>
          <a:p>
            <a:pPr marL="914400" lvl="2" indent="0">
              <a:buNone/>
            </a:pPr>
            <a:r>
              <a:rPr lang="en-ZA" dirty="0"/>
              <a:t>•	Key social facilities such as fire and police stations, </a:t>
            </a:r>
            <a:r>
              <a:rPr lang="en-ZA" dirty="0" smtClean="0"/>
              <a:t> </a:t>
            </a:r>
          </a:p>
          <a:p>
            <a:pPr marL="914400" lvl="2" indent="0">
              <a:buNone/>
            </a:pPr>
            <a:r>
              <a:rPr lang="en-ZA" dirty="0"/>
              <a:t> </a:t>
            </a:r>
            <a:r>
              <a:rPr lang="en-ZA" dirty="0" smtClean="0"/>
              <a:t>     clinics</a:t>
            </a:r>
            <a:r>
              <a:rPr lang="en-ZA" dirty="0"/>
              <a:t>, schools </a:t>
            </a:r>
            <a:r>
              <a:rPr lang="en-ZA" dirty="0" smtClean="0"/>
              <a:t>etc.</a:t>
            </a:r>
            <a:endParaRPr lang="en-ZA" dirty="0"/>
          </a:p>
          <a:p>
            <a:pPr lvl="2"/>
            <a:endParaRPr lang="en-ZA" dirty="0"/>
          </a:p>
        </p:txBody>
      </p:sp>
    </p:spTree>
    <p:extLst>
      <p:ext uri="{BB962C8B-B14F-4D97-AF65-F5344CB8AC3E}">
        <p14:creationId xmlns:p14="http://schemas.microsoft.com/office/powerpoint/2010/main" val="39867573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ZA" dirty="0" smtClean="0">
                <a:latin typeface="Trebuchet MS" panose="020B0603020202020204" pitchFamily="34" charset="0"/>
              </a:rPr>
              <a:t>Project </a:t>
            </a:r>
            <a:r>
              <a:rPr lang="en-ZA" dirty="0">
                <a:latin typeface="Trebuchet MS" panose="020B0603020202020204" pitchFamily="34" charset="0"/>
              </a:rPr>
              <a:t>level infrastructure responses to informal settlements </a:t>
            </a:r>
            <a:endParaRPr lang="en-US" dirty="0">
              <a:latin typeface="Trebuchet MS" panose="020B0603020202020204" pitchFamily="34" charset="0"/>
            </a:endParaRPr>
          </a:p>
        </p:txBody>
      </p:sp>
      <p:sp>
        <p:nvSpPr>
          <p:cNvPr id="9" name="Content Placeholder 8"/>
          <p:cNvSpPr>
            <a:spLocks noGrp="1"/>
          </p:cNvSpPr>
          <p:nvPr>
            <p:ph idx="1"/>
          </p:nvPr>
        </p:nvSpPr>
        <p:spPr>
          <a:xfrm>
            <a:off x="441960" y="1676400"/>
            <a:ext cx="8229600" cy="3992563"/>
          </a:xfrm>
        </p:spPr>
        <p:txBody>
          <a:bodyPr>
            <a:normAutofit/>
          </a:bodyPr>
          <a:lstStyle/>
          <a:p>
            <a:r>
              <a:rPr lang="en-ZA" dirty="0"/>
              <a:t>A</a:t>
            </a:r>
            <a:r>
              <a:rPr lang="en-ZA" dirty="0" smtClean="0"/>
              <a:t>ccording </a:t>
            </a:r>
            <a:r>
              <a:rPr lang="en-ZA" dirty="0"/>
              <a:t>to the constitution, local authorities are responsible for local planning and service delivery. </a:t>
            </a:r>
            <a:endParaRPr lang="en-ZA" dirty="0" smtClean="0"/>
          </a:p>
          <a:p>
            <a:r>
              <a:rPr lang="en-ZA" dirty="0" smtClean="0"/>
              <a:t>Each </a:t>
            </a:r>
            <a:r>
              <a:rPr lang="en-ZA" dirty="0"/>
              <a:t>individual local </a:t>
            </a:r>
            <a:r>
              <a:rPr lang="en-ZA" dirty="0" smtClean="0"/>
              <a:t>authority is required to provide services in terms of their </a:t>
            </a:r>
            <a:r>
              <a:rPr lang="en-ZA" dirty="0"/>
              <a:t>existing delivery regime and mechanisms, procedures and capabilities. </a:t>
            </a:r>
          </a:p>
          <a:p>
            <a:r>
              <a:rPr lang="en-ZA" dirty="0"/>
              <a:t>W</a:t>
            </a:r>
            <a:r>
              <a:rPr lang="en-ZA" dirty="0" smtClean="0"/>
              <a:t>here </a:t>
            </a:r>
            <a:r>
              <a:rPr lang="en-ZA" dirty="0"/>
              <a:t>the local municipality is not in a position to meet their obligation there is room for negotiation between affected community organisations and the local </a:t>
            </a:r>
            <a:r>
              <a:rPr lang="en-ZA" dirty="0" smtClean="0"/>
              <a:t>authorities</a:t>
            </a:r>
          </a:p>
        </p:txBody>
      </p:sp>
    </p:spTree>
    <p:extLst>
      <p:ext uri="{BB962C8B-B14F-4D97-AF65-F5344CB8AC3E}">
        <p14:creationId xmlns:p14="http://schemas.microsoft.com/office/powerpoint/2010/main" val="6514142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457200"/>
            <a:ext cx="8229600" cy="1143000"/>
          </a:xfrm>
        </p:spPr>
        <p:txBody>
          <a:bodyPr>
            <a:normAutofit fontScale="90000"/>
          </a:bodyPr>
          <a:lstStyle/>
          <a:p>
            <a:r>
              <a:rPr lang="en-ZA" dirty="0" smtClean="0">
                <a:latin typeface="Trebuchet MS" panose="020B0603020202020204" pitchFamily="34" charset="0"/>
              </a:rPr>
              <a:t>Project </a:t>
            </a:r>
            <a:r>
              <a:rPr lang="en-ZA" dirty="0">
                <a:latin typeface="Trebuchet MS" panose="020B0603020202020204" pitchFamily="34" charset="0"/>
              </a:rPr>
              <a:t>level infrastructure responses to informal </a:t>
            </a:r>
            <a:r>
              <a:rPr lang="en-ZA" dirty="0" smtClean="0">
                <a:latin typeface="Trebuchet MS" panose="020B0603020202020204" pitchFamily="34" charset="0"/>
              </a:rPr>
              <a:t>settlements cont. </a:t>
            </a:r>
            <a:endParaRPr lang="en-US" dirty="0">
              <a:latin typeface="Trebuchet MS" panose="020B0603020202020204" pitchFamily="34" charset="0"/>
            </a:endParaRPr>
          </a:p>
        </p:txBody>
      </p:sp>
      <p:sp>
        <p:nvSpPr>
          <p:cNvPr id="9" name="Content Placeholder 8"/>
          <p:cNvSpPr>
            <a:spLocks noGrp="1"/>
          </p:cNvSpPr>
          <p:nvPr>
            <p:ph idx="1"/>
          </p:nvPr>
        </p:nvSpPr>
        <p:spPr>
          <a:xfrm>
            <a:off x="441960" y="1752600"/>
            <a:ext cx="8229600" cy="3992563"/>
          </a:xfrm>
        </p:spPr>
        <p:txBody>
          <a:bodyPr>
            <a:normAutofit/>
          </a:bodyPr>
          <a:lstStyle/>
          <a:p>
            <a:r>
              <a:rPr lang="en-ZA" dirty="0"/>
              <a:t>T</a:t>
            </a:r>
            <a:r>
              <a:rPr lang="en-ZA" dirty="0" smtClean="0"/>
              <a:t>he </a:t>
            </a:r>
            <a:r>
              <a:rPr lang="en-ZA" dirty="0"/>
              <a:t>settlement category will determine the service types and delivery options </a:t>
            </a:r>
            <a:r>
              <a:rPr lang="en-ZA" dirty="0" smtClean="0"/>
              <a:t>applicable.</a:t>
            </a:r>
          </a:p>
          <a:p>
            <a:r>
              <a:rPr lang="en-ZA" dirty="0"/>
              <a:t>Within each category a range of different servicing options and combinations appropriate for in-situ incremental informal settlement upgrading can be provided based </a:t>
            </a:r>
            <a:r>
              <a:rPr lang="en-ZA" dirty="0" smtClean="0"/>
              <a:t>on:</a:t>
            </a:r>
          </a:p>
          <a:p>
            <a:pPr lvl="1"/>
            <a:r>
              <a:rPr lang="en-ZA" dirty="0"/>
              <a:t>the aims of the </a:t>
            </a:r>
            <a:r>
              <a:rPr lang="en-ZA" dirty="0" smtClean="0"/>
              <a:t>project;</a:t>
            </a:r>
          </a:p>
          <a:p>
            <a:pPr lvl="1"/>
            <a:r>
              <a:rPr lang="en-ZA" dirty="0"/>
              <a:t>levels of service decided </a:t>
            </a:r>
            <a:r>
              <a:rPr lang="en-ZA" dirty="0" smtClean="0"/>
              <a:t>upon;</a:t>
            </a:r>
          </a:p>
          <a:p>
            <a:pPr lvl="1"/>
            <a:r>
              <a:rPr lang="en-ZA" dirty="0"/>
              <a:t>affordability </a:t>
            </a:r>
            <a:r>
              <a:rPr lang="en-ZA" dirty="0" smtClean="0"/>
              <a:t>levels;</a:t>
            </a:r>
          </a:p>
          <a:p>
            <a:pPr lvl="1"/>
            <a:r>
              <a:rPr lang="en-ZA" dirty="0"/>
              <a:t>environmental and resource issues amongst </a:t>
            </a:r>
            <a:r>
              <a:rPr lang="en-ZA" dirty="0" smtClean="0"/>
              <a:t>others.</a:t>
            </a:r>
            <a:endParaRPr lang="en-ZA" dirty="0"/>
          </a:p>
        </p:txBody>
      </p:sp>
    </p:spTree>
    <p:extLst>
      <p:ext uri="{BB962C8B-B14F-4D97-AF65-F5344CB8AC3E}">
        <p14:creationId xmlns:p14="http://schemas.microsoft.com/office/powerpoint/2010/main" val="18536798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ZA" dirty="0" smtClean="0"/>
              <a:t>Infrastructure Options Selection</a:t>
            </a:r>
            <a:endParaRPr lang="en-ZA" dirty="0"/>
          </a:p>
        </p:txBody>
      </p:sp>
      <p:graphicFrame>
        <p:nvGraphicFramePr>
          <p:cNvPr id="3" name="Table 2"/>
          <p:cNvGraphicFramePr>
            <a:graphicFrameLocks noGrp="1"/>
          </p:cNvGraphicFramePr>
          <p:nvPr>
            <p:extLst>
              <p:ext uri="{D42A27DB-BD31-4B8C-83A1-F6EECF244321}">
                <p14:modId xmlns:p14="http://schemas.microsoft.com/office/powerpoint/2010/main" val="4145931350"/>
              </p:ext>
            </p:extLst>
          </p:nvPr>
        </p:nvGraphicFramePr>
        <p:xfrm>
          <a:off x="426720" y="1052736"/>
          <a:ext cx="8496945" cy="5394960"/>
        </p:xfrm>
        <a:graphic>
          <a:graphicData uri="http://schemas.openxmlformats.org/drawingml/2006/table">
            <a:tbl>
              <a:tblPr firstRow="1" bandRow="1">
                <a:tableStyleId>{5C22544A-7EE6-4342-B048-85BDC9FD1C3A}</a:tableStyleId>
              </a:tblPr>
              <a:tblGrid>
                <a:gridCol w="2832315"/>
                <a:gridCol w="2832315"/>
                <a:gridCol w="2832315"/>
              </a:tblGrid>
              <a:tr h="735856">
                <a:tc>
                  <a:txBody>
                    <a:bodyPr/>
                    <a:lstStyle/>
                    <a:p>
                      <a:r>
                        <a:rPr lang="en-ZA" dirty="0" smtClean="0"/>
                        <a:t>Broad Types of Provision</a:t>
                      </a:r>
                      <a:endParaRPr lang="en-ZA" dirty="0"/>
                    </a:p>
                  </a:txBody>
                  <a:tcPr>
                    <a:solidFill>
                      <a:srgbClr val="D65636"/>
                    </a:solidFill>
                  </a:tcPr>
                </a:tc>
                <a:tc>
                  <a:txBody>
                    <a:bodyPr/>
                    <a:lstStyle/>
                    <a:p>
                      <a:r>
                        <a:rPr lang="en-ZA" dirty="0" smtClean="0"/>
                        <a:t>Criteria for Selection (Agreed to between community and LA)</a:t>
                      </a:r>
                      <a:endParaRPr lang="en-ZA" dirty="0"/>
                    </a:p>
                  </a:txBody>
                  <a:tcPr>
                    <a:solidFill>
                      <a:srgbClr val="D65636"/>
                    </a:solidFill>
                  </a:tcPr>
                </a:tc>
                <a:tc>
                  <a:txBody>
                    <a:bodyPr/>
                    <a:lstStyle/>
                    <a:p>
                      <a:r>
                        <a:rPr lang="en-ZA" dirty="0" smtClean="0"/>
                        <a:t>Examples of trade-offs to be considered</a:t>
                      </a:r>
                      <a:endParaRPr lang="en-ZA" dirty="0"/>
                    </a:p>
                  </a:txBody>
                  <a:tcPr>
                    <a:solidFill>
                      <a:srgbClr val="D65636"/>
                    </a:solidFill>
                  </a:tcPr>
                </a:tc>
              </a:tr>
              <a:tr h="2528168">
                <a:tc>
                  <a:txBody>
                    <a:bodyPr/>
                    <a:lstStyle/>
                    <a:p>
                      <a:pPr marL="342900" indent="-342900">
                        <a:buFont typeface="+mj-lt"/>
                        <a:buAutoNum type="arabicPeriod"/>
                      </a:pPr>
                      <a:r>
                        <a:rPr lang="en-ZA" dirty="0" smtClean="0"/>
                        <a:t>Accessibility (roads</a:t>
                      </a:r>
                      <a:r>
                        <a:rPr lang="en-ZA" baseline="0" dirty="0" smtClean="0"/>
                        <a:t> and pathways), mobility and transport</a:t>
                      </a:r>
                    </a:p>
                    <a:p>
                      <a:pPr marL="342900" indent="-342900">
                        <a:buFont typeface="+mj-lt"/>
                        <a:buAutoNum type="arabicPeriod"/>
                      </a:pPr>
                      <a:r>
                        <a:rPr lang="en-ZA" baseline="0" dirty="0" smtClean="0"/>
                        <a:t>Water and sanitation</a:t>
                      </a:r>
                    </a:p>
                    <a:p>
                      <a:pPr marL="342900" indent="-342900">
                        <a:buFont typeface="+mj-lt"/>
                        <a:buAutoNum type="arabicPeriod"/>
                      </a:pPr>
                      <a:r>
                        <a:rPr lang="en-ZA" baseline="0" dirty="0" smtClean="0"/>
                        <a:t>Drainage and erosion Control</a:t>
                      </a:r>
                    </a:p>
                    <a:p>
                      <a:pPr marL="342900" indent="-342900">
                        <a:buFont typeface="+mj-lt"/>
                        <a:buAutoNum type="arabicPeriod"/>
                      </a:pPr>
                      <a:r>
                        <a:rPr lang="en-ZA" baseline="0" dirty="0" smtClean="0"/>
                        <a:t>Community Facilities</a:t>
                      </a:r>
                    </a:p>
                    <a:p>
                      <a:pPr marL="342900" indent="-342900">
                        <a:buFont typeface="+mj-lt"/>
                        <a:buAutoNum type="arabicPeriod"/>
                      </a:pPr>
                      <a:r>
                        <a:rPr lang="en-ZA" baseline="0" dirty="0" smtClean="0"/>
                        <a:t>Bulk Earthworks</a:t>
                      </a:r>
                    </a:p>
                    <a:p>
                      <a:pPr marL="342900" indent="-342900">
                        <a:buFont typeface="+mj-lt"/>
                        <a:buAutoNum type="arabicPeriod"/>
                      </a:pPr>
                      <a:endParaRPr lang="en-ZA" dirty="0"/>
                    </a:p>
                  </a:txBody>
                  <a:tcPr>
                    <a:solidFill>
                      <a:schemeClr val="bg1"/>
                    </a:solidFill>
                  </a:tcPr>
                </a:tc>
                <a:tc>
                  <a:txBody>
                    <a:bodyPr/>
                    <a:lstStyle/>
                    <a:p>
                      <a:pPr marL="285750" indent="-285750">
                        <a:buFont typeface="Arial" panose="020B0604020202020204" pitchFamily="34" charset="0"/>
                        <a:buChar char="•"/>
                      </a:pPr>
                      <a:r>
                        <a:rPr lang="en-ZA" dirty="0" smtClean="0"/>
                        <a:t>Aims of the project</a:t>
                      </a:r>
                    </a:p>
                    <a:p>
                      <a:pPr marL="285750" indent="-285750">
                        <a:buFont typeface="Arial" panose="020B0604020202020204" pitchFamily="34" charset="0"/>
                        <a:buChar char="•"/>
                      </a:pPr>
                      <a:r>
                        <a:rPr lang="en-ZA" dirty="0" smtClean="0"/>
                        <a:t>Levels of services</a:t>
                      </a:r>
                    </a:p>
                    <a:p>
                      <a:pPr marL="285750" indent="-285750">
                        <a:buFont typeface="Arial" panose="020B0604020202020204" pitchFamily="34" charset="0"/>
                        <a:buChar char="•"/>
                      </a:pPr>
                      <a:r>
                        <a:rPr lang="en-ZA" dirty="0" smtClean="0"/>
                        <a:t>Affordability</a:t>
                      </a:r>
                    </a:p>
                    <a:p>
                      <a:pPr marL="742950" lvl="1" indent="-285750">
                        <a:buFont typeface="Arial" panose="020B0604020202020204" pitchFamily="34" charset="0"/>
                        <a:buChar char="•"/>
                      </a:pPr>
                      <a:r>
                        <a:rPr lang="en-ZA" dirty="0" smtClean="0"/>
                        <a:t>Capital</a:t>
                      </a:r>
                    </a:p>
                    <a:p>
                      <a:pPr marL="742950" lvl="1" indent="-285750">
                        <a:buFont typeface="Arial" panose="020B0604020202020204" pitchFamily="34" charset="0"/>
                        <a:buChar char="•"/>
                      </a:pPr>
                      <a:r>
                        <a:rPr lang="en-ZA" dirty="0" smtClean="0"/>
                        <a:t>maintenance</a:t>
                      </a:r>
                    </a:p>
                    <a:p>
                      <a:pPr marL="285750" indent="-285750">
                        <a:buFont typeface="Arial" panose="020B0604020202020204" pitchFamily="34" charset="0"/>
                        <a:buChar char="•"/>
                      </a:pPr>
                      <a:r>
                        <a:rPr lang="en-ZA" dirty="0" smtClean="0"/>
                        <a:t>Budgets</a:t>
                      </a:r>
                    </a:p>
                    <a:p>
                      <a:pPr marL="742950" lvl="1" indent="-285750">
                        <a:buFont typeface="Arial" panose="020B0604020202020204" pitchFamily="34" charset="0"/>
                        <a:buChar char="•"/>
                      </a:pPr>
                      <a:r>
                        <a:rPr lang="en-ZA" dirty="0" smtClean="0"/>
                        <a:t>Capital</a:t>
                      </a:r>
                    </a:p>
                    <a:p>
                      <a:pPr marL="742950" lvl="1" indent="-285750">
                        <a:buFont typeface="Arial" panose="020B0604020202020204" pitchFamily="34" charset="0"/>
                        <a:buChar char="•"/>
                      </a:pPr>
                      <a:r>
                        <a:rPr lang="en-ZA" dirty="0" smtClean="0"/>
                        <a:t>Maintenance</a:t>
                      </a:r>
                    </a:p>
                    <a:p>
                      <a:pPr marL="285750" lvl="0" indent="-285750">
                        <a:buFont typeface="Arial" panose="020B0604020202020204" pitchFamily="34" charset="0"/>
                        <a:buChar char="•"/>
                      </a:pPr>
                      <a:r>
                        <a:rPr lang="en-ZA" dirty="0" smtClean="0"/>
                        <a:t>Environmental resource usage</a:t>
                      </a:r>
                    </a:p>
                    <a:p>
                      <a:pPr marL="285750" lvl="0" indent="-285750">
                        <a:buFont typeface="Arial" panose="020B0604020202020204" pitchFamily="34" charset="0"/>
                        <a:buChar char="•"/>
                      </a:pPr>
                      <a:r>
                        <a:rPr lang="en-ZA" dirty="0" smtClean="0"/>
                        <a:t>Local employment opportunities</a:t>
                      </a:r>
                    </a:p>
                    <a:p>
                      <a:pPr marL="742950" lvl="1" indent="-285750">
                        <a:buFont typeface="Arial" panose="020B0604020202020204" pitchFamily="34" charset="0"/>
                        <a:buChar char="•"/>
                      </a:pPr>
                      <a:r>
                        <a:rPr lang="en-ZA" dirty="0" smtClean="0"/>
                        <a:t>Construction</a:t>
                      </a:r>
                    </a:p>
                    <a:p>
                      <a:pPr marL="742950" lvl="1" indent="-285750">
                        <a:buFont typeface="Arial" panose="020B0604020202020204" pitchFamily="34" charset="0"/>
                        <a:buChar char="•"/>
                      </a:pPr>
                      <a:r>
                        <a:rPr lang="en-ZA" dirty="0" smtClean="0"/>
                        <a:t>Maintenance</a:t>
                      </a:r>
                    </a:p>
                    <a:p>
                      <a:pPr marL="285750" lvl="0" indent="-285750">
                        <a:buFont typeface="Arial" panose="020B0604020202020204" pitchFamily="34" charset="0"/>
                        <a:buChar char="•"/>
                      </a:pPr>
                      <a:r>
                        <a:rPr lang="en-ZA" dirty="0" smtClean="0"/>
                        <a:t>Local capacity building</a:t>
                      </a:r>
                    </a:p>
                    <a:p>
                      <a:pPr marL="285750" indent="-285750">
                        <a:buFont typeface="Arial" panose="020B0604020202020204" pitchFamily="34" charset="0"/>
                        <a:buChar char="•"/>
                      </a:pPr>
                      <a:endParaRPr lang="en-ZA" dirty="0"/>
                    </a:p>
                  </a:txBody>
                  <a:tcPr>
                    <a:solidFill>
                      <a:schemeClr val="accent6">
                        <a:lumMod val="40000"/>
                        <a:lumOff val="60000"/>
                      </a:schemeClr>
                    </a:solidFill>
                  </a:tcPr>
                </a:tc>
                <a:tc>
                  <a:txBody>
                    <a:bodyPr/>
                    <a:lstStyle/>
                    <a:p>
                      <a:pPr marL="285750" indent="-285750">
                        <a:buFont typeface="Arial" panose="020B0604020202020204" pitchFamily="34" charset="0"/>
                        <a:buChar char="•"/>
                      </a:pPr>
                      <a:r>
                        <a:rPr lang="en-ZA" dirty="0" smtClean="0"/>
                        <a:t>Costs:</a:t>
                      </a:r>
                      <a:r>
                        <a:rPr lang="en-ZA" baseline="0" dirty="0" smtClean="0"/>
                        <a:t> Capital vs maintenance</a:t>
                      </a:r>
                    </a:p>
                    <a:p>
                      <a:pPr marL="285750" indent="-285750">
                        <a:buFont typeface="Arial" panose="020B0604020202020204" pitchFamily="34" charset="0"/>
                        <a:buChar char="•"/>
                      </a:pPr>
                      <a:r>
                        <a:rPr lang="en-ZA" baseline="0" dirty="0" smtClean="0"/>
                        <a:t>Levels of different services: selection based on budgetary constraints</a:t>
                      </a:r>
                    </a:p>
                    <a:p>
                      <a:pPr marL="285750" indent="-285750">
                        <a:buFont typeface="Arial" panose="020B0604020202020204" pitchFamily="34" charset="0"/>
                        <a:buChar char="•"/>
                      </a:pPr>
                      <a:r>
                        <a:rPr lang="en-ZA" baseline="0" dirty="0" smtClean="0"/>
                        <a:t>Timing of delivery: labour vs capital intensive construction</a:t>
                      </a:r>
                    </a:p>
                    <a:p>
                      <a:pPr marL="285750" indent="-285750">
                        <a:buFont typeface="Arial" panose="020B0604020202020204" pitchFamily="34" charset="0"/>
                        <a:buChar char="•"/>
                      </a:pPr>
                      <a:r>
                        <a:rPr lang="en-ZA" baseline="0" dirty="0" smtClean="0"/>
                        <a:t>Convenience: Ease of use vs environmental imperatives vs affordability</a:t>
                      </a:r>
                    </a:p>
                    <a:p>
                      <a:pPr marL="285750" indent="-285750">
                        <a:buFont typeface="Arial" panose="020B0604020202020204" pitchFamily="34" charset="0"/>
                        <a:buChar char="•"/>
                      </a:pPr>
                      <a:r>
                        <a:rPr lang="en-ZA" baseline="0" dirty="0" smtClean="0"/>
                        <a:t>Political Imperatives: Desired infrastructure vs technical practicalities</a:t>
                      </a:r>
                      <a:endParaRPr lang="en-ZA" dirty="0"/>
                    </a:p>
                  </a:txBody>
                  <a:tcPr>
                    <a:solidFill>
                      <a:schemeClr val="bg1"/>
                    </a:solidFill>
                  </a:tcPr>
                </a:tc>
              </a:tr>
            </a:tbl>
          </a:graphicData>
        </a:graphic>
      </p:graphicFrame>
    </p:spTree>
    <p:extLst>
      <p:ext uri="{BB962C8B-B14F-4D97-AF65-F5344CB8AC3E}">
        <p14:creationId xmlns:p14="http://schemas.microsoft.com/office/powerpoint/2010/main" val="26339771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ZA" dirty="0" smtClean="0"/>
              <a:t>Infrastructure Options Selection</a:t>
            </a:r>
            <a:endParaRPr lang="en-ZA" dirty="0"/>
          </a:p>
        </p:txBody>
      </p:sp>
      <p:graphicFrame>
        <p:nvGraphicFramePr>
          <p:cNvPr id="4" name="Table 3"/>
          <p:cNvGraphicFramePr>
            <a:graphicFrameLocks noGrp="1"/>
          </p:cNvGraphicFramePr>
          <p:nvPr>
            <p:extLst>
              <p:ext uri="{D42A27DB-BD31-4B8C-83A1-F6EECF244321}">
                <p14:modId xmlns:p14="http://schemas.microsoft.com/office/powerpoint/2010/main" val="1809369725"/>
              </p:ext>
            </p:extLst>
          </p:nvPr>
        </p:nvGraphicFramePr>
        <p:xfrm>
          <a:off x="380998" y="1066801"/>
          <a:ext cx="8610603" cy="5288662"/>
        </p:xfrm>
        <a:graphic>
          <a:graphicData uri="http://schemas.openxmlformats.org/drawingml/2006/table">
            <a:tbl>
              <a:tblPr firstRow="1" firstCol="1" bandRow="1">
                <a:tableStyleId>{5C22544A-7EE6-4342-B048-85BDC9FD1C3A}</a:tableStyleId>
              </a:tblPr>
              <a:tblGrid>
                <a:gridCol w="1371602"/>
                <a:gridCol w="914400"/>
                <a:gridCol w="4073415"/>
                <a:gridCol w="565283"/>
                <a:gridCol w="565283"/>
                <a:gridCol w="565283"/>
                <a:gridCol w="555337"/>
              </a:tblGrid>
              <a:tr h="622566">
                <a:tc rowSpan="2">
                  <a:txBody>
                    <a:bodyPr/>
                    <a:lstStyle/>
                    <a:p>
                      <a:pPr>
                        <a:lnSpc>
                          <a:spcPct val="115000"/>
                        </a:lnSpc>
                        <a:spcAft>
                          <a:spcPts val="1000"/>
                        </a:spcAft>
                      </a:pPr>
                      <a:r>
                        <a:rPr lang="en-ZA" sz="1400" dirty="0">
                          <a:effectLst/>
                        </a:rPr>
                        <a:t>Service Category</a:t>
                      </a:r>
                      <a:endParaRPr lang="en-ZA" sz="1400" dirty="0">
                        <a:effectLst/>
                        <a:latin typeface="Calibri"/>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400" dirty="0">
                          <a:effectLst/>
                        </a:rPr>
                        <a:t>Type</a:t>
                      </a:r>
                      <a:endParaRPr lang="en-ZA" sz="1400" dirty="0">
                        <a:effectLst/>
                        <a:latin typeface="Calibri"/>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400" dirty="0">
                          <a:effectLst/>
                        </a:rPr>
                        <a:t>Characteristics </a:t>
                      </a:r>
                      <a:endParaRPr lang="en-ZA" sz="1400" dirty="0">
                        <a:effectLst/>
                        <a:latin typeface="Calibri"/>
                        <a:ea typeface="Calibri"/>
                        <a:cs typeface="Times New Roman"/>
                      </a:endParaRPr>
                    </a:p>
                  </a:txBody>
                  <a:tcPr marL="54285" marR="54285" marT="0" marB="0">
                    <a:solidFill>
                      <a:srgbClr val="D65636"/>
                    </a:solidFill>
                  </a:tcPr>
                </a:tc>
                <a:tc gridSpan="4">
                  <a:txBody>
                    <a:bodyPr/>
                    <a:lstStyle/>
                    <a:p>
                      <a:pPr>
                        <a:lnSpc>
                          <a:spcPct val="115000"/>
                        </a:lnSpc>
                        <a:spcAft>
                          <a:spcPts val="1000"/>
                        </a:spcAft>
                      </a:pPr>
                      <a:r>
                        <a:rPr lang="en-ZA" sz="1400" dirty="0">
                          <a:effectLst/>
                        </a:rPr>
                        <a:t>Application to informal settlement categories (Y: Yes/ N: No)</a:t>
                      </a:r>
                      <a:endParaRPr lang="en-ZA" sz="1400" dirty="0">
                        <a:effectLst/>
                        <a:latin typeface="Calibri"/>
                        <a:ea typeface="Calibri"/>
                        <a:cs typeface="Times New Roman"/>
                      </a:endParaRPr>
                    </a:p>
                  </a:txBody>
                  <a:tcPr marL="54285" marR="54285" marT="0" marB="0">
                    <a:solidFill>
                      <a:srgbClr val="D65636"/>
                    </a:solidFill>
                  </a:tcPr>
                </a:tc>
                <a:tc hMerge="1">
                  <a:txBody>
                    <a:bodyPr/>
                    <a:lstStyle/>
                    <a:p>
                      <a:endParaRPr lang="en-ZA"/>
                    </a:p>
                  </a:txBody>
                  <a:tcPr/>
                </a:tc>
                <a:tc hMerge="1">
                  <a:txBody>
                    <a:bodyPr/>
                    <a:lstStyle/>
                    <a:p>
                      <a:endParaRPr lang="en-ZA"/>
                    </a:p>
                  </a:txBody>
                  <a:tcPr/>
                </a:tc>
                <a:tc hMerge="1">
                  <a:txBody>
                    <a:bodyPr/>
                    <a:lstStyle/>
                    <a:p>
                      <a:endParaRPr lang="en-ZA"/>
                    </a:p>
                  </a:txBody>
                  <a:tcPr/>
                </a:tc>
              </a:tr>
              <a:tr h="1175130">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marL="71755" marR="71755">
                        <a:lnSpc>
                          <a:spcPct val="115000"/>
                        </a:lnSpc>
                        <a:spcAft>
                          <a:spcPts val="1000"/>
                        </a:spcAft>
                      </a:pPr>
                      <a:r>
                        <a:rPr lang="en-ZA" sz="1400" dirty="0" smtClean="0">
                          <a:solidFill>
                            <a:schemeClr val="bg1"/>
                          </a:solidFill>
                          <a:effectLst/>
                        </a:rPr>
                        <a:t>Conventional </a:t>
                      </a:r>
                      <a:endParaRPr lang="en-ZA" sz="1400" dirty="0">
                        <a:solidFill>
                          <a:schemeClr val="bg1"/>
                        </a:solidFill>
                        <a:effectLst/>
                        <a:latin typeface="Calibri"/>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400" dirty="0" smtClean="0">
                          <a:solidFill>
                            <a:schemeClr val="bg1"/>
                          </a:solidFill>
                          <a:effectLst/>
                        </a:rPr>
                        <a:t>Incremental</a:t>
                      </a:r>
                      <a:endParaRPr lang="en-ZA" sz="1400" dirty="0">
                        <a:solidFill>
                          <a:schemeClr val="bg1"/>
                        </a:solidFill>
                        <a:effectLst/>
                        <a:latin typeface="Calibri"/>
                        <a:ea typeface="Calibri"/>
                        <a:cs typeface="Times New Roman"/>
                      </a:endParaRPr>
                    </a:p>
                  </a:txBody>
                  <a:tcPr marL="54285" marR="54285" marT="0" marB="0" vert="vert270">
                    <a:solidFill>
                      <a:srgbClr val="D65636"/>
                    </a:solidFill>
                  </a:tcPr>
                </a:tc>
                <a:tc>
                  <a:txBody>
                    <a:bodyPr/>
                    <a:lstStyle/>
                    <a:p>
                      <a:pPr marL="71755" marR="71755">
                        <a:lnSpc>
                          <a:spcPct val="100000"/>
                        </a:lnSpc>
                        <a:spcAft>
                          <a:spcPts val="1000"/>
                        </a:spcAft>
                      </a:pPr>
                      <a:r>
                        <a:rPr lang="en-ZA" sz="1400" dirty="0">
                          <a:solidFill>
                            <a:schemeClr val="bg1"/>
                          </a:solidFill>
                          <a:effectLst/>
                        </a:rPr>
                        <a:t>Interim </a:t>
                      </a:r>
                      <a:r>
                        <a:rPr lang="en-ZA" sz="1400" dirty="0" smtClean="0">
                          <a:solidFill>
                            <a:schemeClr val="bg1"/>
                          </a:solidFill>
                          <a:effectLst/>
                        </a:rPr>
                        <a:t>arrangements </a:t>
                      </a:r>
                      <a:endParaRPr lang="en-ZA" sz="1400" dirty="0">
                        <a:solidFill>
                          <a:schemeClr val="bg1"/>
                        </a:solidFill>
                        <a:effectLst/>
                        <a:latin typeface="Calibri"/>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400" dirty="0">
                          <a:solidFill>
                            <a:schemeClr val="bg1"/>
                          </a:solidFill>
                          <a:effectLst/>
                        </a:rPr>
                        <a:t>Deferred relocation </a:t>
                      </a:r>
                      <a:endParaRPr lang="en-ZA" sz="1400" dirty="0">
                        <a:solidFill>
                          <a:schemeClr val="bg1"/>
                        </a:solidFill>
                        <a:effectLst/>
                        <a:latin typeface="Calibri"/>
                        <a:ea typeface="Calibri"/>
                        <a:cs typeface="Times New Roman"/>
                      </a:endParaRPr>
                    </a:p>
                  </a:txBody>
                  <a:tcPr marL="54285" marR="54285" marT="0" marB="0" vert="vert270">
                    <a:solidFill>
                      <a:srgbClr val="D65636"/>
                    </a:solidFill>
                  </a:tcPr>
                </a:tc>
              </a:tr>
              <a:tr h="589182">
                <a:tc rowSpan="3">
                  <a:txBody>
                    <a:bodyPr/>
                    <a:lstStyle/>
                    <a:p>
                      <a:pPr>
                        <a:lnSpc>
                          <a:spcPct val="115000"/>
                        </a:lnSpc>
                        <a:spcAft>
                          <a:spcPts val="1000"/>
                        </a:spcAft>
                      </a:pPr>
                      <a:r>
                        <a:rPr lang="en-ZA" sz="1400" dirty="0">
                          <a:effectLst/>
                        </a:rPr>
                        <a:t>Accessibility Mobility &amp; Transport </a:t>
                      </a:r>
                      <a:endParaRPr lang="en-ZA" sz="1400" dirty="0">
                        <a:effectLst/>
                        <a:latin typeface="Calibri"/>
                        <a:ea typeface="Calibri"/>
                        <a:cs typeface="Times New Roman"/>
                      </a:endParaRPr>
                    </a:p>
                  </a:txBody>
                  <a:tcPr marL="54285" marR="54285" marT="0" marB="0">
                    <a:solidFill>
                      <a:srgbClr val="D65636"/>
                    </a:solidFill>
                  </a:tcPr>
                </a:tc>
                <a:tc>
                  <a:txBody>
                    <a:bodyPr/>
                    <a:lstStyle/>
                    <a:p>
                      <a:pPr>
                        <a:lnSpc>
                          <a:spcPct val="115000"/>
                        </a:lnSpc>
                        <a:spcAft>
                          <a:spcPts val="1000"/>
                        </a:spcAft>
                      </a:pPr>
                      <a:r>
                        <a:rPr lang="en-ZA" sz="1400" dirty="0">
                          <a:effectLst/>
                        </a:rPr>
                        <a:t>Pedestrian &amp; cycle circulation </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These are paved, or tarred narrow strips which can be constructed on steep gradients requiring limited cut and fill. In very steep areas stairs can even be provided.</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tc>
              </a:tr>
              <a:tr h="910444">
                <a:tc vMerge="1">
                  <a:txBody>
                    <a:bodyPr/>
                    <a:lstStyle/>
                    <a:p>
                      <a:endParaRPr lang="en-ZA"/>
                    </a:p>
                  </a:txBody>
                  <a:tcPr/>
                </a:tc>
                <a:tc>
                  <a:txBody>
                    <a:bodyPr/>
                    <a:lstStyle/>
                    <a:p>
                      <a:pPr>
                        <a:lnSpc>
                          <a:spcPct val="115000"/>
                        </a:lnSpc>
                        <a:spcAft>
                          <a:spcPts val="1000"/>
                        </a:spcAft>
                      </a:pPr>
                      <a:r>
                        <a:rPr lang="en-ZA" sz="1400" dirty="0">
                          <a:effectLst/>
                        </a:rPr>
                        <a:t>Gravel/</a:t>
                      </a:r>
                    </a:p>
                    <a:p>
                      <a:pPr>
                        <a:lnSpc>
                          <a:spcPct val="115000"/>
                        </a:lnSpc>
                        <a:spcAft>
                          <a:spcPts val="1000"/>
                        </a:spcAft>
                      </a:pPr>
                      <a:r>
                        <a:rPr lang="en-ZA" sz="1400" dirty="0">
                          <a:effectLst/>
                        </a:rPr>
                        <a:t>unsurfaced road circulation</a:t>
                      </a:r>
                      <a:endParaRPr lang="en-ZA" sz="1400" dirty="0">
                        <a:effectLst/>
                        <a:latin typeface="Calibri"/>
                        <a:ea typeface="Calibri"/>
                        <a:cs typeface="Times New Roman"/>
                      </a:endParaRPr>
                    </a:p>
                  </a:txBody>
                  <a:tcPr marL="54285" marR="54285" marT="0" marB="0">
                    <a:solidFill>
                      <a:schemeClr val="accent6">
                        <a:lumMod val="40000"/>
                        <a:lumOff val="60000"/>
                      </a:schemeClr>
                    </a:solidFill>
                  </a:tcPr>
                </a:tc>
                <a:tc>
                  <a:txBody>
                    <a:bodyPr/>
                    <a:lstStyle/>
                    <a:p>
                      <a:pPr>
                        <a:lnSpc>
                          <a:spcPct val="115000"/>
                        </a:lnSpc>
                        <a:spcAft>
                          <a:spcPts val="1000"/>
                        </a:spcAft>
                      </a:pPr>
                      <a:r>
                        <a:rPr lang="en-ZA" sz="1400" dirty="0">
                          <a:effectLst/>
                        </a:rPr>
                        <a:t>These are unpaved roads which require at least 6 metre widths and minimum radius curvatures on turns and minimum 1:5 gradients requiring cut and fill embankments in steep terrain. In very steep areas road access is not possible.</a:t>
                      </a:r>
                      <a:endParaRPr lang="en-ZA" sz="1400" dirty="0">
                        <a:effectLst/>
                        <a:latin typeface="Calibri"/>
                        <a:ea typeface="Calibri"/>
                        <a:cs typeface="Times New Roman"/>
                      </a:endParaRPr>
                    </a:p>
                  </a:txBody>
                  <a:tcPr marL="54285" marR="54285" marT="0" marB="0">
                    <a:solidFill>
                      <a:schemeClr val="accent6">
                        <a:lumMod val="40000"/>
                        <a:lumOff val="60000"/>
                      </a:schemeClr>
                    </a:solidFill>
                  </a:tcPr>
                </a:tc>
                <a:tc>
                  <a:txBody>
                    <a:bodyPr/>
                    <a:lstStyle/>
                    <a:p>
                      <a:pPr>
                        <a:lnSpc>
                          <a:spcPct val="115000"/>
                        </a:lnSpc>
                        <a:spcAft>
                          <a:spcPts val="1000"/>
                        </a:spcAft>
                      </a:pPr>
                      <a:r>
                        <a:rPr lang="en-ZA" sz="1400" dirty="0">
                          <a:effectLst/>
                        </a:rPr>
                        <a:t>N</a:t>
                      </a:r>
                      <a:endParaRPr lang="en-ZA" sz="1400" dirty="0">
                        <a:effectLst/>
                        <a:latin typeface="Calibri"/>
                        <a:ea typeface="Calibri"/>
                        <a:cs typeface="Times New Roman"/>
                      </a:endParaRPr>
                    </a:p>
                  </a:txBody>
                  <a:tcPr marL="54285" marR="54285" marT="0" marB="0">
                    <a:solidFill>
                      <a:schemeClr val="accent6">
                        <a:lumMod val="40000"/>
                        <a:lumOff val="60000"/>
                      </a:schemeClr>
                    </a:solidFill>
                  </a:tcPr>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solidFill>
                      <a:schemeClr val="accent6">
                        <a:lumMod val="40000"/>
                        <a:lumOff val="60000"/>
                      </a:schemeClr>
                    </a:solidFill>
                  </a:tcPr>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solidFill>
                      <a:schemeClr val="accent6">
                        <a:lumMod val="40000"/>
                        <a:lumOff val="60000"/>
                      </a:schemeClr>
                    </a:solidFill>
                  </a:tcPr>
                </a:tc>
                <a:tc>
                  <a:txBody>
                    <a:bodyPr/>
                    <a:lstStyle/>
                    <a:p>
                      <a:pPr>
                        <a:lnSpc>
                          <a:spcPct val="115000"/>
                        </a:lnSpc>
                        <a:spcAft>
                          <a:spcPts val="1000"/>
                        </a:spcAft>
                      </a:pPr>
                      <a:r>
                        <a:rPr lang="en-ZA" sz="1400" dirty="0">
                          <a:effectLst/>
                        </a:rPr>
                        <a:t>N</a:t>
                      </a:r>
                      <a:endParaRPr lang="en-ZA" sz="1400" dirty="0">
                        <a:effectLst/>
                        <a:latin typeface="Calibri"/>
                        <a:ea typeface="Calibri"/>
                        <a:cs typeface="Times New Roman"/>
                      </a:endParaRPr>
                    </a:p>
                  </a:txBody>
                  <a:tcPr marL="54285" marR="54285" marT="0" marB="0">
                    <a:solidFill>
                      <a:schemeClr val="accent6">
                        <a:lumMod val="40000"/>
                        <a:lumOff val="60000"/>
                      </a:schemeClr>
                    </a:solidFill>
                  </a:tcPr>
                </a:tc>
              </a:tr>
              <a:tr h="925664">
                <a:tc vMerge="1">
                  <a:txBody>
                    <a:bodyPr/>
                    <a:lstStyle/>
                    <a:p>
                      <a:endParaRPr lang="en-ZA"/>
                    </a:p>
                  </a:txBody>
                  <a:tcPr/>
                </a:tc>
                <a:tc>
                  <a:txBody>
                    <a:bodyPr/>
                    <a:lstStyle/>
                    <a:p>
                      <a:pPr>
                        <a:lnSpc>
                          <a:spcPct val="115000"/>
                        </a:lnSpc>
                        <a:spcAft>
                          <a:spcPts val="1000"/>
                        </a:spcAft>
                      </a:pPr>
                      <a:r>
                        <a:rPr lang="en-ZA" sz="1400" dirty="0">
                          <a:effectLst/>
                        </a:rPr>
                        <a:t>Surfaced roads</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These are paved, or tarred roads which require at least 6 metre widths and minimum radius curvatures on turns and minimum 1:5 gradients requiring cut and fill embankments in steep terrain. In very steep areas road access is not possible.</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Y</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N</a:t>
                      </a:r>
                      <a:endParaRPr lang="en-ZA" sz="1400" dirty="0">
                        <a:effectLst/>
                        <a:latin typeface="Calibri"/>
                        <a:ea typeface="Calibri"/>
                        <a:cs typeface="Times New Roman"/>
                      </a:endParaRPr>
                    </a:p>
                  </a:txBody>
                  <a:tcPr marL="54285" marR="54285" marT="0" marB="0"/>
                </a:tc>
                <a:tc>
                  <a:txBody>
                    <a:bodyPr/>
                    <a:lstStyle/>
                    <a:p>
                      <a:pPr>
                        <a:lnSpc>
                          <a:spcPct val="115000"/>
                        </a:lnSpc>
                        <a:spcAft>
                          <a:spcPts val="1000"/>
                        </a:spcAft>
                      </a:pPr>
                      <a:r>
                        <a:rPr lang="en-ZA" sz="1400" dirty="0">
                          <a:effectLst/>
                        </a:rPr>
                        <a:t>N</a:t>
                      </a:r>
                      <a:endParaRPr lang="en-ZA" sz="1400" dirty="0">
                        <a:effectLst/>
                        <a:latin typeface="Calibri"/>
                        <a:ea typeface="Calibri"/>
                        <a:cs typeface="Times New Roman"/>
                      </a:endParaRPr>
                    </a:p>
                  </a:txBody>
                  <a:tcPr marL="54285" marR="54285" marT="0" marB="0"/>
                </a:tc>
              </a:tr>
            </a:tbl>
          </a:graphicData>
        </a:graphic>
      </p:graphicFrame>
    </p:spTree>
    <p:extLst>
      <p:ext uri="{BB962C8B-B14F-4D97-AF65-F5344CB8AC3E}">
        <p14:creationId xmlns:p14="http://schemas.microsoft.com/office/powerpoint/2010/main" val="34789096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ZA" dirty="0" smtClean="0"/>
              <a:t>Infrastructure Options Selection</a:t>
            </a:r>
            <a:endParaRPr lang="en-ZA" dirty="0"/>
          </a:p>
        </p:txBody>
      </p:sp>
      <p:graphicFrame>
        <p:nvGraphicFramePr>
          <p:cNvPr id="5" name="Table 4"/>
          <p:cNvGraphicFramePr>
            <a:graphicFrameLocks noGrp="1"/>
          </p:cNvGraphicFramePr>
          <p:nvPr>
            <p:extLst>
              <p:ext uri="{D42A27DB-BD31-4B8C-83A1-F6EECF244321}">
                <p14:modId xmlns:p14="http://schemas.microsoft.com/office/powerpoint/2010/main" val="406666298"/>
              </p:ext>
            </p:extLst>
          </p:nvPr>
        </p:nvGraphicFramePr>
        <p:xfrm>
          <a:off x="304801" y="1052737"/>
          <a:ext cx="8534400" cy="5643647"/>
        </p:xfrm>
        <a:graphic>
          <a:graphicData uri="http://schemas.openxmlformats.org/drawingml/2006/table">
            <a:tbl>
              <a:tblPr firstRow="1" firstCol="1" bandRow="1">
                <a:tableStyleId>{5C22544A-7EE6-4342-B048-85BDC9FD1C3A}</a:tableStyleId>
              </a:tblPr>
              <a:tblGrid>
                <a:gridCol w="980488"/>
                <a:gridCol w="1853312"/>
                <a:gridCol w="3469338"/>
                <a:gridCol w="560280"/>
                <a:gridCol w="560280"/>
                <a:gridCol w="560280"/>
                <a:gridCol w="550422"/>
              </a:tblGrid>
              <a:tr h="779976">
                <a:tc rowSpan="2">
                  <a:txBody>
                    <a:bodyPr/>
                    <a:lstStyle/>
                    <a:p>
                      <a:pPr>
                        <a:lnSpc>
                          <a:spcPct val="115000"/>
                        </a:lnSpc>
                        <a:spcAft>
                          <a:spcPts val="1000"/>
                        </a:spcAft>
                      </a:pPr>
                      <a:r>
                        <a:rPr lang="en-ZA" sz="1200" dirty="0">
                          <a:effectLst/>
                          <a:latin typeface="+mj-lt"/>
                        </a:rPr>
                        <a:t>Service Category</a:t>
                      </a:r>
                      <a:endParaRPr lang="en-ZA" sz="1200" dirty="0">
                        <a:effectLst/>
                        <a:latin typeface="+mj-lt"/>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200" dirty="0">
                          <a:effectLst/>
                          <a:latin typeface="+mj-lt"/>
                        </a:rPr>
                        <a:t>Type</a:t>
                      </a:r>
                      <a:endParaRPr lang="en-ZA" sz="1200" dirty="0">
                        <a:effectLst/>
                        <a:latin typeface="+mj-lt"/>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200" dirty="0">
                          <a:effectLst/>
                          <a:latin typeface="+mj-lt"/>
                        </a:rPr>
                        <a:t>Characteristics </a:t>
                      </a:r>
                      <a:endParaRPr lang="en-ZA" sz="1200" dirty="0">
                        <a:effectLst/>
                        <a:latin typeface="+mj-lt"/>
                        <a:ea typeface="Calibri"/>
                        <a:cs typeface="Times New Roman"/>
                      </a:endParaRPr>
                    </a:p>
                  </a:txBody>
                  <a:tcPr marL="54285" marR="54285" marT="0" marB="0">
                    <a:solidFill>
                      <a:srgbClr val="D65636"/>
                    </a:solidFill>
                  </a:tcPr>
                </a:tc>
                <a:tc gridSpan="4">
                  <a:txBody>
                    <a:bodyPr/>
                    <a:lstStyle/>
                    <a:p>
                      <a:pPr>
                        <a:lnSpc>
                          <a:spcPct val="115000"/>
                        </a:lnSpc>
                        <a:spcAft>
                          <a:spcPts val="1000"/>
                        </a:spcAft>
                      </a:pPr>
                      <a:r>
                        <a:rPr lang="en-ZA" sz="1200" dirty="0">
                          <a:effectLst/>
                          <a:latin typeface="+mj-lt"/>
                        </a:rPr>
                        <a:t>Application to informal settlement categories (Y: Yes/ N: No)</a:t>
                      </a:r>
                      <a:endParaRPr lang="en-ZA" sz="1200" dirty="0">
                        <a:effectLst/>
                        <a:latin typeface="+mj-lt"/>
                        <a:ea typeface="Calibri"/>
                        <a:cs typeface="Times New Roman"/>
                      </a:endParaRPr>
                    </a:p>
                  </a:txBody>
                  <a:tcPr marL="54285" marR="54285" marT="0" marB="0">
                    <a:solidFill>
                      <a:srgbClr val="D65636"/>
                    </a:solidFill>
                  </a:tcPr>
                </a:tc>
                <a:tc hMerge="1">
                  <a:txBody>
                    <a:bodyPr/>
                    <a:lstStyle/>
                    <a:p>
                      <a:endParaRPr lang="en-ZA"/>
                    </a:p>
                  </a:txBody>
                  <a:tcPr/>
                </a:tc>
                <a:tc hMerge="1">
                  <a:txBody>
                    <a:bodyPr/>
                    <a:lstStyle/>
                    <a:p>
                      <a:endParaRPr lang="en-ZA"/>
                    </a:p>
                  </a:txBody>
                  <a:tcPr/>
                </a:tc>
                <a:tc hMerge="1">
                  <a:txBody>
                    <a:bodyPr/>
                    <a:lstStyle/>
                    <a:p>
                      <a:endParaRPr lang="en-ZA"/>
                    </a:p>
                  </a:txBody>
                  <a:tcPr/>
                </a:tc>
              </a:tr>
              <a:tr h="779976">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marL="71755" marR="71755">
                        <a:lnSpc>
                          <a:spcPct val="115000"/>
                        </a:lnSpc>
                        <a:spcAft>
                          <a:spcPts val="1000"/>
                        </a:spcAft>
                      </a:pPr>
                      <a:r>
                        <a:rPr lang="en-ZA" sz="1200" dirty="0" smtClean="0">
                          <a:solidFill>
                            <a:schemeClr val="bg1"/>
                          </a:solidFill>
                          <a:effectLst/>
                          <a:latin typeface="+mj-lt"/>
                        </a:rPr>
                        <a:t>Conventional </a:t>
                      </a:r>
                      <a:endParaRPr lang="en-ZA" sz="1200" dirty="0">
                        <a:solidFill>
                          <a:schemeClr val="bg1"/>
                        </a:solidFill>
                        <a:effectLst/>
                        <a:latin typeface="+mj-lt"/>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200" dirty="0" smtClean="0">
                          <a:solidFill>
                            <a:schemeClr val="bg1"/>
                          </a:solidFill>
                          <a:effectLst/>
                          <a:latin typeface="+mj-lt"/>
                        </a:rPr>
                        <a:t>Incremental</a:t>
                      </a:r>
                      <a:endParaRPr lang="en-ZA" sz="1200" dirty="0">
                        <a:solidFill>
                          <a:schemeClr val="bg1"/>
                        </a:solidFill>
                        <a:effectLst/>
                        <a:latin typeface="+mj-lt"/>
                        <a:ea typeface="Calibri"/>
                        <a:cs typeface="Times New Roman"/>
                      </a:endParaRPr>
                    </a:p>
                  </a:txBody>
                  <a:tcPr marL="54285" marR="54285" marT="0" marB="0" vert="vert270">
                    <a:solidFill>
                      <a:srgbClr val="D65636"/>
                    </a:solidFill>
                  </a:tcPr>
                </a:tc>
                <a:tc>
                  <a:txBody>
                    <a:bodyPr/>
                    <a:lstStyle/>
                    <a:p>
                      <a:pPr marL="71755" marR="71755">
                        <a:lnSpc>
                          <a:spcPct val="100000"/>
                        </a:lnSpc>
                        <a:spcAft>
                          <a:spcPts val="1000"/>
                        </a:spcAft>
                      </a:pPr>
                      <a:r>
                        <a:rPr lang="en-ZA" sz="1200" dirty="0">
                          <a:solidFill>
                            <a:schemeClr val="bg1"/>
                          </a:solidFill>
                          <a:effectLst/>
                          <a:latin typeface="+mj-lt"/>
                        </a:rPr>
                        <a:t>Interim </a:t>
                      </a:r>
                      <a:r>
                        <a:rPr lang="en-ZA" sz="1200" dirty="0" smtClean="0">
                          <a:solidFill>
                            <a:schemeClr val="bg1"/>
                          </a:solidFill>
                          <a:effectLst/>
                          <a:latin typeface="+mj-lt"/>
                        </a:rPr>
                        <a:t>arrangements </a:t>
                      </a:r>
                      <a:endParaRPr lang="en-ZA" sz="1200" dirty="0">
                        <a:solidFill>
                          <a:schemeClr val="bg1"/>
                        </a:solidFill>
                        <a:effectLst/>
                        <a:latin typeface="+mj-lt"/>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200" dirty="0">
                          <a:solidFill>
                            <a:schemeClr val="bg1"/>
                          </a:solidFill>
                          <a:effectLst/>
                          <a:latin typeface="+mj-lt"/>
                        </a:rPr>
                        <a:t>Deferred relocation </a:t>
                      </a:r>
                      <a:endParaRPr lang="en-ZA" sz="1200" dirty="0">
                        <a:solidFill>
                          <a:schemeClr val="bg1"/>
                        </a:solidFill>
                        <a:effectLst/>
                        <a:latin typeface="+mj-lt"/>
                        <a:ea typeface="Calibri"/>
                        <a:cs typeface="Times New Roman"/>
                      </a:endParaRPr>
                    </a:p>
                  </a:txBody>
                  <a:tcPr marL="54285" marR="54285" marT="0" marB="0" vert="vert270">
                    <a:solidFill>
                      <a:srgbClr val="D65636"/>
                    </a:solidFill>
                  </a:tcPr>
                </a:tc>
              </a:tr>
              <a:tr h="779976">
                <a:tc rowSpan="7">
                  <a:txBody>
                    <a:bodyPr/>
                    <a:lstStyle/>
                    <a:p>
                      <a:pPr>
                        <a:lnSpc>
                          <a:spcPct val="115000"/>
                        </a:lnSpc>
                        <a:spcAft>
                          <a:spcPts val="1000"/>
                        </a:spcAft>
                      </a:pPr>
                      <a:r>
                        <a:rPr lang="en-ZA" sz="1200" dirty="0">
                          <a:effectLst/>
                          <a:latin typeface="+mj-lt"/>
                        </a:rPr>
                        <a:t> </a:t>
                      </a:r>
                      <a:endParaRPr lang="en-ZA" sz="1200" dirty="0">
                        <a:effectLst/>
                        <a:latin typeface="+mj-lt"/>
                        <a:ea typeface="Calibri"/>
                        <a:cs typeface="Times New Roman"/>
                      </a:endParaRPr>
                    </a:p>
                    <a:p>
                      <a:pPr>
                        <a:lnSpc>
                          <a:spcPct val="115000"/>
                        </a:lnSpc>
                        <a:spcAft>
                          <a:spcPts val="1000"/>
                        </a:spcAft>
                      </a:pPr>
                      <a:r>
                        <a:rPr lang="en-ZA" sz="1200" dirty="0">
                          <a:effectLst/>
                          <a:latin typeface="+mj-lt"/>
                        </a:rPr>
                        <a:t>Water  </a:t>
                      </a:r>
                      <a:endParaRPr lang="en-ZA" sz="1200" dirty="0">
                        <a:effectLst/>
                        <a:latin typeface="+mj-lt"/>
                        <a:ea typeface="Calibri"/>
                        <a:cs typeface="Times New Roman"/>
                      </a:endParaRPr>
                    </a:p>
                  </a:txBody>
                  <a:tcPr marL="57178" marR="57178" marT="0" marB="0">
                    <a:solidFill>
                      <a:srgbClr val="D65636"/>
                    </a:solidFill>
                  </a:tcPr>
                </a:tc>
                <a:tc>
                  <a:txBody>
                    <a:bodyPr/>
                    <a:lstStyle/>
                    <a:p>
                      <a:pPr>
                        <a:lnSpc>
                          <a:spcPct val="115000"/>
                        </a:lnSpc>
                        <a:spcAft>
                          <a:spcPts val="1000"/>
                        </a:spcAft>
                      </a:pPr>
                      <a:r>
                        <a:rPr lang="en-ZA" sz="1200" dirty="0">
                          <a:effectLst/>
                          <a:latin typeface="+mj-lt"/>
                        </a:rPr>
                        <a:t>Use of piped system within the roadways and pedestrian paths as drainage channels</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Stormwater pipes running below the road kerbs and where the water run-off from the road flows into a kerb inlet</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tc>
              </a:tr>
              <a:tr h="194994">
                <a:tc vMerge="1">
                  <a:txBody>
                    <a:bodyPr/>
                    <a:lstStyle/>
                    <a:p>
                      <a:pPr>
                        <a:lnSpc>
                          <a:spcPct val="115000"/>
                        </a:lnSpc>
                        <a:spcAft>
                          <a:spcPts val="1000"/>
                        </a:spcAft>
                      </a:pPr>
                      <a:endParaRPr lang="en-ZA" sz="1000" dirty="0">
                        <a:effectLst/>
                        <a:latin typeface="Calibri"/>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Water tanker or vendor</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Supply from tanker or from kiosks</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r>
              <a:tr h="389987">
                <a:tc vMerge="1">
                  <a:txBody>
                    <a:bodyPr/>
                    <a:lstStyle/>
                    <a:p>
                      <a:endParaRPr lang="en-ZA"/>
                    </a:p>
                  </a:txBody>
                  <a:tcPr/>
                </a:tc>
                <a:tc>
                  <a:txBody>
                    <a:bodyPr/>
                    <a:lstStyle/>
                    <a:p>
                      <a:pPr>
                        <a:lnSpc>
                          <a:spcPct val="115000"/>
                        </a:lnSpc>
                        <a:spcAft>
                          <a:spcPts val="1000"/>
                        </a:spcAft>
                      </a:pPr>
                      <a:r>
                        <a:rPr lang="en-ZA" sz="1200" dirty="0">
                          <a:effectLst/>
                          <a:latin typeface="+mj-lt"/>
                        </a:rPr>
                        <a:t>Individual water butt</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Water collected from roofs and stored on plot</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tc>
              </a:tr>
              <a:tr h="389987">
                <a:tc vMerge="1">
                  <a:txBody>
                    <a:bodyPr/>
                    <a:lstStyle/>
                    <a:p>
                      <a:endParaRPr lang="en-ZA"/>
                    </a:p>
                  </a:txBody>
                  <a:tcPr/>
                </a:tc>
                <a:tc>
                  <a:txBody>
                    <a:bodyPr/>
                    <a:lstStyle/>
                    <a:p>
                      <a:pPr>
                        <a:lnSpc>
                          <a:spcPct val="115000"/>
                        </a:lnSpc>
                        <a:spcAft>
                          <a:spcPts val="1000"/>
                        </a:spcAft>
                      </a:pPr>
                      <a:r>
                        <a:rPr lang="en-ZA" sz="1200" dirty="0">
                          <a:effectLst/>
                          <a:latin typeface="+mj-lt"/>
                        </a:rPr>
                        <a:t>Individual well on each plot or bore hole with or without pump</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Individual well on each plot or bore hole with or without pump</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r>
              <a:tr h="1169964">
                <a:tc vMerge="1">
                  <a:txBody>
                    <a:bodyPr/>
                    <a:lstStyle/>
                    <a:p>
                      <a:endParaRPr lang="en-ZA"/>
                    </a:p>
                  </a:txBody>
                  <a:tcPr/>
                </a:tc>
                <a:tc>
                  <a:txBody>
                    <a:bodyPr/>
                    <a:lstStyle/>
                    <a:p>
                      <a:pPr>
                        <a:lnSpc>
                          <a:spcPct val="115000"/>
                        </a:lnSpc>
                        <a:spcAft>
                          <a:spcPts val="1000"/>
                        </a:spcAft>
                      </a:pPr>
                      <a:r>
                        <a:rPr lang="en-ZA" sz="1200" dirty="0">
                          <a:effectLst/>
                          <a:latin typeface="+mj-lt"/>
                        </a:rPr>
                        <a:t>Public stand pipes</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Piped network throughout the settlement with standpipes at regular intervals (within 200m of each dwelling according to national regulations) and can be associated with an on-site storage facility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tc>
              </a:tr>
              <a:tr h="389987">
                <a:tc vMerge="1">
                  <a:txBody>
                    <a:bodyPr/>
                    <a:lstStyle/>
                    <a:p>
                      <a:endParaRPr lang="en-ZA"/>
                    </a:p>
                  </a:txBody>
                  <a:tcPr/>
                </a:tc>
                <a:tc>
                  <a:txBody>
                    <a:bodyPr/>
                    <a:lstStyle/>
                    <a:p>
                      <a:pPr>
                        <a:lnSpc>
                          <a:spcPct val="115000"/>
                        </a:lnSpc>
                        <a:spcAft>
                          <a:spcPts val="1000"/>
                        </a:spcAft>
                      </a:pPr>
                      <a:r>
                        <a:rPr lang="en-ZA" sz="1200" dirty="0">
                          <a:effectLst/>
                          <a:latin typeface="+mj-lt"/>
                        </a:rPr>
                        <a:t>Yard tap</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Piped water supply to a tap standing outside the house, metered supply.</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solidFill>
                      <a:schemeClr val="accent6">
                        <a:lumMod val="40000"/>
                        <a:lumOff val="60000"/>
                      </a:schemeClr>
                    </a:solidFill>
                  </a:tcPr>
                </a:tc>
              </a:tr>
              <a:tr h="389987">
                <a:tc vMerge="1">
                  <a:txBody>
                    <a:bodyPr/>
                    <a:lstStyle/>
                    <a:p>
                      <a:endParaRPr lang="en-ZA"/>
                    </a:p>
                  </a:txBody>
                  <a:tcPr/>
                </a:tc>
                <a:tc>
                  <a:txBody>
                    <a:bodyPr/>
                    <a:lstStyle/>
                    <a:p>
                      <a:pPr>
                        <a:lnSpc>
                          <a:spcPct val="115000"/>
                        </a:lnSpc>
                        <a:spcAft>
                          <a:spcPts val="1000"/>
                        </a:spcAft>
                      </a:pPr>
                      <a:r>
                        <a:rPr lang="en-ZA" sz="1200" dirty="0">
                          <a:effectLst/>
                          <a:latin typeface="+mj-lt"/>
                        </a:rPr>
                        <a:t>House connection </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Piped water supply to inside the house, metered water supply.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Y</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tc>
                <a:tc>
                  <a:txBody>
                    <a:bodyPr/>
                    <a:lstStyle/>
                    <a:p>
                      <a:pPr>
                        <a:lnSpc>
                          <a:spcPct val="115000"/>
                        </a:lnSpc>
                        <a:spcAft>
                          <a:spcPts val="1000"/>
                        </a:spcAft>
                      </a:pPr>
                      <a:r>
                        <a:rPr lang="en-ZA" sz="1200" dirty="0">
                          <a:effectLst/>
                          <a:latin typeface="+mj-lt"/>
                        </a:rPr>
                        <a:t>N</a:t>
                      </a:r>
                      <a:endParaRPr lang="en-ZA" sz="1200" dirty="0">
                        <a:effectLst/>
                        <a:latin typeface="+mj-lt"/>
                        <a:ea typeface="Calibri"/>
                        <a:cs typeface="Times New Roman"/>
                      </a:endParaRPr>
                    </a:p>
                  </a:txBody>
                  <a:tcPr marL="57178" marR="57178" marT="0" marB="0"/>
                </a:tc>
              </a:tr>
            </a:tbl>
          </a:graphicData>
        </a:graphic>
      </p:graphicFrame>
    </p:spTree>
    <p:extLst>
      <p:ext uri="{BB962C8B-B14F-4D97-AF65-F5344CB8AC3E}">
        <p14:creationId xmlns:p14="http://schemas.microsoft.com/office/powerpoint/2010/main" val="36875474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ZA" dirty="0" smtClean="0"/>
              <a:t>Infrastructure Options Selection</a:t>
            </a:r>
            <a:endParaRPr lang="en-ZA" dirty="0"/>
          </a:p>
        </p:txBody>
      </p:sp>
      <p:graphicFrame>
        <p:nvGraphicFramePr>
          <p:cNvPr id="3" name="Table 2"/>
          <p:cNvGraphicFramePr>
            <a:graphicFrameLocks noGrp="1"/>
          </p:cNvGraphicFramePr>
          <p:nvPr>
            <p:extLst>
              <p:ext uri="{D42A27DB-BD31-4B8C-83A1-F6EECF244321}">
                <p14:modId xmlns:p14="http://schemas.microsoft.com/office/powerpoint/2010/main" val="1818045771"/>
              </p:ext>
            </p:extLst>
          </p:nvPr>
        </p:nvGraphicFramePr>
        <p:xfrm>
          <a:off x="228600" y="1052736"/>
          <a:ext cx="8610601" cy="5447127"/>
        </p:xfrm>
        <a:graphic>
          <a:graphicData uri="http://schemas.openxmlformats.org/drawingml/2006/table">
            <a:tbl>
              <a:tblPr firstRow="1" firstCol="1" bandRow="1">
                <a:tableStyleId>{5C22544A-7EE6-4342-B048-85BDC9FD1C3A}</a:tableStyleId>
              </a:tblPr>
              <a:tblGrid>
                <a:gridCol w="1109866"/>
                <a:gridCol w="1280614"/>
                <a:gridCol w="3475950"/>
                <a:gridCol w="731779"/>
                <a:gridCol w="609816"/>
                <a:gridCol w="731779"/>
                <a:gridCol w="670797"/>
              </a:tblGrid>
              <a:tr h="395064">
                <a:tc rowSpan="2">
                  <a:txBody>
                    <a:bodyPr/>
                    <a:lstStyle/>
                    <a:p>
                      <a:pPr>
                        <a:lnSpc>
                          <a:spcPct val="115000"/>
                        </a:lnSpc>
                        <a:spcAft>
                          <a:spcPts val="1000"/>
                        </a:spcAft>
                      </a:pPr>
                      <a:r>
                        <a:rPr lang="en-ZA" sz="1200" dirty="0">
                          <a:effectLst/>
                          <a:latin typeface="+mn-lt"/>
                        </a:rPr>
                        <a:t>Service Category</a:t>
                      </a:r>
                      <a:endParaRPr lang="en-ZA" sz="1200" dirty="0">
                        <a:effectLst/>
                        <a:latin typeface="+mn-lt"/>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200" dirty="0">
                          <a:effectLst/>
                          <a:latin typeface="+mn-lt"/>
                        </a:rPr>
                        <a:t>Type</a:t>
                      </a:r>
                      <a:endParaRPr lang="en-ZA" sz="1200" dirty="0">
                        <a:effectLst/>
                        <a:latin typeface="+mn-lt"/>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200" dirty="0">
                          <a:effectLst/>
                          <a:latin typeface="+mn-lt"/>
                        </a:rPr>
                        <a:t>Characteristics </a:t>
                      </a:r>
                      <a:endParaRPr lang="en-ZA" sz="1200" dirty="0">
                        <a:effectLst/>
                        <a:latin typeface="+mn-lt"/>
                        <a:ea typeface="Calibri"/>
                        <a:cs typeface="Times New Roman"/>
                      </a:endParaRPr>
                    </a:p>
                  </a:txBody>
                  <a:tcPr marL="54285" marR="54285" marT="0" marB="0">
                    <a:solidFill>
                      <a:srgbClr val="D65636"/>
                    </a:solidFill>
                  </a:tcPr>
                </a:tc>
                <a:tc gridSpan="4">
                  <a:txBody>
                    <a:bodyPr/>
                    <a:lstStyle/>
                    <a:p>
                      <a:pPr>
                        <a:lnSpc>
                          <a:spcPct val="115000"/>
                        </a:lnSpc>
                        <a:spcAft>
                          <a:spcPts val="1000"/>
                        </a:spcAft>
                      </a:pPr>
                      <a:r>
                        <a:rPr lang="en-ZA" sz="1200" dirty="0">
                          <a:effectLst/>
                          <a:latin typeface="+mn-lt"/>
                        </a:rPr>
                        <a:t>Application to informal settlement categories (Y: Yes/ N: No)</a:t>
                      </a:r>
                      <a:endParaRPr lang="en-ZA" sz="1200" dirty="0">
                        <a:effectLst/>
                        <a:latin typeface="+mn-lt"/>
                        <a:ea typeface="Calibri"/>
                        <a:cs typeface="Times New Roman"/>
                      </a:endParaRPr>
                    </a:p>
                  </a:txBody>
                  <a:tcPr marL="54285" marR="54285" marT="0" marB="0">
                    <a:solidFill>
                      <a:srgbClr val="D65636"/>
                    </a:solidFill>
                  </a:tcPr>
                </a:tc>
                <a:tc hMerge="1">
                  <a:txBody>
                    <a:bodyPr/>
                    <a:lstStyle/>
                    <a:p>
                      <a:endParaRPr lang="en-ZA"/>
                    </a:p>
                  </a:txBody>
                  <a:tcPr>
                    <a:solidFill>
                      <a:schemeClr val="accent1">
                        <a:lumMod val="40000"/>
                        <a:lumOff val="60000"/>
                      </a:schemeClr>
                    </a:solidFill>
                  </a:tcPr>
                </a:tc>
                <a:tc hMerge="1">
                  <a:txBody>
                    <a:bodyPr/>
                    <a:lstStyle/>
                    <a:p>
                      <a:endParaRPr lang="en-ZA"/>
                    </a:p>
                  </a:txBody>
                  <a:tcPr>
                    <a:solidFill>
                      <a:schemeClr val="accent1">
                        <a:lumMod val="40000"/>
                        <a:lumOff val="60000"/>
                      </a:schemeClr>
                    </a:solidFill>
                  </a:tcPr>
                </a:tc>
                <a:tc hMerge="1">
                  <a:txBody>
                    <a:bodyPr/>
                    <a:lstStyle/>
                    <a:p>
                      <a:endParaRPr lang="en-ZA"/>
                    </a:p>
                  </a:txBody>
                  <a:tcPr>
                    <a:solidFill>
                      <a:schemeClr val="accent1">
                        <a:lumMod val="40000"/>
                        <a:lumOff val="60000"/>
                      </a:schemeClr>
                    </a:solidFill>
                  </a:tcPr>
                </a:tc>
              </a:tr>
              <a:tr h="593822">
                <a:tc vMerge="1">
                  <a:txBody>
                    <a:bodyPr/>
                    <a:lstStyle/>
                    <a:p>
                      <a:endParaRPr lang="en-ZA"/>
                    </a:p>
                  </a:txBody>
                  <a:tcPr/>
                </a:tc>
                <a:tc vMerge="1">
                  <a:txBody>
                    <a:bodyPr/>
                    <a:lstStyle/>
                    <a:p>
                      <a:endParaRPr lang="en-ZA"/>
                    </a:p>
                  </a:txBody>
                  <a:tcPr>
                    <a:solidFill>
                      <a:schemeClr val="accent1">
                        <a:lumMod val="40000"/>
                        <a:lumOff val="60000"/>
                      </a:schemeClr>
                    </a:solidFill>
                  </a:tcPr>
                </a:tc>
                <a:tc vMerge="1">
                  <a:txBody>
                    <a:bodyPr/>
                    <a:lstStyle/>
                    <a:p>
                      <a:endParaRPr lang="en-ZA"/>
                    </a:p>
                  </a:txBody>
                  <a:tcPr>
                    <a:solidFill>
                      <a:schemeClr val="accent1">
                        <a:lumMod val="40000"/>
                        <a:lumOff val="60000"/>
                      </a:schemeClr>
                    </a:solidFill>
                  </a:tcPr>
                </a:tc>
                <a:tc>
                  <a:txBody>
                    <a:bodyPr/>
                    <a:lstStyle/>
                    <a:p>
                      <a:pPr marL="71755" marR="71755">
                        <a:lnSpc>
                          <a:spcPct val="115000"/>
                        </a:lnSpc>
                        <a:spcAft>
                          <a:spcPts val="1000"/>
                        </a:spcAft>
                      </a:pPr>
                      <a:r>
                        <a:rPr lang="en-ZA" sz="1200" dirty="0" smtClean="0">
                          <a:solidFill>
                            <a:schemeClr val="bg1"/>
                          </a:solidFill>
                          <a:effectLst/>
                          <a:latin typeface="+mn-lt"/>
                        </a:rPr>
                        <a:t>Conventional </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200" dirty="0" smtClean="0">
                          <a:solidFill>
                            <a:schemeClr val="bg1"/>
                          </a:solidFill>
                          <a:effectLst/>
                          <a:latin typeface="+mn-lt"/>
                        </a:rPr>
                        <a:t>Incremental</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c>
                  <a:txBody>
                    <a:bodyPr/>
                    <a:lstStyle/>
                    <a:p>
                      <a:pPr marL="71755" marR="71755">
                        <a:lnSpc>
                          <a:spcPct val="100000"/>
                        </a:lnSpc>
                        <a:spcAft>
                          <a:spcPts val="1000"/>
                        </a:spcAft>
                      </a:pPr>
                      <a:r>
                        <a:rPr lang="en-ZA" sz="1200" dirty="0">
                          <a:solidFill>
                            <a:schemeClr val="bg1"/>
                          </a:solidFill>
                          <a:effectLst/>
                          <a:latin typeface="+mn-lt"/>
                        </a:rPr>
                        <a:t>Interim </a:t>
                      </a:r>
                      <a:r>
                        <a:rPr lang="en-ZA" sz="1200" dirty="0" smtClean="0">
                          <a:solidFill>
                            <a:schemeClr val="bg1"/>
                          </a:solidFill>
                          <a:effectLst/>
                          <a:latin typeface="+mn-lt"/>
                        </a:rPr>
                        <a:t>arrangements </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200" dirty="0">
                          <a:solidFill>
                            <a:schemeClr val="bg1"/>
                          </a:solidFill>
                          <a:effectLst/>
                          <a:latin typeface="+mn-lt"/>
                        </a:rPr>
                        <a:t>Deferred relocation </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r>
              <a:tr h="593822">
                <a:tc rowSpan="8">
                  <a:txBody>
                    <a:bodyPr/>
                    <a:lstStyle/>
                    <a:p>
                      <a:pPr>
                        <a:lnSpc>
                          <a:spcPct val="115000"/>
                        </a:lnSpc>
                        <a:spcAft>
                          <a:spcPts val="1000"/>
                        </a:spcAft>
                      </a:pPr>
                      <a:r>
                        <a:rPr lang="en-ZA" sz="1200" dirty="0">
                          <a:effectLst/>
                          <a:latin typeface="+mn-lt"/>
                        </a:rPr>
                        <a:t>Sanitation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txBody>
                  <a:tcPr marL="64546" marR="64546" marT="0" marB="0">
                    <a:solidFill>
                      <a:srgbClr val="D65636"/>
                    </a:solidFill>
                  </a:tcPr>
                </a:tc>
                <a:tc>
                  <a:txBody>
                    <a:bodyPr/>
                    <a:lstStyle/>
                    <a:p>
                      <a:pPr>
                        <a:lnSpc>
                          <a:spcPct val="115000"/>
                        </a:lnSpc>
                        <a:spcAft>
                          <a:spcPts val="1000"/>
                        </a:spcAft>
                      </a:pPr>
                      <a:r>
                        <a:rPr lang="en-ZA" sz="1200" b="0" dirty="0">
                          <a:solidFill>
                            <a:schemeClr val="tx1"/>
                          </a:solidFill>
                          <a:effectLst/>
                          <a:latin typeface="+mn-lt"/>
                        </a:rPr>
                        <a:t>Communal system</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A block of toilet facilities provided for communal use. A range of levels can be provided from flush latrine to piped network</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N</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Y</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Y</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Y</a:t>
                      </a:r>
                      <a:endParaRPr lang="en-ZA" sz="1200" b="0" dirty="0">
                        <a:solidFill>
                          <a:schemeClr val="tx1"/>
                        </a:solidFill>
                        <a:effectLst/>
                        <a:latin typeface="+mn-lt"/>
                        <a:ea typeface="Calibri"/>
                        <a:cs typeface="Times New Roman"/>
                      </a:endParaRPr>
                    </a:p>
                  </a:txBody>
                  <a:tcPr marL="64546" marR="64546" marT="0" marB="0">
                    <a:solidFill>
                      <a:schemeClr val="bg1"/>
                    </a:solidFill>
                  </a:tcPr>
                </a:tc>
              </a:tr>
              <a:tr h="395881">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Night soil collection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Removable bucket provided by the local authority placed below a toilet seat, outside a house</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r>
              <a:tr h="593822">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Chemical toilets </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An off-site, non-reticulated sanitation service, normally used where temporary sanitation services are required for relatively short periods.</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r>
              <a:tr h="395881">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Ventilated pit latrines</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On-site sewage disposal system</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r>
              <a:tr h="395881">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Ventilated vault toilet </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An on-site sewage disposal system with a sealed vault to avoid local water contamination.</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r>
              <a:tr h="713351">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Settled sewage system or soak pit system</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Toilet connected to an on-site septic tank and either a soak-away or sewer.</a:t>
                      </a:r>
                    </a:p>
                    <a:p>
                      <a:pPr>
                        <a:lnSpc>
                          <a:spcPct val="115000"/>
                        </a:lnSpc>
                        <a:spcAft>
                          <a:spcPts val="1000"/>
                        </a:spcAft>
                      </a:pPr>
                      <a:r>
                        <a:rPr lang="en-ZA" sz="1200" dirty="0">
                          <a:effectLst/>
                          <a:latin typeface="+mn-lt"/>
                        </a:rPr>
                        <a:t>Toilet flushed by cistern using little water.</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r>
              <a:tr h="791763">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Composting toilet or urine diverting dry toilet </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The composting and urine diverting dry toilet operates by separating the liquid and solid wastes. Produces usable humus fertiliser after several months to one year.</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r>
              <a:tr h="395881">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WC Waterborne sewage</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An off-site sewage reticulation system.</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r>
            </a:tbl>
          </a:graphicData>
        </a:graphic>
      </p:graphicFrame>
    </p:spTree>
    <p:extLst>
      <p:ext uri="{BB962C8B-B14F-4D97-AF65-F5344CB8AC3E}">
        <p14:creationId xmlns:p14="http://schemas.microsoft.com/office/powerpoint/2010/main" val="154284665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78098"/>
          </a:xfrm>
        </p:spPr>
        <p:txBody>
          <a:bodyPr/>
          <a:lstStyle/>
          <a:p>
            <a:r>
              <a:rPr lang="en-ZA" dirty="0" smtClean="0"/>
              <a:t>Infrastructure Options Selection</a:t>
            </a:r>
            <a:endParaRPr lang="en-ZA" dirty="0"/>
          </a:p>
        </p:txBody>
      </p:sp>
      <p:graphicFrame>
        <p:nvGraphicFramePr>
          <p:cNvPr id="4" name="Table 3"/>
          <p:cNvGraphicFramePr>
            <a:graphicFrameLocks noGrp="1"/>
          </p:cNvGraphicFramePr>
          <p:nvPr>
            <p:extLst>
              <p:ext uri="{D42A27DB-BD31-4B8C-83A1-F6EECF244321}">
                <p14:modId xmlns:p14="http://schemas.microsoft.com/office/powerpoint/2010/main" val="291404658"/>
              </p:ext>
            </p:extLst>
          </p:nvPr>
        </p:nvGraphicFramePr>
        <p:xfrm>
          <a:off x="228600" y="1447800"/>
          <a:ext cx="8686800" cy="4509864"/>
        </p:xfrm>
        <a:graphic>
          <a:graphicData uri="http://schemas.openxmlformats.org/drawingml/2006/table">
            <a:tbl>
              <a:tblPr firstRow="1" firstCol="1" bandRow="1">
                <a:tableStyleId>{5C22544A-7EE6-4342-B048-85BDC9FD1C3A}</a:tableStyleId>
              </a:tblPr>
              <a:tblGrid>
                <a:gridCol w="1119687"/>
                <a:gridCol w="1291946"/>
                <a:gridCol w="3506710"/>
                <a:gridCol w="738255"/>
                <a:gridCol w="615213"/>
                <a:gridCol w="738255"/>
                <a:gridCol w="676734"/>
              </a:tblGrid>
              <a:tr h="623664">
                <a:tc rowSpan="2">
                  <a:txBody>
                    <a:bodyPr/>
                    <a:lstStyle/>
                    <a:p>
                      <a:pPr>
                        <a:lnSpc>
                          <a:spcPct val="115000"/>
                        </a:lnSpc>
                        <a:spcAft>
                          <a:spcPts val="1000"/>
                        </a:spcAft>
                      </a:pPr>
                      <a:r>
                        <a:rPr lang="en-ZA" sz="1200" dirty="0">
                          <a:effectLst/>
                          <a:latin typeface="+mn-lt"/>
                        </a:rPr>
                        <a:t>Service Category</a:t>
                      </a:r>
                      <a:endParaRPr lang="en-ZA" sz="1200" dirty="0">
                        <a:effectLst/>
                        <a:latin typeface="+mn-lt"/>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200" dirty="0">
                          <a:effectLst/>
                          <a:latin typeface="+mn-lt"/>
                        </a:rPr>
                        <a:t>Type</a:t>
                      </a:r>
                      <a:endParaRPr lang="en-ZA" sz="1200" dirty="0">
                        <a:effectLst/>
                        <a:latin typeface="+mn-lt"/>
                        <a:ea typeface="Calibri"/>
                        <a:cs typeface="Times New Roman"/>
                      </a:endParaRPr>
                    </a:p>
                  </a:txBody>
                  <a:tcPr marL="54285" marR="54285" marT="0" marB="0">
                    <a:solidFill>
                      <a:srgbClr val="D65636"/>
                    </a:solidFill>
                  </a:tcPr>
                </a:tc>
                <a:tc rowSpan="2">
                  <a:txBody>
                    <a:bodyPr/>
                    <a:lstStyle/>
                    <a:p>
                      <a:pPr>
                        <a:lnSpc>
                          <a:spcPct val="115000"/>
                        </a:lnSpc>
                        <a:spcAft>
                          <a:spcPts val="1000"/>
                        </a:spcAft>
                      </a:pPr>
                      <a:r>
                        <a:rPr lang="en-ZA" sz="1200" dirty="0">
                          <a:effectLst/>
                          <a:latin typeface="+mn-lt"/>
                        </a:rPr>
                        <a:t>Characteristics </a:t>
                      </a:r>
                      <a:endParaRPr lang="en-ZA" sz="1200" dirty="0">
                        <a:effectLst/>
                        <a:latin typeface="+mn-lt"/>
                        <a:ea typeface="Calibri"/>
                        <a:cs typeface="Times New Roman"/>
                      </a:endParaRPr>
                    </a:p>
                  </a:txBody>
                  <a:tcPr marL="54285" marR="54285" marT="0" marB="0">
                    <a:solidFill>
                      <a:srgbClr val="D65636"/>
                    </a:solidFill>
                  </a:tcPr>
                </a:tc>
                <a:tc gridSpan="4">
                  <a:txBody>
                    <a:bodyPr/>
                    <a:lstStyle/>
                    <a:p>
                      <a:pPr>
                        <a:lnSpc>
                          <a:spcPct val="115000"/>
                        </a:lnSpc>
                        <a:spcAft>
                          <a:spcPts val="1000"/>
                        </a:spcAft>
                      </a:pPr>
                      <a:r>
                        <a:rPr lang="en-ZA" sz="1200" dirty="0">
                          <a:effectLst/>
                          <a:latin typeface="+mn-lt"/>
                        </a:rPr>
                        <a:t>Application to informal settlement categories (Y: Yes/ N: No)</a:t>
                      </a:r>
                      <a:endParaRPr lang="en-ZA" sz="1200" dirty="0">
                        <a:effectLst/>
                        <a:latin typeface="+mn-lt"/>
                        <a:ea typeface="Calibri"/>
                        <a:cs typeface="Times New Roman"/>
                      </a:endParaRPr>
                    </a:p>
                  </a:txBody>
                  <a:tcPr marL="54285" marR="54285" marT="0" marB="0">
                    <a:solidFill>
                      <a:srgbClr val="D65636"/>
                    </a:solidFill>
                  </a:tcPr>
                </a:tc>
                <a:tc hMerge="1">
                  <a:txBody>
                    <a:bodyPr/>
                    <a:lstStyle/>
                    <a:p>
                      <a:endParaRPr lang="en-ZA"/>
                    </a:p>
                  </a:txBody>
                  <a:tcPr>
                    <a:solidFill>
                      <a:schemeClr val="accent1">
                        <a:lumMod val="40000"/>
                        <a:lumOff val="60000"/>
                      </a:schemeClr>
                    </a:solidFill>
                  </a:tcPr>
                </a:tc>
                <a:tc hMerge="1">
                  <a:txBody>
                    <a:bodyPr/>
                    <a:lstStyle/>
                    <a:p>
                      <a:endParaRPr lang="en-ZA"/>
                    </a:p>
                  </a:txBody>
                  <a:tcPr>
                    <a:solidFill>
                      <a:schemeClr val="accent1">
                        <a:lumMod val="40000"/>
                        <a:lumOff val="60000"/>
                      </a:schemeClr>
                    </a:solidFill>
                  </a:tcPr>
                </a:tc>
                <a:tc hMerge="1">
                  <a:txBody>
                    <a:bodyPr/>
                    <a:lstStyle/>
                    <a:p>
                      <a:endParaRPr lang="en-ZA"/>
                    </a:p>
                  </a:txBody>
                  <a:tcPr>
                    <a:solidFill>
                      <a:schemeClr val="accent1">
                        <a:lumMod val="40000"/>
                        <a:lumOff val="60000"/>
                      </a:schemeClr>
                    </a:solidFill>
                  </a:tcPr>
                </a:tc>
              </a:tr>
              <a:tr h="1005123">
                <a:tc vMerge="1">
                  <a:txBody>
                    <a:bodyPr/>
                    <a:lstStyle/>
                    <a:p>
                      <a:endParaRPr lang="en-ZA"/>
                    </a:p>
                  </a:txBody>
                  <a:tcPr/>
                </a:tc>
                <a:tc vMerge="1">
                  <a:txBody>
                    <a:bodyPr/>
                    <a:lstStyle/>
                    <a:p>
                      <a:endParaRPr lang="en-ZA"/>
                    </a:p>
                  </a:txBody>
                  <a:tcPr>
                    <a:solidFill>
                      <a:schemeClr val="accent1">
                        <a:lumMod val="40000"/>
                        <a:lumOff val="60000"/>
                      </a:schemeClr>
                    </a:solidFill>
                  </a:tcPr>
                </a:tc>
                <a:tc vMerge="1">
                  <a:txBody>
                    <a:bodyPr/>
                    <a:lstStyle/>
                    <a:p>
                      <a:endParaRPr lang="en-ZA"/>
                    </a:p>
                  </a:txBody>
                  <a:tcPr>
                    <a:solidFill>
                      <a:schemeClr val="accent1">
                        <a:lumMod val="40000"/>
                        <a:lumOff val="60000"/>
                      </a:schemeClr>
                    </a:solidFill>
                  </a:tcPr>
                </a:tc>
                <a:tc>
                  <a:txBody>
                    <a:bodyPr/>
                    <a:lstStyle/>
                    <a:p>
                      <a:pPr marL="71755" marR="71755">
                        <a:lnSpc>
                          <a:spcPct val="115000"/>
                        </a:lnSpc>
                        <a:spcAft>
                          <a:spcPts val="1000"/>
                        </a:spcAft>
                      </a:pPr>
                      <a:r>
                        <a:rPr lang="en-ZA" sz="1200" dirty="0" smtClean="0">
                          <a:solidFill>
                            <a:schemeClr val="bg1"/>
                          </a:solidFill>
                          <a:effectLst/>
                          <a:latin typeface="+mn-lt"/>
                        </a:rPr>
                        <a:t>Conventional </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200" dirty="0" smtClean="0">
                          <a:solidFill>
                            <a:schemeClr val="bg1"/>
                          </a:solidFill>
                          <a:effectLst/>
                          <a:latin typeface="+mn-lt"/>
                        </a:rPr>
                        <a:t>Incremental</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c>
                  <a:txBody>
                    <a:bodyPr/>
                    <a:lstStyle/>
                    <a:p>
                      <a:pPr marL="71755" marR="71755">
                        <a:lnSpc>
                          <a:spcPct val="100000"/>
                        </a:lnSpc>
                        <a:spcAft>
                          <a:spcPts val="1000"/>
                        </a:spcAft>
                      </a:pPr>
                      <a:r>
                        <a:rPr lang="en-ZA" sz="1200" dirty="0">
                          <a:solidFill>
                            <a:schemeClr val="bg1"/>
                          </a:solidFill>
                          <a:effectLst/>
                          <a:latin typeface="+mn-lt"/>
                        </a:rPr>
                        <a:t>Interim </a:t>
                      </a:r>
                      <a:r>
                        <a:rPr lang="en-ZA" sz="1200" dirty="0" smtClean="0">
                          <a:solidFill>
                            <a:schemeClr val="bg1"/>
                          </a:solidFill>
                          <a:effectLst/>
                          <a:latin typeface="+mn-lt"/>
                        </a:rPr>
                        <a:t>arrangements </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c>
                  <a:txBody>
                    <a:bodyPr/>
                    <a:lstStyle/>
                    <a:p>
                      <a:pPr marL="71755" marR="71755">
                        <a:lnSpc>
                          <a:spcPct val="115000"/>
                        </a:lnSpc>
                        <a:spcAft>
                          <a:spcPts val="1000"/>
                        </a:spcAft>
                      </a:pPr>
                      <a:r>
                        <a:rPr lang="en-ZA" sz="1200" dirty="0">
                          <a:solidFill>
                            <a:schemeClr val="bg1"/>
                          </a:solidFill>
                          <a:effectLst/>
                          <a:latin typeface="+mn-lt"/>
                        </a:rPr>
                        <a:t>Deferred relocation </a:t>
                      </a:r>
                      <a:endParaRPr lang="en-ZA" sz="1200" dirty="0">
                        <a:solidFill>
                          <a:schemeClr val="bg1"/>
                        </a:solidFill>
                        <a:effectLst/>
                        <a:latin typeface="+mn-lt"/>
                        <a:ea typeface="Calibri"/>
                        <a:cs typeface="Times New Roman"/>
                      </a:endParaRPr>
                    </a:p>
                  </a:txBody>
                  <a:tcPr marL="54285" marR="54285" marT="0" marB="0" vert="vert270">
                    <a:solidFill>
                      <a:srgbClr val="D65636"/>
                    </a:solidFill>
                  </a:tcPr>
                </a:tc>
              </a:tr>
              <a:tr h="518877">
                <a:tc rowSpan="4">
                  <a:txBody>
                    <a:bodyPr/>
                    <a:lstStyle/>
                    <a:p>
                      <a:pPr>
                        <a:lnSpc>
                          <a:spcPct val="115000"/>
                        </a:lnSpc>
                        <a:spcAft>
                          <a:spcPts val="1000"/>
                        </a:spcAft>
                      </a:pPr>
                      <a:r>
                        <a:rPr lang="en-ZA" sz="1200" dirty="0">
                          <a:effectLst/>
                          <a:latin typeface="+mn-lt"/>
                        </a:rPr>
                        <a:t>Street lighting &amp; household electivity supply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p>
                      <a:pPr>
                        <a:lnSpc>
                          <a:spcPct val="115000"/>
                        </a:lnSpc>
                        <a:spcAft>
                          <a:spcPts val="1000"/>
                        </a:spcAft>
                      </a:pPr>
                      <a:r>
                        <a:rPr lang="en-ZA" sz="1200" dirty="0">
                          <a:effectLst/>
                          <a:latin typeface="+mn-lt"/>
                        </a:rPr>
                        <a:t> </a:t>
                      </a:r>
                      <a:endParaRPr lang="en-ZA" sz="1200" dirty="0">
                        <a:effectLst/>
                        <a:latin typeface="+mn-lt"/>
                        <a:ea typeface="Calibri"/>
                        <a:cs typeface="Times New Roman"/>
                      </a:endParaRPr>
                    </a:p>
                  </a:txBody>
                  <a:tcPr marL="64546" marR="64546" marT="0" marB="0">
                    <a:solidFill>
                      <a:srgbClr val="D65636"/>
                    </a:solidFill>
                  </a:tcPr>
                </a:tc>
                <a:tc>
                  <a:txBody>
                    <a:bodyPr/>
                    <a:lstStyle/>
                    <a:p>
                      <a:pPr>
                        <a:lnSpc>
                          <a:spcPct val="115000"/>
                        </a:lnSpc>
                        <a:spcAft>
                          <a:spcPts val="1000"/>
                        </a:spcAft>
                      </a:pPr>
                      <a:r>
                        <a:rPr lang="en-ZA" sz="1200" b="0" dirty="0">
                          <a:solidFill>
                            <a:schemeClr val="tx1"/>
                          </a:solidFill>
                          <a:effectLst/>
                          <a:latin typeface="+mn-lt"/>
                        </a:rPr>
                        <a:t>Street lights – below ground</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Lamps and poles are provided along roads</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Y</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N</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N</a:t>
                      </a:r>
                      <a:endParaRPr lang="en-ZA" sz="1200" b="0" dirty="0">
                        <a:solidFill>
                          <a:schemeClr val="tx1"/>
                        </a:solidFill>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N</a:t>
                      </a:r>
                      <a:endParaRPr lang="en-ZA" sz="1200" b="0" dirty="0">
                        <a:solidFill>
                          <a:schemeClr val="tx1"/>
                        </a:solidFill>
                        <a:effectLst/>
                        <a:latin typeface="+mn-lt"/>
                        <a:ea typeface="Calibri"/>
                        <a:cs typeface="Times New Roman"/>
                      </a:endParaRPr>
                    </a:p>
                  </a:txBody>
                  <a:tcPr marL="64546" marR="64546" marT="0" marB="0">
                    <a:solidFill>
                      <a:schemeClr val="bg1"/>
                    </a:solidFill>
                  </a:tcPr>
                </a:tc>
              </a:tr>
              <a:tr h="502561">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Street lights – above ground </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Lamps and poles are provided along roads</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r>
              <a:tr h="251281">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Mast lights </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Lamps and poles are provided along roads</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bg1"/>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bg1"/>
                    </a:solidFill>
                  </a:tcPr>
                </a:tc>
              </a:tr>
              <a:tr h="541558">
                <a:tc vMerge="1">
                  <a:txBody>
                    <a:bodyPr/>
                    <a:lstStyle/>
                    <a:p>
                      <a:pPr>
                        <a:lnSpc>
                          <a:spcPct val="115000"/>
                        </a:lnSpc>
                        <a:spcAft>
                          <a:spcPts val="1000"/>
                        </a:spcAft>
                      </a:pPr>
                      <a:endParaRPr lang="en-ZA" sz="1100" dirty="0">
                        <a:effectLst/>
                        <a:latin typeface="Calibri"/>
                        <a:ea typeface="Calibri"/>
                        <a:cs typeface="Times New Roman"/>
                      </a:endParaRPr>
                    </a:p>
                  </a:txBody>
                  <a:tcPr marL="64546" marR="64546" marT="0" marB="0"/>
                </a:tc>
                <a:tc>
                  <a:txBody>
                    <a:bodyPr/>
                    <a:lstStyle/>
                    <a:p>
                      <a:pPr>
                        <a:lnSpc>
                          <a:spcPct val="115000"/>
                        </a:lnSpc>
                        <a:spcAft>
                          <a:spcPts val="1000"/>
                        </a:spcAft>
                      </a:pPr>
                      <a:r>
                        <a:rPr lang="en-ZA" sz="1200" dirty="0">
                          <a:effectLst/>
                          <a:latin typeface="+mn-lt"/>
                        </a:rPr>
                        <a:t>Photovoltaic street lights </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Sun-energy is stored in a battery during the day and then used as electrical power for lighting at night.</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c>
                  <a:txBody>
                    <a:bodyPr/>
                    <a:lstStyle/>
                    <a:p>
                      <a:pPr>
                        <a:lnSpc>
                          <a:spcPct val="115000"/>
                        </a:lnSpc>
                        <a:spcAft>
                          <a:spcPts val="1000"/>
                        </a:spcAft>
                      </a:pPr>
                      <a:r>
                        <a:rPr lang="en-ZA" sz="1200" dirty="0">
                          <a:effectLst/>
                          <a:latin typeface="+mn-lt"/>
                        </a:rPr>
                        <a:t>N</a:t>
                      </a:r>
                      <a:endParaRPr lang="en-ZA" sz="1200" dirty="0">
                        <a:effectLst/>
                        <a:latin typeface="+mn-lt"/>
                        <a:ea typeface="Calibri"/>
                        <a:cs typeface="Times New Roman"/>
                      </a:endParaRPr>
                    </a:p>
                  </a:txBody>
                  <a:tcPr marL="64546" marR="64546" marT="0" marB="0">
                    <a:solidFill>
                      <a:schemeClr val="accent6">
                        <a:lumMod val="40000"/>
                        <a:lumOff val="60000"/>
                      </a:schemeClr>
                    </a:solidFill>
                  </a:tcPr>
                </a:tc>
              </a:tr>
              <a:tr h="1040212">
                <a:tc>
                  <a:txBody>
                    <a:bodyPr/>
                    <a:lstStyle/>
                    <a:p>
                      <a:pPr>
                        <a:lnSpc>
                          <a:spcPct val="115000"/>
                        </a:lnSpc>
                        <a:spcAft>
                          <a:spcPts val="1000"/>
                        </a:spcAft>
                      </a:pPr>
                      <a:r>
                        <a:rPr lang="en-ZA" sz="1200" dirty="0">
                          <a:effectLst/>
                          <a:latin typeface="+mn-lt"/>
                        </a:rPr>
                        <a:t/>
                      </a:r>
                      <a:br>
                        <a:rPr lang="en-ZA" sz="1200" dirty="0">
                          <a:effectLst/>
                          <a:latin typeface="+mn-lt"/>
                        </a:rPr>
                      </a:br>
                      <a:r>
                        <a:rPr lang="en-ZA" sz="1200" dirty="0">
                          <a:effectLst/>
                          <a:latin typeface="+mn-lt"/>
                        </a:rPr>
                        <a:t>Drainage &amp; erosion control </a:t>
                      </a:r>
                      <a:endParaRPr lang="en-ZA" sz="1200" dirty="0">
                        <a:effectLst/>
                        <a:latin typeface="+mn-lt"/>
                        <a:ea typeface="Calibri"/>
                        <a:cs typeface="Times New Roman"/>
                      </a:endParaRPr>
                    </a:p>
                  </a:txBody>
                  <a:tcPr marL="57178" marR="57178" marT="0" marB="0">
                    <a:solidFill>
                      <a:srgbClr val="D65636"/>
                    </a:solidFill>
                  </a:tcPr>
                </a:tc>
                <a:tc>
                  <a:txBody>
                    <a:bodyPr/>
                    <a:lstStyle/>
                    <a:p>
                      <a:pPr>
                        <a:lnSpc>
                          <a:spcPct val="115000"/>
                        </a:lnSpc>
                        <a:spcAft>
                          <a:spcPts val="1000"/>
                        </a:spcAft>
                      </a:pPr>
                      <a:r>
                        <a:rPr lang="en-ZA" sz="1200" b="0" dirty="0">
                          <a:solidFill>
                            <a:schemeClr val="tx1"/>
                          </a:solidFill>
                          <a:effectLst/>
                          <a:latin typeface="+mn-lt"/>
                        </a:rPr>
                        <a:t>Use of roadways &amp; pedestrian paths as drainage </a:t>
                      </a:r>
                      <a:r>
                        <a:rPr lang="en-ZA" sz="1200" b="0" dirty="0" smtClean="0">
                          <a:solidFill>
                            <a:schemeClr val="tx1"/>
                          </a:solidFill>
                          <a:effectLst/>
                          <a:latin typeface="+mn-lt"/>
                        </a:rPr>
                        <a:t>channels</a:t>
                      </a:r>
                    </a:p>
                  </a:txBody>
                  <a:tcPr marL="57178" marR="57178" marT="0" marB="0">
                    <a:solidFill>
                      <a:schemeClr val="bg1"/>
                    </a:solidFill>
                  </a:tcPr>
                </a:tc>
                <a:tc>
                  <a:txBody>
                    <a:bodyPr/>
                    <a:lstStyle/>
                    <a:p>
                      <a:pPr>
                        <a:lnSpc>
                          <a:spcPct val="115000"/>
                        </a:lnSpc>
                        <a:spcAft>
                          <a:spcPts val="1000"/>
                        </a:spcAft>
                      </a:pPr>
                      <a:r>
                        <a:rPr lang="en-ZA" sz="1200" b="0" dirty="0">
                          <a:solidFill>
                            <a:schemeClr val="tx1"/>
                          </a:solidFill>
                          <a:effectLst/>
                          <a:latin typeface="+mn-lt"/>
                        </a:rPr>
                        <a:t>Surface of road used as a drainage channel to direct water run-off into soak-aways or retention dams.</a:t>
                      </a:r>
                      <a:endParaRPr lang="en-ZA" sz="1200" b="0" dirty="0">
                        <a:solidFill>
                          <a:schemeClr val="tx1"/>
                        </a:solidFill>
                        <a:effectLst/>
                        <a:latin typeface="+mn-lt"/>
                        <a:ea typeface="Calibri"/>
                        <a:cs typeface="Times New Roman"/>
                      </a:endParaRPr>
                    </a:p>
                  </a:txBody>
                  <a:tcPr marL="57178" marR="57178"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57178" marR="57178"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57178" marR="57178"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57178" marR="57178" marT="0" marB="0">
                    <a:solidFill>
                      <a:schemeClr val="bg1"/>
                    </a:solidFill>
                  </a:tcPr>
                </a:tc>
                <a:tc>
                  <a:txBody>
                    <a:bodyPr/>
                    <a:lstStyle/>
                    <a:p>
                      <a:pPr>
                        <a:lnSpc>
                          <a:spcPct val="115000"/>
                        </a:lnSpc>
                        <a:spcAft>
                          <a:spcPts val="1000"/>
                        </a:spcAft>
                      </a:pPr>
                      <a:r>
                        <a:rPr lang="en-ZA" sz="1200" dirty="0">
                          <a:effectLst/>
                          <a:latin typeface="+mn-lt"/>
                        </a:rPr>
                        <a:t>Y</a:t>
                      </a:r>
                      <a:endParaRPr lang="en-ZA" sz="1200" dirty="0">
                        <a:effectLst/>
                        <a:latin typeface="+mn-lt"/>
                        <a:ea typeface="Calibri"/>
                        <a:cs typeface="Times New Roman"/>
                      </a:endParaRPr>
                    </a:p>
                  </a:txBody>
                  <a:tcPr marL="57178" marR="57178" marT="0" marB="0">
                    <a:solidFill>
                      <a:schemeClr val="bg1"/>
                    </a:solidFill>
                  </a:tcPr>
                </a:tc>
              </a:tr>
            </a:tbl>
          </a:graphicData>
        </a:graphic>
      </p:graphicFrame>
    </p:spTree>
    <p:extLst>
      <p:ext uri="{BB962C8B-B14F-4D97-AF65-F5344CB8AC3E}">
        <p14:creationId xmlns:p14="http://schemas.microsoft.com/office/powerpoint/2010/main" val="29903562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is layout and infrastructure funded</a:t>
            </a:r>
            <a:r>
              <a:rPr lang="en-US" dirty="0" smtClean="0"/>
              <a:t>?</a:t>
            </a:r>
            <a:endParaRPr lang="en-US" dirty="0"/>
          </a:p>
        </p:txBody>
      </p:sp>
      <p:sp>
        <p:nvSpPr>
          <p:cNvPr id="3" name="Content Placeholder 2"/>
          <p:cNvSpPr>
            <a:spLocks noGrp="1"/>
          </p:cNvSpPr>
          <p:nvPr>
            <p:ph idx="1"/>
          </p:nvPr>
        </p:nvSpPr>
        <p:spPr>
          <a:xfrm>
            <a:off x="457200" y="1417638"/>
            <a:ext cx="8229600" cy="4708525"/>
          </a:xfrm>
        </p:spPr>
        <p:txBody>
          <a:bodyPr>
            <a:normAutofit fontScale="85000" lnSpcReduction="10000"/>
          </a:bodyPr>
          <a:lstStyle/>
          <a:p>
            <a:pPr lvl="0"/>
            <a:r>
              <a:rPr lang="en-US" dirty="0"/>
              <a:t>UISP: Provides funding for land acquisition, pre-planning, detailed town planning, land surveying, interim basic services and permanent engineering services.</a:t>
            </a:r>
          </a:p>
          <a:p>
            <a:pPr lvl="0"/>
            <a:r>
              <a:rPr lang="en-US" dirty="0"/>
              <a:t>USDG: Provides funding principally for basic services (e.g. water supply, roads, sanitation etc.) for metropolitan municipalities.</a:t>
            </a:r>
          </a:p>
          <a:p>
            <a:pPr lvl="0"/>
            <a:r>
              <a:rPr lang="en-US" dirty="0"/>
              <a:t>IRDP: Provides funding for land acquisition, pre-planning, detailed town planning, land surveying, and infrastructure installation.</a:t>
            </a:r>
          </a:p>
          <a:p>
            <a:pPr lvl="0"/>
            <a:r>
              <a:rPr lang="en-US" dirty="0"/>
              <a:t>MIG: Provides funding principally for basic services (e.g. water supply, roads, sanitation etc.) for non-metropolitan municipalities and for bulk infrastructure.</a:t>
            </a:r>
          </a:p>
          <a:p>
            <a:pPr lvl="0"/>
            <a:r>
              <a:rPr lang="en-US" dirty="0"/>
              <a:t>Emergency housing: Provides funding for basic infrastructure where emergency housing is being provided.</a:t>
            </a:r>
          </a:p>
          <a:p>
            <a:pPr lvl="0"/>
            <a:r>
              <a:rPr lang="en-US" dirty="0"/>
              <a:t>Municipality: It is assumed that the municipality will need to cover the costs of the other initiatives if the above scenarios apply</a:t>
            </a:r>
            <a:r>
              <a:rPr lang="en-US" dirty="0" smtClean="0"/>
              <a:t>.</a:t>
            </a:r>
            <a:endParaRPr lang="en-US" dirty="0"/>
          </a:p>
        </p:txBody>
      </p:sp>
    </p:spTree>
    <p:extLst>
      <p:ext uri="{BB962C8B-B14F-4D97-AF65-F5344CB8AC3E}">
        <p14:creationId xmlns:p14="http://schemas.microsoft.com/office/powerpoint/2010/main" val="40542549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a:t>
            </a:r>
            <a:r>
              <a:rPr lang="en-ZA" dirty="0"/>
              <a:t>8.5: </a:t>
            </a:r>
            <a:r>
              <a:rPr lang="en-ZA" dirty="0" smtClean="0"/>
              <a:t>Pulling it all together </a:t>
            </a:r>
            <a:endParaRPr lang="en-US" dirty="0"/>
          </a:p>
        </p:txBody>
      </p:sp>
      <p:sp>
        <p:nvSpPr>
          <p:cNvPr id="3" name="Content Placeholder 2"/>
          <p:cNvSpPr>
            <a:spLocks noGrp="1"/>
          </p:cNvSpPr>
          <p:nvPr>
            <p:ph idx="1"/>
          </p:nvPr>
        </p:nvSpPr>
        <p:spPr/>
        <p:txBody>
          <a:bodyPr>
            <a:normAutofit lnSpcReduction="10000"/>
          </a:bodyPr>
          <a:lstStyle/>
          <a:p>
            <a:r>
              <a:rPr lang="en-ZA" b="1" dirty="0"/>
              <a:t>Type of activity: </a:t>
            </a:r>
            <a:r>
              <a:rPr lang="en-ZA" dirty="0"/>
              <a:t>Group</a:t>
            </a:r>
            <a:endParaRPr lang="en-US" b="1" dirty="0"/>
          </a:p>
          <a:p>
            <a:r>
              <a:rPr lang="en-ZA" b="1" dirty="0"/>
              <a:t>Timing: </a:t>
            </a:r>
            <a:r>
              <a:rPr lang="en-ZA" dirty="0"/>
              <a:t>60 minutes</a:t>
            </a:r>
            <a:endParaRPr lang="en-US" b="1" dirty="0"/>
          </a:p>
          <a:p>
            <a:r>
              <a:rPr lang="en-ZA" b="1" i="1" dirty="0"/>
              <a:t>Purpose: </a:t>
            </a:r>
            <a:r>
              <a:rPr lang="en-ZA" i="1" dirty="0"/>
              <a:t>To design the possible layout and service provision for an actual informal settlement</a:t>
            </a:r>
            <a:endParaRPr lang="en-US" b="1" i="1" dirty="0"/>
          </a:p>
          <a:p>
            <a:r>
              <a:rPr lang="en-ZA" b="1" i="1" dirty="0"/>
              <a:t>Instructions: </a:t>
            </a:r>
            <a:r>
              <a:rPr lang="en-ZA" i="1" dirty="0"/>
              <a:t>In this exercise you will use an actual case study to examine the layout and service provision possibilities.</a:t>
            </a:r>
            <a:endParaRPr lang="en-US" b="1" i="1" dirty="0"/>
          </a:p>
          <a:p>
            <a:r>
              <a:rPr lang="en-ZA" i="1" dirty="0"/>
              <a:t>As a group examine the Langrug settlement aerial photo and map. Then develop a sketch layout (using the koki pens and tracing paper provided) to cover the </a:t>
            </a:r>
            <a:r>
              <a:rPr lang="en-ZA" i="1" dirty="0" smtClean="0"/>
              <a:t>aspects </a:t>
            </a:r>
            <a:r>
              <a:rPr lang="en-ZA" i="1" dirty="0"/>
              <a:t>and </a:t>
            </a:r>
            <a:r>
              <a:rPr lang="en-ZA" i="1" dirty="0" smtClean="0"/>
              <a:t>requirements set out in the Participants Manual</a:t>
            </a:r>
            <a:endParaRPr lang="en-US" b="1" i="1" dirty="0"/>
          </a:p>
          <a:p>
            <a:endParaRPr lang="en-US" dirty="0"/>
          </a:p>
        </p:txBody>
      </p:sp>
    </p:spTree>
    <p:extLst>
      <p:ext uri="{BB962C8B-B14F-4D97-AF65-F5344CB8AC3E}">
        <p14:creationId xmlns:p14="http://schemas.microsoft.com/office/powerpoint/2010/main" val="16252098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i="1" dirty="0" smtClean="0"/>
              <a:t>Activity 8.6</a:t>
            </a:r>
            <a:r>
              <a:rPr lang="en-ZA" i="1" dirty="0"/>
              <a:t>: </a:t>
            </a:r>
            <a:r>
              <a:rPr lang="en-ZA" i="1" dirty="0" smtClean="0"/>
              <a:t>What did you gain?</a:t>
            </a:r>
            <a:endParaRPr lang="en-US" dirty="0"/>
          </a:p>
        </p:txBody>
      </p:sp>
      <p:sp>
        <p:nvSpPr>
          <p:cNvPr id="3" name="Content Placeholder 2"/>
          <p:cNvSpPr>
            <a:spLocks noGrp="1"/>
          </p:cNvSpPr>
          <p:nvPr>
            <p:ph idx="1"/>
          </p:nvPr>
        </p:nvSpPr>
        <p:spPr/>
        <p:txBody>
          <a:bodyPr>
            <a:normAutofit/>
          </a:bodyPr>
          <a:lstStyle/>
          <a:p>
            <a:r>
              <a:rPr lang="en-ZA" b="1" i="1" dirty="0" smtClean="0"/>
              <a:t>Type </a:t>
            </a:r>
            <a:r>
              <a:rPr lang="en-ZA" b="1" i="1" dirty="0"/>
              <a:t>of activity: </a:t>
            </a:r>
            <a:r>
              <a:rPr lang="en-ZA" i="1" dirty="0"/>
              <a:t>Individual</a:t>
            </a:r>
            <a:endParaRPr lang="en-US" b="1" i="1" dirty="0"/>
          </a:p>
          <a:p>
            <a:r>
              <a:rPr lang="en-ZA" b="1" i="1" dirty="0"/>
              <a:t>Timing: </a:t>
            </a:r>
            <a:r>
              <a:rPr lang="en-ZA" i="1" dirty="0"/>
              <a:t>5 minutes</a:t>
            </a:r>
            <a:endParaRPr lang="en-US" b="1" i="1" dirty="0"/>
          </a:p>
          <a:p>
            <a:pPr lvl="0"/>
            <a:r>
              <a:rPr lang="en-AU" i="1" dirty="0"/>
              <a:t>What were the three most significant things you learnt in this module?</a:t>
            </a:r>
            <a:endParaRPr lang="en-US" dirty="0"/>
          </a:p>
          <a:p>
            <a:pPr lvl="0"/>
            <a:r>
              <a:rPr lang="en-AU" i="1" dirty="0" smtClean="0"/>
              <a:t>What </a:t>
            </a:r>
            <a:r>
              <a:rPr lang="en-AU" i="1" dirty="0"/>
              <a:t>will you do differently in your work as a result of what you learnt in this module</a:t>
            </a:r>
            <a:r>
              <a:rPr lang="en-AU" i="1" dirty="0" smtClean="0"/>
              <a:t>?</a:t>
            </a:r>
          </a:p>
          <a:p>
            <a:pPr lvl="0"/>
            <a:r>
              <a:rPr lang="en-AU" i="1" dirty="0" smtClean="0"/>
              <a:t>Write your answers in the space provided in the Participants Manual</a:t>
            </a:r>
            <a:endParaRPr lang="en-US" dirty="0"/>
          </a:p>
        </p:txBody>
      </p:sp>
    </p:spTree>
    <p:extLst>
      <p:ext uri="{BB962C8B-B14F-4D97-AF65-F5344CB8AC3E}">
        <p14:creationId xmlns:p14="http://schemas.microsoft.com/office/powerpoint/2010/main" val="63757214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8CDD2B8-7E83-48DD-A695-BAF7C0730DD5}"/>
</file>

<file path=customXml/itemProps2.xml><?xml version="1.0" encoding="utf-8"?>
<ds:datastoreItem xmlns:ds="http://schemas.openxmlformats.org/officeDocument/2006/customXml" ds:itemID="{8E9947F5-7A5B-4C84-ABD7-E905B67047AF}"/>
</file>

<file path=customXml/itemProps3.xml><?xml version="1.0" encoding="utf-8"?>
<ds:datastoreItem xmlns:ds="http://schemas.openxmlformats.org/officeDocument/2006/customXml" ds:itemID="{35D01EC6-A067-42E1-9EBC-AE8D9153D8E2}"/>
</file>

<file path=docProps/app.xml><?xml version="1.0" encoding="utf-8"?>
<Properties xmlns="http://schemas.openxmlformats.org/officeDocument/2006/extended-properties" xmlns:vt="http://schemas.openxmlformats.org/officeDocument/2006/docPropsVTypes">
  <Template/>
  <TotalTime>4280</TotalTime>
  <Words>3955</Words>
  <Application>Microsoft Office PowerPoint</Application>
  <PresentationFormat>On-screen Show (4:3)</PresentationFormat>
  <Paragraphs>496</Paragraphs>
  <Slides>59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59</vt:i4>
      </vt:variant>
    </vt:vector>
  </HeadingPairs>
  <TitlesOfParts>
    <vt:vector size="67" baseType="lpstr">
      <vt:lpstr>Arial</vt:lpstr>
      <vt:lpstr>Arial Narrow</vt:lpstr>
      <vt:lpstr>Calibri</vt:lpstr>
      <vt:lpstr>Times New Roman</vt:lpstr>
      <vt:lpstr>Trebuchet MS</vt:lpstr>
      <vt:lpstr>Wingdings</vt:lpstr>
      <vt:lpstr>1_Office Theme</vt:lpstr>
      <vt:lpstr>Custom Design</vt:lpstr>
      <vt:lpstr> INTRODUCTION TO</vt:lpstr>
      <vt:lpstr>Module purpose</vt:lpstr>
      <vt:lpstr>Learning outcomes </vt:lpstr>
      <vt:lpstr>Module content </vt:lpstr>
      <vt:lpstr>Activity 8.1: Know what you know</vt:lpstr>
      <vt:lpstr>1. Layout Approaches</vt:lpstr>
      <vt:lpstr>‘One size fits all’</vt:lpstr>
      <vt:lpstr>‘One size fits all’ cont.</vt:lpstr>
      <vt:lpstr>‘One size fits all’ cont.</vt:lpstr>
      <vt:lpstr>‘One size fits all’ cont.</vt:lpstr>
      <vt:lpstr>UISP approach to layout and services</vt:lpstr>
      <vt:lpstr>Layout issues at the programme level</vt:lpstr>
      <vt:lpstr>The layout plan at settlement level - guiding principles</vt:lpstr>
      <vt:lpstr>Factors that will influence the approach to the layout</vt:lpstr>
      <vt:lpstr>Technical issues that affect the layout plan</vt:lpstr>
      <vt:lpstr>Activity 8.2: Technical factors and the approach to layout and services</vt:lpstr>
      <vt:lpstr>The layout plan at settlement level</vt:lpstr>
      <vt:lpstr>Trade-offs and layout planning</vt:lpstr>
      <vt:lpstr>Activity 8.3: Layouts and trade offs</vt:lpstr>
      <vt:lpstr>Small plots</vt:lpstr>
      <vt:lpstr>Large plots</vt:lpstr>
      <vt:lpstr>Examples of approaches to layout - Superblock layout approaches</vt:lpstr>
      <vt:lpstr>Superblock layout approaches cont.</vt:lpstr>
      <vt:lpstr>PowerPoint Presentation</vt:lpstr>
      <vt:lpstr>PowerPoint Presentation</vt:lpstr>
      <vt:lpstr>Superblock layout approaches cont.</vt:lpstr>
      <vt:lpstr>Examples of approaches to layout - De-Facto layouts</vt:lpstr>
      <vt:lpstr>De - Facto layouts</vt:lpstr>
      <vt:lpstr>De - Facto layouts cont.</vt:lpstr>
      <vt:lpstr>De - Facto layouts cont.</vt:lpstr>
      <vt:lpstr>De - Facto layouts cont.</vt:lpstr>
      <vt:lpstr>Examples of approaches to layout - Re-blocking / blocking-out layouts</vt:lpstr>
      <vt:lpstr>Reblocking</vt:lpstr>
      <vt:lpstr>Re-blocking cont.</vt:lpstr>
      <vt:lpstr>Re-blocking cont.</vt:lpstr>
      <vt:lpstr>Case study video: Mshini Wam Re-blocking</vt:lpstr>
      <vt:lpstr>Case Study : Re-blocking : Ruimsig, NW Johannesburg</vt:lpstr>
      <vt:lpstr>PowerPoint Presentation</vt:lpstr>
      <vt:lpstr>PowerPoint Presentation</vt:lpstr>
      <vt:lpstr>PowerPoint Presentation</vt:lpstr>
      <vt:lpstr>Re-blocking cont.</vt:lpstr>
      <vt:lpstr>Re-blocking cont.</vt:lpstr>
      <vt:lpstr>Examples of approaches to layout - roll-over layouts</vt:lpstr>
      <vt:lpstr>PowerPoint Presentation</vt:lpstr>
      <vt:lpstr>PowerPoint Presentation</vt:lpstr>
      <vt:lpstr>Roll over layout cont.</vt:lpstr>
      <vt:lpstr>Activity 8.4: Re-blocking</vt:lpstr>
      <vt:lpstr>2. Infrastructure Approaches Infrastructure delivery approaches in South Africa</vt:lpstr>
      <vt:lpstr>Infrastructure delivery approaches in South Africa cont.</vt:lpstr>
      <vt:lpstr>Project level infrastructure responses to informal settlements </vt:lpstr>
      <vt:lpstr>Project level infrastructure responses to informal settlements cont. </vt:lpstr>
      <vt:lpstr>Infrastructure Options Selection</vt:lpstr>
      <vt:lpstr>Infrastructure Options Selection</vt:lpstr>
      <vt:lpstr>Infrastructure Options Selection</vt:lpstr>
      <vt:lpstr>Infrastructure Options Selection</vt:lpstr>
      <vt:lpstr>Infrastructure Options Selection</vt:lpstr>
      <vt:lpstr>How is layout and infrastructure funded?</vt:lpstr>
      <vt:lpstr>Activity 8.5: Pulling it all together </vt:lpstr>
      <vt:lpstr>Activity 8.6: 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174</cp:revision>
  <dcterms:created xsi:type="dcterms:W3CDTF">2014-09-02T11:14:23Z</dcterms:created>
  <dcterms:modified xsi:type="dcterms:W3CDTF">2015-04-19T09:16:39Z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