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6.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31.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2.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5.xml" ContentType="application/vnd.openxmlformats-officedocument.presentationml.slide+xml"/>
  <Override PartName="/ppt/slides/slide2.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9.xml" ContentType="application/vnd.openxmlformats-officedocument.presentationml.slideLayout+xml"/>
  <Override PartName="/ppt/slideLayouts/slideLayout21.xml" ContentType="application/vnd.openxmlformats-officedocument.presentationml.slideLayout+xml"/>
  <Override PartName="/ppt/notesSlides/notesSlide1.xml" ContentType="application/vnd.openxmlformats-officedocument.presentationml.notesSlide+xml"/>
  <Override PartName="/ppt/slideLayouts/slideLayout20.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commentAuthors.xml" ContentType="application/vnd.openxmlformats-officedocument.presentationml.commentAuthors+xml"/>
  <Override PartName="/ppt/theme/theme3.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5"/>
  </p:notesMasterIdLst>
  <p:sldIdLst>
    <p:sldId id="313" r:id="rId3"/>
    <p:sldId id="314" r:id="rId4"/>
    <p:sldId id="326" r:id="rId5"/>
    <p:sldId id="356" r:id="rId6"/>
    <p:sldId id="357" r:id="rId7"/>
    <p:sldId id="358" r:id="rId8"/>
    <p:sldId id="325" r:id="rId9"/>
    <p:sldId id="359" r:id="rId10"/>
    <p:sldId id="321" r:id="rId11"/>
    <p:sldId id="328" r:id="rId12"/>
    <p:sldId id="315" r:id="rId13"/>
    <p:sldId id="330" r:id="rId14"/>
    <p:sldId id="360" r:id="rId15"/>
    <p:sldId id="316" r:id="rId16"/>
    <p:sldId id="334" r:id="rId17"/>
    <p:sldId id="317" r:id="rId18"/>
    <p:sldId id="318" r:id="rId19"/>
    <p:sldId id="362" r:id="rId20"/>
    <p:sldId id="361" r:id="rId21"/>
    <p:sldId id="363" r:id="rId22"/>
    <p:sldId id="320" r:id="rId23"/>
    <p:sldId id="364" r:id="rId24"/>
    <p:sldId id="365" r:id="rId25"/>
    <p:sldId id="323" r:id="rId26"/>
    <p:sldId id="366" r:id="rId27"/>
    <p:sldId id="324" r:id="rId28"/>
    <p:sldId id="367" r:id="rId29"/>
    <p:sldId id="355" r:id="rId30"/>
    <p:sldId id="368" r:id="rId31"/>
    <p:sldId id="344" r:id="rId32"/>
    <p:sldId id="345" r:id="rId33"/>
    <p:sldId id="354"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ll" initials="J" lastIdx="31" clrIdx="0"/>
  <p:cmAuthor id="1" name="Sarah Charlton" initials="SC" lastIdx="7" clrIdx="1"/>
  <p:cmAuthor id="2" name="Marie Huchzermeyer" initials="MH"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5636"/>
    <a:srgbClr val="8643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8988" autoAdjust="0"/>
  </p:normalViewPr>
  <p:slideViewPr>
    <p:cSldViewPr>
      <p:cViewPr varScale="1">
        <p:scale>
          <a:sx n="63" d="100"/>
          <a:sy n="63" d="100"/>
        </p:scale>
        <p:origin x="1512" y="6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ustomXml" Target="../customXml/item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customXml" Target="../customXml/item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3F5F5F-C5EB-4DA6-86AB-7BBA2488E1D7}" type="datetimeFigureOut">
              <a:rPr lang="en-US" smtClean="0"/>
              <a:t>4/19/2015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1EA198-E0A6-4674-A7CE-4D452541762F}" type="slidenum">
              <a:rPr lang="en-US" smtClean="0"/>
              <a:t>‹#›</a:t>
            </a:fld>
            <a:endParaRPr lang="en-US" dirty="0"/>
          </a:p>
        </p:txBody>
      </p:sp>
    </p:spTree>
    <p:extLst>
      <p:ext uri="{BB962C8B-B14F-4D97-AF65-F5344CB8AC3E}">
        <p14:creationId xmlns:p14="http://schemas.microsoft.com/office/powerpoint/2010/main" val="1185304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1EA198-E0A6-4674-A7CE-4D452541762F}" type="slidenum">
              <a:rPr lang="en-US" smtClean="0"/>
              <a:t>31</a:t>
            </a:fld>
            <a:endParaRPr lang="en-US" dirty="0"/>
          </a:p>
        </p:txBody>
      </p:sp>
    </p:spTree>
    <p:extLst>
      <p:ext uri="{BB962C8B-B14F-4D97-AF65-F5344CB8AC3E}">
        <p14:creationId xmlns:p14="http://schemas.microsoft.com/office/powerpoint/2010/main" val="2171682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1DEABC-D766-4322-8E78-B830FAE35C72}"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676675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333F43-3E86-47E4-BFBB-2476D384E1C6}"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41412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1663BA-01FC-4367-B6F3-ABB2645D55F1}"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69260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B19C71-EC74-44AF-B27E-FC7DC3C3A61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501475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5CDA29-3CBE-48EA-92AE-A996835462BA}" type="datetime4">
              <a:rPr lang="en-US" smtClean="0"/>
              <a:pPr/>
              <a:t>April 19, 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88842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April 19, 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31691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April 19, 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066469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58059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78069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820920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072808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2582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07652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327043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526357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07929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188059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1599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3556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94256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4278625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1817320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33400"/>
            <a:ext cx="8229600" cy="884238"/>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0EFEE-2756-4A20-BF2A-63F0A94F99AC}" type="datetime4">
              <a:rPr lang="en-US" smtClean="0"/>
              <a:pPr/>
              <a:t>April 19, 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DF745-7D3F-47F4-83A3-874385CFAA69}" type="slidenum">
              <a:rPr lang="en-US" smtClean="0"/>
              <a:pPr/>
              <a:t>‹#›</a:t>
            </a:fld>
            <a:endParaRPr lang="en-US" dirty="0"/>
          </a:p>
        </p:txBody>
      </p:sp>
      <p:pic>
        <p:nvPicPr>
          <p:cNvPr id="7" name="Picture 6" descr="NUSP logo.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8" name="Picture 7" descr="dhs_logo.jpg"/>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sp>
        <p:nvSpPr>
          <p:cNvPr id="10" name="Snip Single Corner Rectangle 9"/>
          <p:cNvSpPr/>
          <p:nvPr/>
        </p:nvSpPr>
        <p:spPr>
          <a:xfrm rot="5400000">
            <a:off x="8557767" y="-85422"/>
            <a:ext cx="292331" cy="463176"/>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TextBox 11"/>
          <p:cNvSpPr txBox="1"/>
          <p:nvPr userDrawn="1"/>
        </p:nvSpPr>
        <p:spPr>
          <a:xfrm>
            <a:off x="3581400" y="-6720"/>
            <a:ext cx="2362200" cy="369332"/>
          </a:xfrm>
          <a:prstGeom prst="rect">
            <a:avLst/>
          </a:prstGeom>
          <a:noFill/>
        </p:spPr>
        <p:txBody>
          <a:bodyPr wrap="square" rtlCol="0">
            <a:spAutoFit/>
          </a:bodyPr>
          <a:lstStyle/>
          <a:p>
            <a:pPr algn="r"/>
            <a:r>
              <a:rPr lang="en-US" sz="900" dirty="0" smtClean="0">
                <a:solidFill>
                  <a:schemeClr val="bg1">
                    <a:lumMod val="50000"/>
                  </a:schemeClr>
                </a:solidFill>
                <a:latin typeface="Arial Narrow"/>
                <a:cs typeface="Arial Narrow"/>
              </a:rPr>
              <a:t>INTRODUCTION TO</a:t>
            </a:r>
          </a:p>
          <a:p>
            <a:pPr algn="r"/>
            <a:r>
              <a:rPr lang="en-US" sz="900" dirty="0" smtClean="0">
                <a:latin typeface="Arial Narrow"/>
                <a:cs typeface="Arial Narrow"/>
              </a:rPr>
              <a:t>INFORMAL SETTLEMENT UPGRADING</a:t>
            </a:r>
            <a:endParaRPr lang="en-US" sz="900" dirty="0">
              <a:latin typeface="Arial Narrow"/>
              <a:cs typeface="Arial Narrow"/>
            </a:endParaRPr>
          </a:p>
        </p:txBody>
      </p:sp>
      <p:sp>
        <p:nvSpPr>
          <p:cNvPr id="13" name="Rectangle 12"/>
          <p:cNvSpPr/>
          <p:nvPr userDrawn="1"/>
        </p:nvSpPr>
        <p:spPr>
          <a:xfrm>
            <a:off x="5943600" y="0"/>
            <a:ext cx="2489822"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8419326" y="-69408"/>
            <a:ext cx="552822" cy="400110"/>
          </a:xfrm>
          <a:prstGeom prst="rect">
            <a:avLst/>
          </a:prstGeom>
          <a:noFill/>
        </p:spPr>
        <p:txBody>
          <a:bodyPr wrap="square" rtlCol="0">
            <a:spAutoFit/>
          </a:bodyPr>
          <a:lstStyle/>
          <a:p>
            <a:pPr algn="ctr"/>
            <a:r>
              <a:rPr lang="en-US" sz="2000" b="1" i="0" dirty="0" smtClean="0">
                <a:solidFill>
                  <a:schemeClr val="bg1"/>
                </a:solidFill>
                <a:latin typeface="Arial Narrow"/>
                <a:cs typeface="Arial Narrow"/>
              </a:rPr>
              <a:t>05</a:t>
            </a:r>
            <a:endParaRPr lang="en-US" sz="2000" b="1" i="0" dirty="0">
              <a:solidFill>
                <a:schemeClr val="bg1"/>
              </a:solidFill>
              <a:latin typeface="Arial Narrow"/>
              <a:cs typeface="Arial Narrow"/>
            </a:endParaRPr>
          </a:p>
        </p:txBody>
      </p:sp>
      <p:sp>
        <p:nvSpPr>
          <p:cNvPr id="15" name="TextBox 14"/>
          <p:cNvSpPr txBox="1"/>
          <p:nvPr userDrawn="1"/>
        </p:nvSpPr>
        <p:spPr>
          <a:xfrm>
            <a:off x="5943600" y="8009"/>
            <a:ext cx="2489821" cy="338554"/>
          </a:xfrm>
          <a:prstGeom prst="rect">
            <a:avLst/>
          </a:prstGeom>
          <a:noFill/>
        </p:spPr>
        <p:txBody>
          <a:bodyPr wrap="square" rtlCol="0">
            <a:spAutoFit/>
          </a:bodyPr>
          <a:lstStyle/>
          <a:p>
            <a:pPr algn="ctr"/>
            <a:r>
              <a:rPr lang="en-US" sz="800" dirty="0" smtClean="0">
                <a:solidFill>
                  <a:srgbClr val="FFFFFF"/>
                </a:solidFill>
                <a:latin typeface="Trebuchet MS"/>
                <a:cs typeface="Trebuchet MS"/>
              </a:rPr>
              <a:t>MUNICIPAL INFORMAL SETTLEMENT UPGRADING PROGRAMMES</a:t>
            </a:r>
            <a:endParaRPr lang="en-US" sz="800" dirty="0">
              <a:solidFill>
                <a:srgbClr val="FFFFFF"/>
              </a:solidFill>
              <a:latin typeface="Trebuchet MS"/>
              <a:cs typeface="Trebuchet MS"/>
            </a:endParaRPr>
          </a:p>
        </p:txBody>
      </p:sp>
    </p:spTree>
    <p:extLst>
      <p:ext uri="{BB962C8B-B14F-4D97-AF65-F5344CB8AC3E}">
        <p14:creationId xmlns:p14="http://schemas.microsoft.com/office/powerpoint/2010/main" val="1324748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Title slide only</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645210-9A6B-394C-B5D4-BCD29EEA3504}" type="datetimeFigureOut">
              <a:rPr lang="en-US" smtClean="0"/>
              <a:t>4/19/2015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1C563-8144-CD4D-8608-BEFAC73CE31A}" type="slidenum">
              <a:rPr lang="en-US" smtClean="0"/>
              <a:t>‹#›</a:t>
            </a:fld>
            <a:endParaRPr lang="en-US" dirty="0"/>
          </a:p>
        </p:txBody>
      </p:sp>
    </p:spTree>
    <p:extLst>
      <p:ext uri="{BB962C8B-B14F-4D97-AF65-F5344CB8AC3E}">
        <p14:creationId xmlns:p14="http://schemas.microsoft.com/office/powerpoint/2010/main" val="37393350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9144000" cy="2362200"/>
          </a:xfrm>
          <a:prstGeom prst="rect">
            <a:avLst/>
          </a:prstGeom>
          <a:solidFill>
            <a:srgbClr val="D656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676400" y="-30162"/>
            <a:ext cx="5638800" cy="715962"/>
          </a:xfrm>
        </p:spPr>
        <p:txBody>
          <a:bodyPr anchor="b"/>
          <a:lstStyle/>
          <a:p>
            <a:pPr algn="l"/>
            <a:r>
              <a:rPr lang="en-US" sz="1400" dirty="0" smtClean="0">
                <a:solidFill>
                  <a:schemeClr val="bg1"/>
                </a:solidFill>
                <a:latin typeface="Arial Narrow"/>
                <a:cs typeface="Arial Narrow"/>
              </a:rPr>
              <a:t> INTRODUCTION TO</a:t>
            </a:r>
            <a:endParaRPr lang="en-US" sz="1400" dirty="0">
              <a:solidFill>
                <a:schemeClr val="bg1"/>
              </a:solidFill>
              <a:latin typeface="Arial Narrow"/>
              <a:cs typeface="Arial Narrow"/>
            </a:endParaRPr>
          </a:p>
        </p:txBody>
      </p:sp>
      <p:sp>
        <p:nvSpPr>
          <p:cNvPr id="3" name="Title 1"/>
          <p:cNvSpPr txBox="1">
            <a:spLocks/>
          </p:cNvSpPr>
          <p:nvPr/>
        </p:nvSpPr>
        <p:spPr>
          <a:xfrm>
            <a:off x="685800" y="533400"/>
            <a:ext cx="7772400"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FF"/>
                </a:solidFill>
                <a:latin typeface="Arial Narrow"/>
                <a:cs typeface="Arial Narrow"/>
              </a:rPr>
              <a:t>INFORMAL SETTLEMENT</a:t>
            </a:r>
          </a:p>
        </p:txBody>
      </p:sp>
      <p:sp>
        <p:nvSpPr>
          <p:cNvPr id="4" name="Title 1"/>
          <p:cNvSpPr txBox="1">
            <a:spLocks/>
          </p:cNvSpPr>
          <p:nvPr/>
        </p:nvSpPr>
        <p:spPr>
          <a:xfrm>
            <a:off x="685800" y="838200"/>
            <a:ext cx="7772400" cy="8382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9000" b="1" dirty="0" smtClean="0">
                <a:solidFill>
                  <a:srgbClr val="FFFFFF"/>
                </a:solidFill>
                <a:latin typeface="Arial Narrow"/>
                <a:cs typeface="Arial Narrow"/>
              </a:rPr>
              <a:t>UPGRADING</a:t>
            </a:r>
            <a:endParaRPr lang="en-US" sz="9000" b="1" dirty="0">
              <a:solidFill>
                <a:srgbClr val="FFFFFF"/>
              </a:solidFill>
              <a:latin typeface="Arial Narrow"/>
              <a:cs typeface="Arial Narrow"/>
            </a:endParaRPr>
          </a:p>
        </p:txBody>
      </p:sp>
      <p:sp>
        <p:nvSpPr>
          <p:cNvPr id="6" name="Rectangle 5"/>
          <p:cNvSpPr/>
          <p:nvPr/>
        </p:nvSpPr>
        <p:spPr>
          <a:xfrm>
            <a:off x="0" y="2286000"/>
            <a:ext cx="9144000" cy="910014"/>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457200" y="2438400"/>
            <a:ext cx="8274964"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400" dirty="0" smtClean="0">
                <a:solidFill>
                  <a:schemeClr val="bg1"/>
                </a:solidFill>
                <a:latin typeface="Arial Narrow"/>
                <a:cs typeface="Arial Narrow"/>
              </a:rPr>
              <a:t>MODULE 5: </a:t>
            </a:r>
            <a:r>
              <a:rPr lang="en-US" sz="2400" dirty="0" smtClean="0">
                <a:solidFill>
                  <a:schemeClr val="bg1"/>
                </a:solidFill>
              </a:rPr>
              <a:t>A PROGRAMMATIC APPROACH TO MUNICIPAL INFORMAL SETTLEMENT UPGRADING</a:t>
            </a:r>
            <a:endParaRPr lang="en-US" sz="2200" dirty="0">
              <a:solidFill>
                <a:schemeClr val="bg1"/>
              </a:solidFill>
              <a:latin typeface="Arial Narrow"/>
              <a:cs typeface="Arial Narrow"/>
            </a:endParaRPr>
          </a:p>
        </p:txBody>
      </p:sp>
      <p:pic>
        <p:nvPicPr>
          <p:cNvPr id="9" name="Picture 8" descr="NUSP logo.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10" name="Picture 9" descr="dhs_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pic>
        <p:nvPicPr>
          <p:cNvPr id="8" name="Picture 7" descr="Besters Sept 2004 sept 2014 small.jpg"/>
          <p:cNvPicPr>
            <a:picLocks noChangeAspect="1"/>
          </p:cNvPicPr>
          <p:nvPr/>
        </p:nvPicPr>
        <p:blipFill rotWithShape="1">
          <a:blip r:embed="rId4">
            <a:extLst>
              <a:ext uri="{28A0092B-C50C-407E-A947-70E740481C1C}">
                <a14:useLocalDpi xmlns:a14="http://schemas.microsoft.com/office/drawing/2010/main" val="0"/>
              </a:ext>
            </a:extLst>
          </a:blip>
          <a:srcRect t="26336" b="32305"/>
          <a:stretch/>
        </p:blipFill>
        <p:spPr>
          <a:xfrm>
            <a:off x="22682" y="3272214"/>
            <a:ext cx="9144000" cy="2836333"/>
          </a:xfrm>
          <a:prstGeom prst="rect">
            <a:avLst/>
          </a:prstGeom>
        </p:spPr>
      </p:pic>
    </p:spTree>
    <p:extLst>
      <p:ext uri="{BB962C8B-B14F-4D97-AF65-F5344CB8AC3E}">
        <p14:creationId xmlns:p14="http://schemas.microsoft.com/office/powerpoint/2010/main" val="12500672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Narrow" panose="020B0606020202030204" pitchFamily="34" charset="0"/>
              </a:rPr>
              <a:t>Module Purpose</a:t>
            </a:r>
            <a:endParaRPr lang="en-US" dirty="0">
              <a:latin typeface="Arial Narrow" panose="020B0606020202030204" pitchFamily="34" charset="0"/>
            </a:endParaRPr>
          </a:p>
        </p:txBody>
      </p:sp>
      <p:sp>
        <p:nvSpPr>
          <p:cNvPr id="3" name="Content Placeholder 2"/>
          <p:cNvSpPr>
            <a:spLocks noGrp="1"/>
          </p:cNvSpPr>
          <p:nvPr>
            <p:ph idx="1"/>
          </p:nvPr>
        </p:nvSpPr>
        <p:spPr>
          <a:xfrm>
            <a:off x="457200" y="1402398"/>
            <a:ext cx="8229600" cy="4525963"/>
          </a:xfrm>
        </p:spPr>
        <p:txBody>
          <a:bodyPr/>
          <a:lstStyle/>
          <a:p>
            <a:pPr marL="0" indent="0">
              <a:buNone/>
            </a:pPr>
            <a:r>
              <a:rPr lang="en-ZA" dirty="0" smtClean="0"/>
              <a:t>The </a:t>
            </a:r>
            <a:r>
              <a:rPr lang="en-ZA" dirty="0"/>
              <a:t>purpose of this module is to enable you to understand and apply the principles and processes necessary to develop an effective and systematic municipal-wide programme for upgrading informal settlements.</a:t>
            </a:r>
            <a:endParaRPr lang="en-US" dirty="0"/>
          </a:p>
          <a:p>
            <a:pPr marL="0" indent="0">
              <a:buNone/>
            </a:pPr>
            <a:endParaRPr lang="en-US" dirty="0"/>
          </a:p>
        </p:txBody>
      </p:sp>
      <p:pic>
        <p:nvPicPr>
          <p:cNvPr id="4" name="Picture 3" descr="C:\Users\Neil\AppData\Local\Temp\IMG_1314 cop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2971800"/>
            <a:ext cx="58674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098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Learning outcomes</a:t>
            </a:r>
            <a:endParaRPr lang="en-ZA" dirty="0"/>
          </a:p>
        </p:txBody>
      </p:sp>
      <p:sp>
        <p:nvSpPr>
          <p:cNvPr id="3" name="Content Placeholder 2"/>
          <p:cNvSpPr>
            <a:spLocks noGrp="1"/>
          </p:cNvSpPr>
          <p:nvPr>
            <p:ph idx="1"/>
          </p:nvPr>
        </p:nvSpPr>
        <p:spPr/>
        <p:txBody>
          <a:bodyPr>
            <a:normAutofit lnSpcReduction="10000"/>
          </a:bodyPr>
          <a:lstStyle/>
          <a:p>
            <a:pPr lvl="0"/>
            <a:r>
              <a:rPr lang="en-ZA" dirty="0"/>
              <a:t>Describe the benefits of a systematic, programmatic approach to upgrading;</a:t>
            </a:r>
            <a:endParaRPr lang="en-US" dirty="0"/>
          </a:p>
          <a:p>
            <a:pPr lvl="0"/>
            <a:r>
              <a:rPr lang="en-ZA" dirty="0"/>
              <a:t>Identify the work streams that make up an informal settlement upgrading programme and the kinds of activities that happen at the programme and project levels;</a:t>
            </a:r>
            <a:endParaRPr lang="en-US" dirty="0"/>
          </a:p>
          <a:p>
            <a:pPr lvl="0"/>
            <a:r>
              <a:rPr lang="en-ZA" dirty="0"/>
              <a:t>Identify the main factors that determine whether or not informally settled land is suitable for permanent settlement;</a:t>
            </a:r>
            <a:endParaRPr lang="en-US" dirty="0"/>
          </a:p>
          <a:p>
            <a:pPr lvl="0"/>
            <a:r>
              <a:rPr lang="en-ZA" dirty="0"/>
              <a:t>Explain the assessment and categories of informal settlements, the rationale for each, and link the categories to developmental responses</a:t>
            </a:r>
            <a:r>
              <a:rPr lang="en-ZA" dirty="0" smtClean="0"/>
              <a:t>.</a:t>
            </a:r>
            <a:endParaRPr lang="en-US" dirty="0"/>
          </a:p>
          <a:p>
            <a:pPr marL="0" indent="0">
              <a:buNone/>
            </a:pPr>
            <a:endParaRPr lang="en-US" dirty="0"/>
          </a:p>
        </p:txBody>
      </p:sp>
    </p:spTree>
    <p:extLst>
      <p:ext uri="{BB962C8B-B14F-4D97-AF65-F5344CB8AC3E}">
        <p14:creationId xmlns:p14="http://schemas.microsoft.com/office/powerpoint/2010/main" val="478465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content</a:t>
            </a:r>
          </a:p>
        </p:txBody>
      </p:sp>
      <p:sp>
        <p:nvSpPr>
          <p:cNvPr id="3" name="Content Placeholder 2"/>
          <p:cNvSpPr>
            <a:spLocks noGrp="1"/>
          </p:cNvSpPr>
          <p:nvPr>
            <p:ph idx="1"/>
          </p:nvPr>
        </p:nvSpPr>
        <p:spPr/>
        <p:txBody>
          <a:bodyPr/>
          <a:lstStyle/>
          <a:p>
            <a:pPr marL="457200" indent="-457200">
              <a:buAutoNum type="arabicPeriod"/>
            </a:pPr>
            <a:r>
              <a:rPr lang="en-ZA" b="1" dirty="0" smtClean="0"/>
              <a:t>A </a:t>
            </a:r>
            <a:r>
              <a:rPr lang="en-ZA" b="1" dirty="0"/>
              <a:t>programmatic approach to informal settlement </a:t>
            </a:r>
            <a:r>
              <a:rPr lang="en-ZA" b="1" dirty="0" smtClean="0"/>
              <a:t>upgrading</a:t>
            </a:r>
          </a:p>
          <a:p>
            <a:pPr marL="457200" lvl="0" indent="-457200">
              <a:buFont typeface="Arial"/>
              <a:buAutoNum type="arabicPeriod"/>
            </a:pPr>
            <a:r>
              <a:rPr lang="en-ZA" b="1" dirty="0"/>
              <a:t>Work streams in upgrading programmes and projects</a:t>
            </a:r>
            <a:endParaRPr lang="en-US" b="1" dirty="0"/>
          </a:p>
          <a:p>
            <a:pPr marL="457200" indent="-457200">
              <a:buFont typeface="Arial"/>
              <a:buAutoNum type="arabicPeriod"/>
            </a:pPr>
            <a:r>
              <a:rPr lang="en-ZA" b="1" dirty="0"/>
              <a:t>Assessment and categorisation</a:t>
            </a:r>
            <a:endParaRPr lang="en-US" b="1" dirty="0"/>
          </a:p>
          <a:p>
            <a:pPr marL="457200" indent="-457200">
              <a:buFont typeface="Arial"/>
              <a:buAutoNum type="arabicPeriod"/>
            </a:pPr>
            <a:r>
              <a:rPr lang="en-ZA" b="1" dirty="0"/>
              <a:t>Developing an Informal Settlement Upgrading Strategy and Programme</a:t>
            </a:r>
            <a:endParaRPr lang="en-US" dirty="0"/>
          </a:p>
          <a:p>
            <a:pPr marL="457200" indent="-457200">
              <a:buAutoNum type="arabicPeriod"/>
            </a:pPr>
            <a:endParaRPr lang="en-US" b="1" dirty="0"/>
          </a:p>
          <a:p>
            <a:endParaRPr lang="en-US" dirty="0"/>
          </a:p>
        </p:txBody>
      </p:sp>
    </p:spTree>
    <p:extLst>
      <p:ext uri="{BB962C8B-B14F-4D97-AF65-F5344CB8AC3E}">
        <p14:creationId xmlns:p14="http://schemas.microsoft.com/office/powerpoint/2010/main" val="4291667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Activity 5.1: Know What You </a:t>
            </a:r>
            <a:r>
              <a:rPr lang="en-ZA" dirty="0" smtClean="0"/>
              <a:t>Know</a:t>
            </a:r>
            <a:endParaRPr lang="en-US" dirty="0"/>
          </a:p>
        </p:txBody>
      </p:sp>
      <p:sp>
        <p:nvSpPr>
          <p:cNvPr id="3" name="Content Placeholder 2"/>
          <p:cNvSpPr>
            <a:spLocks noGrp="1"/>
          </p:cNvSpPr>
          <p:nvPr>
            <p:ph idx="1"/>
          </p:nvPr>
        </p:nvSpPr>
        <p:spPr/>
        <p:txBody>
          <a:bodyPr/>
          <a:lstStyle/>
          <a:p>
            <a:r>
              <a:rPr lang="en-ZA" dirty="0"/>
              <a:t>Type of activity: Facilitated group discussion</a:t>
            </a:r>
            <a:endParaRPr lang="en-US" dirty="0"/>
          </a:p>
          <a:p>
            <a:r>
              <a:rPr lang="en-ZA" dirty="0"/>
              <a:t>Timing: 5 minutes</a:t>
            </a:r>
            <a:endParaRPr lang="en-US" dirty="0"/>
          </a:p>
          <a:p>
            <a:r>
              <a:rPr lang="en-ZA" i="1" dirty="0"/>
              <a:t>Purpose: To reflect on the new approach to upgrading.</a:t>
            </a:r>
            <a:endParaRPr lang="en-US" dirty="0"/>
          </a:p>
          <a:p>
            <a:r>
              <a:rPr lang="en-ZA" i="1" dirty="0"/>
              <a:t>Instruction: With your partner, discuss the </a:t>
            </a:r>
            <a:r>
              <a:rPr lang="en-ZA" i="1" dirty="0" smtClean="0"/>
              <a:t>questions in the Participant Manual </a:t>
            </a:r>
            <a:r>
              <a:rPr lang="en-ZA" i="1" dirty="0"/>
              <a:t>and write your responses in the space provided.</a:t>
            </a:r>
            <a:endParaRPr lang="en-US" dirty="0"/>
          </a:p>
          <a:p>
            <a:endParaRPr lang="en-US" dirty="0"/>
          </a:p>
        </p:txBody>
      </p:sp>
    </p:spTree>
    <p:extLst>
      <p:ext uri="{BB962C8B-B14F-4D97-AF65-F5344CB8AC3E}">
        <p14:creationId xmlns:p14="http://schemas.microsoft.com/office/powerpoint/2010/main" val="4147775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z="3200" dirty="0"/>
              <a:t>1	</a:t>
            </a:r>
            <a:r>
              <a:rPr lang="en-ZA" dirty="0"/>
              <a:t>A programmatic approach to informal settlement </a:t>
            </a:r>
            <a:r>
              <a:rPr lang="en-ZA" dirty="0" smtClean="0"/>
              <a:t>upgrading</a:t>
            </a:r>
            <a:endParaRPr lang="en-US" dirty="0"/>
          </a:p>
        </p:txBody>
      </p:sp>
      <p:sp>
        <p:nvSpPr>
          <p:cNvPr id="3" name="Content Placeholder 2"/>
          <p:cNvSpPr>
            <a:spLocks noGrp="1"/>
          </p:cNvSpPr>
          <p:nvPr>
            <p:ph idx="1"/>
          </p:nvPr>
        </p:nvSpPr>
        <p:spPr>
          <a:xfrm>
            <a:off x="457200" y="1600200"/>
            <a:ext cx="8382000" cy="4525963"/>
          </a:xfrm>
        </p:spPr>
        <p:txBody>
          <a:bodyPr>
            <a:normAutofit/>
          </a:bodyPr>
          <a:lstStyle/>
          <a:p>
            <a:pPr marL="0" indent="0">
              <a:buNone/>
            </a:pPr>
            <a:r>
              <a:rPr lang="en-US" sz="3500" dirty="0">
                <a:solidFill>
                  <a:srgbClr val="D65636"/>
                </a:solidFill>
              </a:rPr>
              <a:t>New approach to informal settlement upgrading</a:t>
            </a:r>
          </a:p>
          <a:p>
            <a:pPr marL="0" indent="0">
              <a:buNone/>
            </a:pPr>
            <a:r>
              <a:rPr lang="en-ZA" b="1" dirty="0" smtClean="0"/>
              <a:t>As discussed in Module 1 a new </a:t>
            </a:r>
            <a:r>
              <a:rPr lang="en-ZA" b="1" dirty="0"/>
              <a:t>approach to upgrading informal </a:t>
            </a:r>
            <a:r>
              <a:rPr lang="en-ZA" b="1" dirty="0" smtClean="0"/>
              <a:t>settlements is being undertaken which </a:t>
            </a:r>
            <a:r>
              <a:rPr lang="en-ZA" b="1" dirty="0"/>
              <a:t>starts with formulating a programmatic approach within a municipality </a:t>
            </a:r>
            <a:endParaRPr lang="en-ZA" b="1" dirty="0" smtClean="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200" y="3962400"/>
            <a:ext cx="2438400" cy="1815165"/>
          </a:xfrm>
          <a:prstGeom prst="rect">
            <a:avLst/>
          </a:prstGeom>
        </p:spPr>
      </p:pic>
      <p:sp>
        <p:nvSpPr>
          <p:cNvPr id="5" name="TextBox 4"/>
          <p:cNvSpPr txBox="1"/>
          <p:nvPr/>
        </p:nvSpPr>
        <p:spPr>
          <a:xfrm>
            <a:off x="289560" y="4267200"/>
            <a:ext cx="6248400" cy="2246769"/>
          </a:xfrm>
          <a:prstGeom prst="rect">
            <a:avLst/>
          </a:prstGeom>
          <a:noFill/>
        </p:spPr>
        <p:txBody>
          <a:bodyPr wrap="square" rtlCol="0">
            <a:spAutoFit/>
          </a:bodyPr>
          <a:lstStyle/>
          <a:p>
            <a:pPr marL="0" lvl="1"/>
            <a:r>
              <a:rPr lang="en-US" sz="2000" b="1" dirty="0" smtClean="0">
                <a:solidFill>
                  <a:srgbClr val="D65636"/>
                </a:solidFill>
              </a:rPr>
              <a:t>→ </a:t>
            </a:r>
            <a:r>
              <a:rPr lang="en-US" sz="2000" dirty="0" smtClean="0">
                <a:solidFill>
                  <a:srgbClr val="D65636"/>
                </a:solidFill>
              </a:rPr>
              <a:t> The </a:t>
            </a:r>
            <a:r>
              <a:rPr lang="en-US" sz="2000" dirty="0">
                <a:solidFill>
                  <a:srgbClr val="D65636"/>
                </a:solidFill>
              </a:rPr>
              <a:t>programmatic approach requires that municipalities should develop an informal settlement upgrading strategy and programme at municipal level, as well as detailed plans for each individual settlement that responds to the unique circumstances and needs of that settlement</a:t>
            </a:r>
          </a:p>
          <a:p>
            <a:pPr marL="0" lvl="1"/>
            <a:endParaRPr lang="en-US" sz="2000" dirty="0" smtClean="0">
              <a:solidFill>
                <a:srgbClr val="D65636"/>
              </a:solidFill>
            </a:endParaRPr>
          </a:p>
        </p:txBody>
      </p:sp>
    </p:spTree>
    <p:extLst>
      <p:ext uri="{BB962C8B-B14F-4D97-AF65-F5344CB8AC3E}">
        <p14:creationId xmlns:p14="http://schemas.microsoft.com/office/powerpoint/2010/main" val="424876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84238"/>
          </a:xfrm>
        </p:spPr>
        <p:txBody>
          <a:bodyPr/>
          <a:lstStyle/>
          <a:p>
            <a:r>
              <a:rPr lang="en-US" dirty="0" smtClean="0"/>
              <a:t>What </a:t>
            </a:r>
            <a:r>
              <a:rPr lang="en-US" dirty="0"/>
              <a:t>is a programmatic approach?</a:t>
            </a:r>
          </a:p>
        </p:txBody>
      </p:sp>
      <p:sp>
        <p:nvSpPr>
          <p:cNvPr id="3" name="Content Placeholder 2"/>
          <p:cNvSpPr>
            <a:spLocks noGrp="1"/>
          </p:cNvSpPr>
          <p:nvPr>
            <p:ph idx="1"/>
          </p:nvPr>
        </p:nvSpPr>
        <p:spPr>
          <a:xfrm>
            <a:off x="457200" y="1189038"/>
            <a:ext cx="8229600" cy="4525963"/>
          </a:xfrm>
        </p:spPr>
        <p:txBody>
          <a:bodyPr/>
          <a:lstStyle/>
          <a:p>
            <a:pPr marL="0" indent="0" fontAlgn="auto">
              <a:spcAft>
                <a:spcPts val="0"/>
              </a:spcAft>
              <a:buFont typeface="Arial" panose="020B0604020202020204" pitchFamily="34" charset="0"/>
              <a:buNone/>
              <a:defRPr/>
            </a:pPr>
            <a:r>
              <a:rPr lang="en-US" dirty="0"/>
              <a:t>Focusses on a </a:t>
            </a:r>
            <a:r>
              <a:rPr lang="en-US" b="1" dirty="0"/>
              <a:t>number of projects or upgrading initiatives usually within a specific geographic area</a:t>
            </a:r>
            <a:r>
              <a:rPr lang="en-US" dirty="0"/>
              <a:t> (typically a municipality, district or </a:t>
            </a:r>
            <a:r>
              <a:rPr lang="en-US" dirty="0" smtClean="0"/>
              <a:t>province)</a:t>
            </a:r>
          </a:p>
          <a:p>
            <a:pPr marL="0" indent="0" fontAlgn="auto">
              <a:spcAft>
                <a:spcPts val="0"/>
              </a:spcAft>
              <a:buFont typeface="Arial" panose="020B0604020202020204" pitchFamily="34" charset="0"/>
              <a:buNone/>
              <a:defRPr/>
            </a:pPr>
            <a:r>
              <a:rPr lang="en-US" dirty="0" smtClean="0"/>
              <a:t>Ensures </a:t>
            </a:r>
            <a:r>
              <a:rPr lang="en-US" dirty="0"/>
              <a:t>that:</a:t>
            </a:r>
          </a:p>
          <a:p>
            <a:pPr fontAlgn="auto">
              <a:spcAft>
                <a:spcPts val="0"/>
              </a:spcAft>
              <a:defRPr/>
            </a:pPr>
            <a:r>
              <a:rPr lang="en-US" dirty="0" smtClean="0"/>
              <a:t>The number</a:t>
            </a:r>
            <a:r>
              <a:rPr lang="en-US" dirty="0"/>
              <a:t>, size and characteristics of </a:t>
            </a:r>
            <a:r>
              <a:rPr lang="en-US" dirty="0" smtClean="0"/>
              <a:t>every informal settlement in the area </a:t>
            </a:r>
            <a:r>
              <a:rPr lang="en-US" dirty="0"/>
              <a:t>is understood</a:t>
            </a:r>
          </a:p>
          <a:p>
            <a:pPr fontAlgn="auto">
              <a:spcAft>
                <a:spcPts val="0"/>
              </a:spcAft>
              <a:defRPr/>
            </a:pPr>
            <a:r>
              <a:rPr lang="en-US" dirty="0"/>
              <a:t>A range of achievable developmental responses are  planned, implemented and sustained in an effective and coordinated manners </a:t>
            </a:r>
            <a:r>
              <a:rPr lang="en-US" b="1" dirty="0"/>
              <a:t>for ALL settlements</a:t>
            </a:r>
            <a:r>
              <a:rPr lang="en-US" dirty="0"/>
              <a:t>.</a:t>
            </a:r>
          </a:p>
          <a:p>
            <a:endParaRPr lang="en-US" dirty="0"/>
          </a:p>
        </p:txBody>
      </p:sp>
      <p:sp>
        <p:nvSpPr>
          <p:cNvPr id="4" name="TextBox 3"/>
          <p:cNvSpPr txBox="1"/>
          <p:nvPr/>
        </p:nvSpPr>
        <p:spPr>
          <a:xfrm>
            <a:off x="304800" y="4807060"/>
            <a:ext cx="8229600" cy="1815882"/>
          </a:xfrm>
          <a:prstGeom prst="rect">
            <a:avLst/>
          </a:prstGeom>
          <a:noFill/>
        </p:spPr>
        <p:txBody>
          <a:bodyPr wrap="square" rtlCol="0">
            <a:spAutoFit/>
          </a:bodyPr>
          <a:lstStyle/>
          <a:p>
            <a:pPr marL="0" lvl="1"/>
            <a:r>
              <a:rPr lang="en-US" sz="2800" b="1" dirty="0" smtClean="0">
                <a:solidFill>
                  <a:srgbClr val="D65636"/>
                </a:solidFill>
              </a:rPr>
              <a:t>→ </a:t>
            </a:r>
            <a:r>
              <a:rPr lang="en-US" sz="2800" dirty="0" smtClean="0">
                <a:solidFill>
                  <a:srgbClr val="D65636"/>
                </a:solidFill>
              </a:rPr>
              <a:t> </a:t>
            </a:r>
            <a:r>
              <a:rPr lang="en-GB" sz="2800" dirty="0" smtClean="0">
                <a:solidFill>
                  <a:srgbClr val="D65636"/>
                </a:solidFill>
              </a:rPr>
              <a:t>The aim is to </a:t>
            </a:r>
            <a:r>
              <a:rPr lang="en-GB" sz="2800" dirty="0">
                <a:solidFill>
                  <a:srgbClr val="D65636"/>
                </a:solidFill>
              </a:rPr>
              <a:t>rapidly deliver meaningful responses to all </a:t>
            </a:r>
            <a:r>
              <a:rPr lang="en-GB" sz="2800" dirty="0" smtClean="0">
                <a:solidFill>
                  <a:srgbClr val="D65636"/>
                </a:solidFill>
              </a:rPr>
              <a:t>informal settlements and </a:t>
            </a:r>
            <a:r>
              <a:rPr lang="en-GB" sz="2800" dirty="0">
                <a:solidFill>
                  <a:srgbClr val="D65636"/>
                </a:solidFill>
              </a:rPr>
              <a:t>to avoid leaving certain settlements on a developmental back-burner.</a:t>
            </a:r>
            <a:endParaRPr lang="en-US" sz="2800" dirty="0">
              <a:solidFill>
                <a:srgbClr val="D65636"/>
              </a:solidFill>
            </a:endParaRPr>
          </a:p>
          <a:p>
            <a:pPr marL="0" lvl="1"/>
            <a:endParaRPr lang="en-US" sz="2800" dirty="0" smtClean="0">
              <a:solidFill>
                <a:srgbClr val="D65636"/>
              </a:solidFill>
            </a:endParaRPr>
          </a:p>
        </p:txBody>
      </p:sp>
    </p:spTree>
    <p:extLst>
      <p:ext uri="{BB962C8B-B14F-4D97-AF65-F5344CB8AC3E}">
        <p14:creationId xmlns:p14="http://schemas.microsoft.com/office/powerpoint/2010/main" val="71893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533400"/>
            <a:ext cx="8229600" cy="884238"/>
          </a:xfrm>
        </p:spPr>
        <p:txBody>
          <a:bodyPr/>
          <a:lstStyle/>
          <a:p>
            <a:r>
              <a:rPr lang="en-US" dirty="0" smtClean="0"/>
              <a:t>Programmatic approach overview</a:t>
            </a:r>
            <a:endParaRPr lang="en-US" dirty="0"/>
          </a:p>
        </p:txBody>
      </p:sp>
      <p:sp>
        <p:nvSpPr>
          <p:cNvPr id="5" name="Content Placeholder 2"/>
          <p:cNvSpPr>
            <a:spLocks noGrp="1"/>
          </p:cNvSpPr>
          <p:nvPr>
            <p:ph idx="1"/>
          </p:nvPr>
        </p:nvSpPr>
        <p:spPr>
          <a:xfrm>
            <a:off x="457200" y="1600200"/>
            <a:ext cx="8229600" cy="4525963"/>
          </a:xfrm>
        </p:spPr>
        <p:txBody>
          <a:bodyPr>
            <a:normAutofit fontScale="92500" lnSpcReduction="10000"/>
          </a:bodyPr>
          <a:lstStyle/>
          <a:p>
            <a:r>
              <a:rPr lang="en-US" dirty="0"/>
              <a:t>An informal settlement upgrading strategy and programme is developed that sets out how every informal settlement in an area will be developed. This is aligned with the Spatial Development Framework, Integrated Development </a:t>
            </a:r>
            <a:r>
              <a:rPr lang="en-US" dirty="0" smtClean="0"/>
              <a:t>Plan and Annual </a:t>
            </a:r>
            <a:r>
              <a:rPr lang="en-US" dirty="0"/>
              <a:t>Performance Plan </a:t>
            </a:r>
            <a:r>
              <a:rPr lang="en-US" dirty="0" smtClean="0"/>
              <a:t>of </a:t>
            </a:r>
            <a:r>
              <a:rPr lang="en-US" dirty="0"/>
              <a:t>the area. </a:t>
            </a:r>
          </a:p>
          <a:p>
            <a:pPr lvl="0"/>
            <a:r>
              <a:rPr lang="en-US" dirty="0"/>
              <a:t>Every informal settlement receives interim services in the short-term as rapidly as possible</a:t>
            </a:r>
            <a:r>
              <a:rPr lang="en-US" dirty="0" smtClean="0"/>
              <a:t>.</a:t>
            </a:r>
          </a:p>
          <a:p>
            <a:pPr lvl="0"/>
            <a:r>
              <a:rPr lang="en-US" dirty="0" smtClean="0"/>
              <a:t>An appropriate </a:t>
            </a:r>
            <a:r>
              <a:rPr lang="en-US" dirty="0"/>
              <a:t>long-term development response </a:t>
            </a:r>
            <a:r>
              <a:rPr lang="en-US" dirty="0" smtClean="0"/>
              <a:t>per </a:t>
            </a:r>
            <a:r>
              <a:rPr lang="en-US" dirty="0"/>
              <a:t>informal settlement </a:t>
            </a:r>
            <a:r>
              <a:rPr lang="en-US" dirty="0" smtClean="0"/>
              <a:t>is </a:t>
            </a:r>
            <a:r>
              <a:rPr lang="en-US" dirty="0"/>
              <a:t>implemented on a prioritized basis.</a:t>
            </a:r>
            <a:r>
              <a:rPr lang="en-US" i="1" dirty="0"/>
              <a:t> </a:t>
            </a:r>
            <a:endParaRPr lang="en-US" dirty="0"/>
          </a:p>
          <a:p>
            <a:pPr lvl="0"/>
            <a:r>
              <a:rPr lang="en-US" dirty="0"/>
              <a:t>A settlement upgrading plan for each informal settlement is </a:t>
            </a:r>
            <a:r>
              <a:rPr lang="en-US" dirty="0" smtClean="0"/>
              <a:t>developed </a:t>
            </a:r>
            <a:r>
              <a:rPr lang="en-US" dirty="0"/>
              <a:t>that sets out the basis </a:t>
            </a:r>
            <a:r>
              <a:rPr lang="en-US" dirty="0" smtClean="0"/>
              <a:t>by </a:t>
            </a:r>
            <a:r>
              <a:rPr lang="en-US" dirty="0"/>
              <a:t>which the settlement will initially receive interim services and </a:t>
            </a:r>
            <a:r>
              <a:rPr lang="en-US" dirty="0" smtClean="0"/>
              <a:t>be </a:t>
            </a:r>
            <a:r>
              <a:rPr lang="en-US" dirty="0"/>
              <a:t>upgraded over time.</a:t>
            </a:r>
            <a:r>
              <a:rPr lang="en-US" i="1" dirty="0"/>
              <a:t> </a:t>
            </a:r>
            <a:endParaRPr lang="en-US" dirty="0"/>
          </a:p>
          <a:p>
            <a:endParaRPr lang="en-US" dirty="0"/>
          </a:p>
        </p:txBody>
      </p:sp>
    </p:spTree>
    <p:extLst>
      <p:ext uri="{BB962C8B-B14F-4D97-AF65-F5344CB8AC3E}">
        <p14:creationId xmlns:p14="http://schemas.microsoft.com/office/powerpoint/2010/main" val="1526149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benefits </a:t>
            </a:r>
            <a:r>
              <a:rPr lang="en-US" dirty="0"/>
              <a:t>of a programmatic </a:t>
            </a:r>
            <a:r>
              <a:rPr lang="en-US" dirty="0" smtClean="0"/>
              <a:t>approach</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defRPr/>
            </a:pPr>
            <a:r>
              <a:rPr lang="en-US" dirty="0"/>
              <a:t>All settlements are included and assisted</a:t>
            </a:r>
          </a:p>
          <a:p>
            <a:pPr>
              <a:buFont typeface="Arial" panose="020B0604020202020204" pitchFamily="34" charset="0"/>
              <a:buChar char="•"/>
              <a:defRPr/>
            </a:pPr>
            <a:r>
              <a:rPr lang="en-US" dirty="0"/>
              <a:t>All receive a minimum level of assistance (interim arrangements</a:t>
            </a:r>
            <a:r>
              <a:rPr lang="en-US" dirty="0" smtClean="0"/>
              <a:t>)</a:t>
            </a:r>
          </a:p>
          <a:p>
            <a:pPr>
              <a:buFont typeface="Arial" panose="020B0604020202020204" pitchFamily="34" charset="0"/>
              <a:buChar char="•"/>
              <a:defRPr/>
            </a:pPr>
            <a:r>
              <a:rPr lang="en-US" dirty="0" smtClean="0"/>
              <a:t>A developmental pathway is formulated for every informal settlement</a:t>
            </a:r>
            <a:endParaRPr lang="en-US" dirty="0"/>
          </a:p>
          <a:p>
            <a:pPr>
              <a:buFont typeface="Arial" panose="020B0604020202020204" pitchFamily="34" charset="0"/>
              <a:buChar char="•"/>
              <a:defRPr/>
            </a:pPr>
            <a:r>
              <a:rPr lang="en-US" dirty="0"/>
              <a:t>Proactive instead of reactive approach</a:t>
            </a:r>
          </a:p>
          <a:p>
            <a:pPr>
              <a:buFont typeface="Arial" panose="020B0604020202020204" pitchFamily="34" charset="0"/>
              <a:buChar char="•"/>
              <a:defRPr/>
            </a:pPr>
            <a:r>
              <a:rPr lang="en-US" dirty="0"/>
              <a:t>Right kind of upgrading responses for different types of settlements (not ‘one-size-fits-all’)</a:t>
            </a:r>
          </a:p>
          <a:p>
            <a:pPr>
              <a:buFont typeface="Arial" panose="020B0604020202020204" pitchFamily="34" charset="0"/>
              <a:buChar char="•"/>
              <a:defRPr/>
            </a:pPr>
            <a:r>
              <a:rPr lang="en-US" dirty="0" smtClean="0"/>
              <a:t>The response is rapid</a:t>
            </a:r>
            <a:endParaRPr lang="en-US" dirty="0"/>
          </a:p>
          <a:p>
            <a:pPr>
              <a:buFont typeface="Arial" panose="020B0604020202020204" pitchFamily="34" charset="0"/>
              <a:buChar char="•"/>
              <a:defRPr/>
            </a:pPr>
            <a:r>
              <a:rPr lang="en-US" dirty="0"/>
              <a:t>Relocations and livelihoods disruptions are minimised</a:t>
            </a:r>
          </a:p>
          <a:p>
            <a:endParaRPr lang="en-US" dirty="0"/>
          </a:p>
        </p:txBody>
      </p:sp>
    </p:spTree>
    <p:extLst>
      <p:ext uri="{BB962C8B-B14F-4D97-AF65-F5344CB8AC3E}">
        <p14:creationId xmlns:p14="http://schemas.microsoft.com/office/powerpoint/2010/main" val="470518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dirty="0" smtClean="0"/>
              <a:t>The benefits </a:t>
            </a:r>
            <a:r>
              <a:rPr lang="en-US" sz="3400" dirty="0"/>
              <a:t>of a programmatic </a:t>
            </a:r>
            <a:r>
              <a:rPr lang="en-US" sz="3400" dirty="0" smtClean="0"/>
              <a:t>approach cont.</a:t>
            </a:r>
            <a:endParaRPr lang="en-US" sz="3400" dirty="0"/>
          </a:p>
        </p:txBody>
      </p:sp>
      <p:sp>
        <p:nvSpPr>
          <p:cNvPr id="3" name="Content Placeholder 2"/>
          <p:cNvSpPr>
            <a:spLocks noGrp="1"/>
          </p:cNvSpPr>
          <p:nvPr>
            <p:ph idx="1"/>
          </p:nvPr>
        </p:nvSpPr>
        <p:spPr>
          <a:xfrm>
            <a:off x="457200" y="1417638"/>
            <a:ext cx="8229600" cy="4525963"/>
          </a:xfrm>
        </p:spPr>
        <p:txBody>
          <a:bodyPr>
            <a:normAutofit/>
          </a:bodyPr>
          <a:lstStyle/>
          <a:p>
            <a:pPr>
              <a:buFont typeface="Arial" panose="020B0604020202020204" pitchFamily="34" charset="0"/>
              <a:buChar char="•"/>
              <a:defRPr/>
            </a:pPr>
            <a:r>
              <a:rPr lang="en-ZA" dirty="0" smtClean="0"/>
              <a:t>Effective </a:t>
            </a:r>
            <a:r>
              <a:rPr lang="en-ZA" dirty="0"/>
              <a:t>multi-year </a:t>
            </a:r>
            <a:r>
              <a:rPr lang="en-ZA" dirty="0" smtClean="0"/>
              <a:t>budgeting</a:t>
            </a:r>
            <a:r>
              <a:rPr lang="en-ZA" dirty="0"/>
              <a:t> </a:t>
            </a:r>
            <a:r>
              <a:rPr lang="en-ZA" dirty="0" smtClean="0"/>
              <a:t>is possible </a:t>
            </a:r>
            <a:endParaRPr lang="en-US" dirty="0"/>
          </a:p>
          <a:p>
            <a:r>
              <a:rPr lang="en-ZA" dirty="0"/>
              <a:t>Better institutional coordination and communication occurs. </a:t>
            </a:r>
            <a:endParaRPr lang="en-ZA" dirty="0" smtClean="0"/>
          </a:p>
          <a:p>
            <a:r>
              <a:rPr lang="en-ZA" dirty="0"/>
              <a:t>P</a:t>
            </a:r>
            <a:r>
              <a:rPr lang="en-ZA" dirty="0" smtClean="0"/>
              <a:t>rovides </a:t>
            </a:r>
            <a:r>
              <a:rPr lang="en-ZA" dirty="0"/>
              <a:t>the information </a:t>
            </a:r>
            <a:r>
              <a:rPr lang="en-ZA" dirty="0" smtClean="0"/>
              <a:t>to know the </a:t>
            </a:r>
            <a:r>
              <a:rPr lang="en-ZA" dirty="0"/>
              <a:t>total ‘demand</a:t>
            </a:r>
            <a:r>
              <a:rPr lang="en-ZA" dirty="0" smtClean="0"/>
              <a:t>’</a:t>
            </a:r>
          </a:p>
          <a:p>
            <a:r>
              <a:rPr lang="en-ZA" dirty="0"/>
              <a:t>An improved and more functional relationship between informal settlement residents and government </a:t>
            </a:r>
            <a:r>
              <a:rPr lang="en-ZA" dirty="0" smtClean="0"/>
              <a:t>occurs</a:t>
            </a:r>
            <a:endParaRPr lang="en-US"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4600" y="4084320"/>
            <a:ext cx="41148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8821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does it fit into the policy framework?</a:t>
            </a:r>
            <a:endParaRPr lang="en-US" dirty="0"/>
          </a:p>
        </p:txBody>
      </p:sp>
      <p:sp>
        <p:nvSpPr>
          <p:cNvPr id="4" name="Rectangle 3"/>
          <p:cNvSpPr/>
          <p:nvPr/>
        </p:nvSpPr>
        <p:spPr>
          <a:xfrm>
            <a:off x="7650480" y="5358229"/>
            <a:ext cx="1305232" cy="646331"/>
          </a:xfrm>
          <a:prstGeom prst="rect">
            <a:avLst/>
          </a:prstGeom>
        </p:spPr>
        <p:txBody>
          <a:bodyPr wrap="square">
            <a:spAutoFit/>
          </a:bodyPr>
          <a:lstStyle/>
          <a:p>
            <a:r>
              <a:rPr lang="en-US" i="1" dirty="0"/>
              <a:t>Settlement level</a:t>
            </a:r>
            <a:endParaRPr lang="en-ZA" dirty="0"/>
          </a:p>
        </p:txBody>
      </p:sp>
      <p:sp>
        <p:nvSpPr>
          <p:cNvPr id="5" name="Rectangle 4"/>
          <p:cNvSpPr/>
          <p:nvPr/>
        </p:nvSpPr>
        <p:spPr>
          <a:xfrm>
            <a:off x="7543554" y="3716119"/>
            <a:ext cx="1412158" cy="646331"/>
          </a:xfrm>
          <a:prstGeom prst="rect">
            <a:avLst/>
          </a:prstGeom>
        </p:spPr>
        <p:txBody>
          <a:bodyPr wrap="square">
            <a:spAutoFit/>
          </a:bodyPr>
          <a:lstStyle/>
          <a:p>
            <a:r>
              <a:rPr lang="en-US" i="1" dirty="0"/>
              <a:t>Programme level</a:t>
            </a:r>
            <a:endParaRPr lang="en-ZA"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 y="1417638"/>
            <a:ext cx="6355080" cy="4663122"/>
          </a:xfrm>
          <a:prstGeom prst="rect">
            <a:avLst/>
          </a:prstGeom>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5287744"/>
            <a:ext cx="853194"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3200400"/>
            <a:ext cx="8382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04070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400" dirty="0" smtClean="0"/>
              <a:t>2. Work Streams in Upgrading programmes and Projects</a:t>
            </a:r>
            <a:endParaRPr lang="en-US" sz="3400" dirty="0"/>
          </a:p>
        </p:txBody>
      </p:sp>
      <p:sp>
        <p:nvSpPr>
          <p:cNvPr id="3" name="Content Placeholder 2"/>
          <p:cNvSpPr>
            <a:spLocks noGrp="1"/>
          </p:cNvSpPr>
          <p:nvPr>
            <p:ph idx="1"/>
          </p:nvPr>
        </p:nvSpPr>
        <p:spPr/>
        <p:txBody>
          <a:bodyPr>
            <a:normAutofit fontScale="77500" lnSpcReduction="20000"/>
          </a:bodyPr>
          <a:lstStyle/>
          <a:p>
            <a:pPr marL="0" indent="0">
              <a:buNone/>
              <a:defRPr/>
            </a:pPr>
            <a:r>
              <a:rPr lang="en-ZA" dirty="0"/>
              <a:t>There is a set of nine different work streams that </a:t>
            </a:r>
            <a:r>
              <a:rPr lang="en-ZA" dirty="0" smtClean="0"/>
              <a:t>make </a:t>
            </a:r>
            <a:r>
              <a:rPr lang="en-ZA" dirty="0"/>
              <a:t>up an informal settlement upgrading </a:t>
            </a:r>
            <a:r>
              <a:rPr lang="en-ZA" dirty="0" smtClean="0"/>
              <a:t>programme:</a:t>
            </a:r>
          </a:p>
          <a:p>
            <a:pPr marL="457200" indent="-457200">
              <a:lnSpc>
                <a:spcPct val="150000"/>
              </a:lnSpc>
              <a:buFont typeface="+mj-lt"/>
              <a:buAutoNum type="arabicPeriod"/>
              <a:defRPr/>
            </a:pPr>
            <a:r>
              <a:rPr lang="en-ZA" dirty="0" smtClean="0"/>
              <a:t>Health </a:t>
            </a:r>
            <a:r>
              <a:rPr lang="en-ZA" dirty="0"/>
              <a:t>and safety/emergency </a:t>
            </a:r>
            <a:r>
              <a:rPr lang="en-ZA" dirty="0" smtClean="0"/>
              <a:t>services </a:t>
            </a:r>
          </a:p>
          <a:p>
            <a:pPr marL="457200" indent="-457200">
              <a:lnSpc>
                <a:spcPct val="150000"/>
              </a:lnSpc>
              <a:buFont typeface="+mj-lt"/>
              <a:buAutoNum type="arabicPeriod"/>
              <a:defRPr/>
            </a:pPr>
            <a:r>
              <a:rPr lang="en-ZA" dirty="0"/>
              <a:t>Tenure </a:t>
            </a:r>
            <a:r>
              <a:rPr lang="en-ZA" dirty="0" smtClean="0"/>
              <a:t>rights </a:t>
            </a:r>
          </a:p>
          <a:p>
            <a:pPr marL="457200" indent="-457200">
              <a:lnSpc>
                <a:spcPct val="150000"/>
              </a:lnSpc>
              <a:buFont typeface="+mj-lt"/>
              <a:buAutoNum type="arabicPeriod"/>
              <a:defRPr/>
            </a:pPr>
            <a:r>
              <a:rPr lang="en-ZA" dirty="0"/>
              <a:t>Layout Planning/Settlement </a:t>
            </a:r>
            <a:r>
              <a:rPr lang="en-ZA" dirty="0" smtClean="0"/>
              <a:t>Planning</a:t>
            </a:r>
          </a:p>
          <a:p>
            <a:pPr marL="457200" indent="-457200">
              <a:lnSpc>
                <a:spcPct val="150000"/>
              </a:lnSpc>
              <a:buFont typeface="+mj-lt"/>
              <a:buAutoNum type="arabicPeriod"/>
              <a:defRPr/>
            </a:pPr>
            <a:r>
              <a:rPr lang="en-ZA" dirty="0"/>
              <a:t>Relocations or </a:t>
            </a:r>
            <a:r>
              <a:rPr lang="en-ZA" dirty="0" smtClean="0"/>
              <a:t>reblocking </a:t>
            </a:r>
          </a:p>
          <a:p>
            <a:pPr marL="457200" indent="-457200">
              <a:lnSpc>
                <a:spcPct val="150000"/>
              </a:lnSpc>
              <a:buFont typeface="+mj-lt"/>
              <a:buAutoNum type="arabicPeriod"/>
              <a:defRPr/>
            </a:pPr>
            <a:r>
              <a:rPr lang="en-ZA" dirty="0"/>
              <a:t>Urban services infrastructure </a:t>
            </a:r>
            <a:r>
              <a:rPr lang="en-ZA" dirty="0" smtClean="0"/>
              <a:t>installation </a:t>
            </a:r>
          </a:p>
          <a:p>
            <a:pPr marL="457200" indent="-457200">
              <a:lnSpc>
                <a:spcPct val="150000"/>
              </a:lnSpc>
              <a:buFont typeface="+mj-lt"/>
              <a:buAutoNum type="arabicPeriod" startAt="6"/>
              <a:defRPr/>
            </a:pPr>
            <a:r>
              <a:rPr lang="en-ZA" dirty="0"/>
              <a:t>Public domain /social infrastructure</a:t>
            </a:r>
          </a:p>
          <a:p>
            <a:pPr marL="457200" indent="-457200">
              <a:lnSpc>
                <a:spcPct val="150000"/>
              </a:lnSpc>
              <a:buFont typeface="+mj-lt"/>
              <a:buAutoNum type="arabicPeriod" startAt="6"/>
              <a:defRPr/>
            </a:pPr>
            <a:r>
              <a:rPr lang="en-ZA" dirty="0"/>
              <a:t>Housing consolidation support</a:t>
            </a:r>
          </a:p>
          <a:p>
            <a:pPr marL="457200" indent="-457200">
              <a:lnSpc>
                <a:spcPct val="150000"/>
              </a:lnSpc>
              <a:buFont typeface="+mj-lt"/>
              <a:buAutoNum type="arabicPeriod" startAt="6"/>
              <a:defRPr/>
            </a:pPr>
            <a:r>
              <a:rPr lang="en-ZA" dirty="0"/>
              <a:t>Social development</a:t>
            </a:r>
          </a:p>
          <a:p>
            <a:pPr marL="457200" indent="-457200">
              <a:lnSpc>
                <a:spcPct val="150000"/>
              </a:lnSpc>
              <a:buFont typeface="+mj-lt"/>
              <a:buAutoNum type="arabicPeriod" startAt="6"/>
              <a:defRPr/>
            </a:pPr>
            <a:r>
              <a:rPr lang="en-ZA" dirty="0"/>
              <a:t>Urban management</a:t>
            </a:r>
            <a:r>
              <a:rPr lang="en-US" dirty="0"/>
              <a:t> </a:t>
            </a:r>
          </a:p>
          <a:p>
            <a:pPr marL="457200" indent="-457200">
              <a:lnSpc>
                <a:spcPct val="150000"/>
              </a:lnSpc>
              <a:buFont typeface="+mj-lt"/>
              <a:buAutoNum type="arabicPeriod"/>
              <a:defRPr/>
            </a:pPr>
            <a:endParaRPr lang="en-US" b="1" dirty="0" smtClean="0"/>
          </a:p>
          <a:p>
            <a:pPr>
              <a:buFont typeface="Arial" panose="020B0604020202020204" pitchFamily="34" charset="0"/>
              <a:buChar char="•"/>
              <a:defRPr/>
            </a:pPr>
            <a:endParaRPr lang="en-US" b="1" dirty="0"/>
          </a:p>
        </p:txBody>
      </p:sp>
    </p:spTree>
    <p:extLst>
      <p:ext uri="{BB962C8B-B14F-4D97-AF65-F5344CB8AC3E}">
        <p14:creationId xmlns:p14="http://schemas.microsoft.com/office/powerpoint/2010/main" val="600157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400" dirty="0"/>
              <a:t>Activity 5.2: Activities at Programme Level and Project </a:t>
            </a:r>
            <a:r>
              <a:rPr lang="en-ZA" sz="3400" dirty="0" smtClean="0"/>
              <a:t>Level</a:t>
            </a:r>
            <a:endParaRPr lang="en-US" sz="3400" dirty="0"/>
          </a:p>
        </p:txBody>
      </p:sp>
      <p:sp>
        <p:nvSpPr>
          <p:cNvPr id="3" name="Content Placeholder 2"/>
          <p:cNvSpPr>
            <a:spLocks noGrp="1"/>
          </p:cNvSpPr>
          <p:nvPr>
            <p:ph idx="1"/>
          </p:nvPr>
        </p:nvSpPr>
        <p:spPr>
          <a:xfrm>
            <a:off x="457200" y="1981200"/>
            <a:ext cx="8229600" cy="4525963"/>
          </a:xfrm>
        </p:spPr>
        <p:txBody>
          <a:bodyPr/>
          <a:lstStyle/>
          <a:p>
            <a:r>
              <a:rPr lang="en-ZA" dirty="0"/>
              <a:t>Type of activity: Group work</a:t>
            </a:r>
            <a:endParaRPr lang="en-US" dirty="0"/>
          </a:p>
          <a:p>
            <a:r>
              <a:rPr lang="en-ZA" dirty="0"/>
              <a:t>Timing: 15 minutes</a:t>
            </a:r>
            <a:endParaRPr lang="en-US" dirty="0"/>
          </a:p>
          <a:p>
            <a:r>
              <a:rPr lang="en-ZA" i="1" dirty="0"/>
              <a:t>Purpose: To apply your understanding of the different work stream activities at the Programme level and the Settlement Project Level.</a:t>
            </a:r>
            <a:endParaRPr lang="en-US" dirty="0"/>
          </a:p>
          <a:p>
            <a:r>
              <a:rPr lang="en-ZA" i="1" dirty="0"/>
              <a:t>Instruction: Allocate the </a:t>
            </a:r>
            <a:r>
              <a:rPr lang="en-ZA" i="1" dirty="0" smtClean="0"/>
              <a:t>informal </a:t>
            </a:r>
            <a:r>
              <a:rPr lang="en-ZA" i="1" dirty="0"/>
              <a:t>settlement upgrading activities </a:t>
            </a:r>
            <a:r>
              <a:rPr lang="en-ZA" i="1" dirty="0" smtClean="0"/>
              <a:t>set out in the Participant Manual to </a:t>
            </a:r>
            <a:r>
              <a:rPr lang="en-ZA" i="1" dirty="0"/>
              <a:t>either the programme level or the project Level.</a:t>
            </a:r>
            <a:endParaRPr lang="en-US" dirty="0"/>
          </a:p>
          <a:p>
            <a:endParaRPr lang="en-US" dirty="0"/>
          </a:p>
        </p:txBody>
      </p:sp>
    </p:spTree>
    <p:extLst>
      <p:ext uri="{BB962C8B-B14F-4D97-AF65-F5344CB8AC3E}">
        <p14:creationId xmlns:p14="http://schemas.microsoft.com/office/powerpoint/2010/main" val="1457821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3. Assessment </a:t>
            </a:r>
            <a:r>
              <a:rPr lang="en-US" dirty="0"/>
              <a:t>and Categorisation (AC</a:t>
            </a:r>
            <a:r>
              <a:rPr lang="en-US" dirty="0" smtClean="0"/>
              <a:t>)</a:t>
            </a:r>
            <a:endParaRPr lang="en-US" dirty="0"/>
          </a:p>
        </p:txBody>
      </p:sp>
      <p:sp>
        <p:nvSpPr>
          <p:cNvPr id="3" name="Content Placeholder 2"/>
          <p:cNvSpPr>
            <a:spLocks noGrp="1"/>
          </p:cNvSpPr>
          <p:nvPr>
            <p:ph idx="1"/>
          </p:nvPr>
        </p:nvSpPr>
        <p:spPr/>
        <p:txBody>
          <a:bodyPr>
            <a:normAutofit/>
          </a:bodyPr>
          <a:lstStyle/>
          <a:p>
            <a:pPr marL="0" indent="0">
              <a:lnSpc>
                <a:spcPct val="80000"/>
              </a:lnSpc>
              <a:buNone/>
            </a:pPr>
            <a:r>
              <a:rPr lang="en-ZA" sz="3200" dirty="0"/>
              <a:t>Assessment and categorization (AC) is sometimes also called rapid assessment and categorisation (RAC). </a:t>
            </a:r>
            <a:endParaRPr lang="en-ZA" sz="3200" dirty="0" smtClean="0"/>
          </a:p>
          <a:p>
            <a:pPr marL="0" indent="0">
              <a:lnSpc>
                <a:spcPct val="80000"/>
              </a:lnSpc>
              <a:buNone/>
            </a:pPr>
            <a:r>
              <a:rPr lang="en-ZA" sz="3200" dirty="0" smtClean="0"/>
              <a:t>It </a:t>
            </a:r>
            <a:r>
              <a:rPr lang="en-ZA" sz="3200" dirty="0"/>
              <a:t>is the process of assessing and evaluating all informal settlements within a specific geographic area (municipality or province) in order to determine what categories of developmental responses are appropriate and achievable for each </a:t>
            </a:r>
            <a:r>
              <a:rPr lang="en-ZA" sz="3200" dirty="0" smtClean="0"/>
              <a:t>settlement</a:t>
            </a:r>
            <a:endParaRPr lang="en-US" sz="3200" dirty="0"/>
          </a:p>
          <a:p>
            <a:endParaRPr lang="en-US" dirty="0"/>
          </a:p>
        </p:txBody>
      </p:sp>
    </p:spTree>
    <p:extLst>
      <p:ext uri="{BB962C8B-B14F-4D97-AF65-F5344CB8AC3E}">
        <p14:creationId xmlns:p14="http://schemas.microsoft.com/office/powerpoint/2010/main" val="11690522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 y="533400"/>
            <a:ext cx="8229600" cy="884238"/>
          </a:xfrm>
        </p:spPr>
        <p:txBody>
          <a:bodyPr>
            <a:normAutofit/>
          </a:bodyPr>
          <a:lstStyle/>
          <a:p>
            <a:r>
              <a:rPr lang="en-US" dirty="0" smtClean="0"/>
              <a:t>Assessment </a:t>
            </a:r>
            <a:r>
              <a:rPr lang="en-US" dirty="0"/>
              <a:t>and </a:t>
            </a:r>
            <a:r>
              <a:rPr lang="en-US" dirty="0" smtClean="0"/>
              <a:t>Categorisation cont. </a:t>
            </a:r>
            <a:r>
              <a:rPr lang="en-US" dirty="0"/>
              <a:t>(AC</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marL="0" indent="0">
              <a:lnSpc>
                <a:spcPct val="80000"/>
              </a:lnSpc>
              <a:buNone/>
            </a:pPr>
            <a:r>
              <a:rPr lang="en-US" dirty="0" smtClean="0"/>
              <a:t>Assessment and Categorisation is: </a:t>
            </a:r>
            <a:endParaRPr lang="en-US" dirty="0"/>
          </a:p>
          <a:p>
            <a:pPr>
              <a:lnSpc>
                <a:spcPct val="120000"/>
              </a:lnSpc>
            </a:pPr>
            <a:r>
              <a:rPr lang="en-US" dirty="0" smtClean="0"/>
              <a:t>Distinct from full prefeasibility, feasibility and preliminary planning work which often follow.</a:t>
            </a:r>
          </a:p>
          <a:p>
            <a:pPr>
              <a:lnSpc>
                <a:spcPct val="120000"/>
              </a:lnSpc>
            </a:pPr>
            <a:r>
              <a:rPr lang="en-US" dirty="0" smtClean="0"/>
              <a:t>Based on existing information</a:t>
            </a:r>
          </a:p>
          <a:p>
            <a:pPr>
              <a:lnSpc>
                <a:spcPct val="120000"/>
              </a:lnSpc>
            </a:pPr>
            <a:r>
              <a:rPr lang="en-US" dirty="0" smtClean="0"/>
              <a:t>May need to be updated as additional information becomes available or as settlement conditions change.</a:t>
            </a:r>
          </a:p>
          <a:p>
            <a:pPr>
              <a:lnSpc>
                <a:spcPct val="120000"/>
              </a:lnSpc>
            </a:pPr>
            <a:r>
              <a:rPr lang="en-US" dirty="0" smtClean="0"/>
              <a:t>Intended to be rapid so as not to delay municipalities in formulating effective upgrading strategies  </a:t>
            </a:r>
          </a:p>
          <a:p>
            <a:pPr>
              <a:lnSpc>
                <a:spcPct val="120000"/>
              </a:lnSpc>
            </a:pPr>
            <a:r>
              <a:rPr lang="en-US" dirty="0" smtClean="0"/>
              <a:t>Helps to design and structure an informal settlement project ‘pipeline</a:t>
            </a:r>
            <a:r>
              <a:rPr lang="en-US" sz="2800" dirty="0" smtClean="0"/>
              <a:t>’</a:t>
            </a:r>
          </a:p>
          <a:p>
            <a:endParaRPr lang="en-US" dirty="0"/>
          </a:p>
        </p:txBody>
      </p:sp>
    </p:spTree>
    <p:extLst>
      <p:ext uri="{BB962C8B-B14F-4D97-AF65-F5344CB8AC3E}">
        <p14:creationId xmlns:p14="http://schemas.microsoft.com/office/powerpoint/2010/main" val="3274998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t>
            </a:r>
            <a:r>
              <a:rPr lang="en-US" dirty="0"/>
              <a:t>are the objectives of </a:t>
            </a:r>
            <a:r>
              <a:rPr lang="en-US" dirty="0" smtClean="0"/>
              <a:t>AC?</a:t>
            </a:r>
            <a:endParaRPr lang="en-US" dirty="0"/>
          </a:p>
        </p:txBody>
      </p:sp>
      <p:sp>
        <p:nvSpPr>
          <p:cNvPr id="3" name="Content Placeholder 2"/>
          <p:cNvSpPr>
            <a:spLocks noGrp="1"/>
          </p:cNvSpPr>
          <p:nvPr>
            <p:ph idx="1"/>
          </p:nvPr>
        </p:nvSpPr>
        <p:spPr/>
        <p:txBody>
          <a:bodyPr>
            <a:normAutofit/>
          </a:bodyPr>
          <a:lstStyle/>
          <a:p>
            <a:r>
              <a:rPr lang="en-US" dirty="0"/>
              <a:t>To obtain a </a:t>
            </a:r>
            <a:r>
              <a:rPr lang="en-US" b="1" dirty="0"/>
              <a:t>rapid overview of the locality, scale and nature of the informal settlements </a:t>
            </a:r>
            <a:r>
              <a:rPr lang="en-US" dirty="0"/>
              <a:t>in a municipality so as to better understand priority needs as well as site constraints </a:t>
            </a:r>
          </a:p>
          <a:p>
            <a:r>
              <a:rPr lang="en-US" dirty="0"/>
              <a:t>To determine </a:t>
            </a:r>
            <a:r>
              <a:rPr lang="en-US" b="1" dirty="0"/>
              <a:t>suitability of informal settlement land for permanent settlement </a:t>
            </a:r>
            <a:r>
              <a:rPr lang="en-US" dirty="0"/>
              <a:t>(formal or less formal)</a:t>
            </a:r>
          </a:p>
          <a:p>
            <a:r>
              <a:rPr lang="en-US" dirty="0"/>
              <a:t>To determine categorisation = </a:t>
            </a:r>
            <a:r>
              <a:rPr lang="en-US" b="1" dirty="0"/>
              <a:t>developmental direction and key priority actions required</a:t>
            </a:r>
          </a:p>
          <a:p>
            <a:r>
              <a:rPr lang="en-US" dirty="0"/>
              <a:t>To enable </a:t>
            </a:r>
            <a:r>
              <a:rPr lang="en-US" b="1" dirty="0"/>
              <a:t>strategic prioritisation </a:t>
            </a:r>
            <a:r>
              <a:rPr lang="en-US" dirty="0"/>
              <a:t>for different developmental responses</a:t>
            </a:r>
          </a:p>
          <a:p>
            <a:endParaRPr lang="en-US" dirty="0"/>
          </a:p>
        </p:txBody>
      </p:sp>
    </p:spTree>
    <p:extLst>
      <p:ext uri="{BB962C8B-B14F-4D97-AF65-F5344CB8AC3E}">
        <p14:creationId xmlns:p14="http://schemas.microsoft.com/office/powerpoint/2010/main" val="20754578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 y="357980"/>
            <a:ext cx="8229600" cy="884238"/>
          </a:xfrm>
        </p:spPr>
        <p:txBody>
          <a:bodyPr/>
          <a:lstStyle/>
          <a:p>
            <a:r>
              <a:rPr lang="en-US" dirty="0" smtClean="0"/>
              <a:t>What </a:t>
            </a:r>
            <a:r>
              <a:rPr lang="en-US" dirty="0"/>
              <a:t>are the objectives of </a:t>
            </a:r>
            <a:r>
              <a:rPr lang="en-US" dirty="0" smtClean="0"/>
              <a:t>AC cont.?</a:t>
            </a:r>
            <a:endParaRPr lang="en-US" dirty="0"/>
          </a:p>
        </p:txBody>
      </p:sp>
      <p:sp>
        <p:nvSpPr>
          <p:cNvPr id="3" name="Content Placeholder 2"/>
          <p:cNvSpPr>
            <a:spLocks noGrp="1"/>
          </p:cNvSpPr>
          <p:nvPr>
            <p:ph idx="1"/>
          </p:nvPr>
        </p:nvSpPr>
        <p:spPr>
          <a:xfrm>
            <a:off x="441960" y="1242218"/>
            <a:ext cx="8229600" cy="4525963"/>
          </a:xfrm>
        </p:spPr>
        <p:txBody>
          <a:bodyPr/>
          <a:lstStyle/>
          <a:p>
            <a:r>
              <a:rPr lang="en-US" dirty="0"/>
              <a:t>To enable the </a:t>
            </a:r>
            <a:r>
              <a:rPr lang="en-US" b="1" dirty="0"/>
              <a:t>allocation of </a:t>
            </a:r>
            <a:r>
              <a:rPr lang="en-US" b="1" dirty="0" smtClean="0"/>
              <a:t>multi-year </a:t>
            </a:r>
            <a:r>
              <a:rPr lang="en-US" b="1" dirty="0"/>
              <a:t>budgets </a:t>
            </a:r>
            <a:r>
              <a:rPr lang="en-US" dirty="0"/>
              <a:t>for professional services and capital expenditure on MTEF</a:t>
            </a:r>
          </a:p>
          <a:p>
            <a:r>
              <a:rPr lang="en-US" dirty="0"/>
              <a:t>To provide input to </a:t>
            </a:r>
            <a:r>
              <a:rPr lang="en-US" b="1" dirty="0"/>
              <a:t>strengthen and update the municipality’s Housing Sector Plan </a:t>
            </a:r>
            <a:r>
              <a:rPr lang="en-US" dirty="0"/>
              <a:t>(HSP)</a:t>
            </a:r>
          </a:p>
          <a:p>
            <a:r>
              <a:rPr lang="en-US" dirty="0"/>
              <a:t>To </a:t>
            </a:r>
            <a:r>
              <a:rPr lang="en-US" b="1" dirty="0"/>
              <a:t>ensure that ALL informal settlements are assisted</a:t>
            </a:r>
            <a:r>
              <a:rPr lang="en-US" dirty="0"/>
              <a:t>.</a:t>
            </a:r>
          </a:p>
          <a:p>
            <a:r>
              <a:rPr lang="en-US" dirty="0"/>
              <a:t>To </a:t>
            </a:r>
            <a:r>
              <a:rPr lang="en-US" b="1" dirty="0"/>
              <a:t>identify priority technical studies </a:t>
            </a:r>
            <a:r>
              <a:rPr lang="en-US" b="1" dirty="0" smtClean="0"/>
              <a:t>and</a:t>
            </a:r>
            <a:r>
              <a:rPr lang="en-US" dirty="0" smtClean="0"/>
              <a:t> </a:t>
            </a:r>
            <a:r>
              <a:rPr lang="en-US" dirty="0"/>
              <a:t>work required to move projects forward</a:t>
            </a:r>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4190999"/>
            <a:ext cx="5456238" cy="265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40767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533400"/>
            <a:ext cx="8229600" cy="884238"/>
          </a:xfrm>
        </p:spPr>
        <p:txBody>
          <a:bodyPr>
            <a:noAutofit/>
          </a:bodyPr>
          <a:lstStyle/>
          <a:p>
            <a:r>
              <a:rPr lang="en-ZA" dirty="0"/>
              <a:t>Activity 5.3: Suitable Land for Human </a:t>
            </a:r>
            <a:r>
              <a:rPr lang="en-ZA" dirty="0" smtClean="0"/>
              <a:t>Settlement</a:t>
            </a:r>
            <a:endParaRPr lang="en-US" dirty="0"/>
          </a:p>
        </p:txBody>
      </p:sp>
      <p:sp>
        <p:nvSpPr>
          <p:cNvPr id="5" name="Content Placeholder 2"/>
          <p:cNvSpPr>
            <a:spLocks noGrp="1"/>
          </p:cNvSpPr>
          <p:nvPr>
            <p:ph idx="1"/>
          </p:nvPr>
        </p:nvSpPr>
        <p:spPr>
          <a:xfrm>
            <a:off x="457200" y="1981200"/>
            <a:ext cx="8229600" cy="4525963"/>
          </a:xfrm>
        </p:spPr>
        <p:txBody>
          <a:bodyPr/>
          <a:lstStyle/>
          <a:p>
            <a:r>
              <a:rPr lang="en-ZA" dirty="0"/>
              <a:t>Type of activity: Pair work</a:t>
            </a:r>
            <a:endParaRPr lang="en-US" dirty="0"/>
          </a:p>
          <a:p>
            <a:r>
              <a:rPr lang="en-ZA" dirty="0"/>
              <a:t>Timing: 10 minutes</a:t>
            </a:r>
            <a:endParaRPr lang="en-US" dirty="0"/>
          </a:p>
          <a:p>
            <a:r>
              <a:rPr lang="en-ZA" i="1" dirty="0"/>
              <a:t>Purpose: To consider both the critical factors that determine if land is suitable for development, and the impacts of relocation on the lives of informal settlement residents.</a:t>
            </a:r>
            <a:endParaRPr lang="en-US" dirty="0"/>
          </a:p>
          <a:p>
            <a:r>
              <a:rPr lang="en-ZA" i="1" dirty="0"/>
              <a:t>Instructions</a:t>
            </a:r>
            <a:r>
              <a:rPr lang="en-ZA" i="1" dirty="0" smtClean="0"/>
              <a:t>: Answer the questions in the Participant Manual </a:t>
            </a:r>
            <a:endParaRPr lang="en-US" dirty="0"/>
          </a:p>
          <a:p>
            <a:endParaRPr lang="en-US" dirty="0"/>
          </a:p>
        </p:txBody>
      </p:sp>
    </p:spTree>
    <p:extLst>
      <p:ext uri="{BB962C8B-B14F-4D97-AF65-F5344CB8AC3E}">
        <p14:creationId xmlns:p14="http://schemas.microsoft.com/office/powerpoint/2010/main" val="2414233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04800"/>
            <a:ext cx="8229600" cy="1219200"/>
          </a:xfrm>
        </p:spPr>
        <p:txBody>
          <a:bodyPr>
            <a:normAutofit fontScale="90000"/>
          </a:bodyPr>
          <a:lstStyle/>
          <a:p>
            <a:r>
              <a:rPr lang="en-US" sz="4400" dirty="0" smtClean="0"/>
              <a:t/>
            </a:r>
            <a:br>
              <a:rPr lang="en-US" sz="4400" dirty="0" smtClean="0"/>
            </a:br>
            <a:r>
              <a:rPr lang="en-US" sz="4400" dirty="0"/>
              <a:t/>
            </a:r>
            <a:br>
              <a:rPr lang="en-US" sz="4400" dirty="0"/>
            </a:br>
            <a:r>
              <a:rPr lang="en-US" sz="4000" dirty="0" smtClean="0"/>
              <a:t>Is the land </a:t>
            </a:r>
            <a:r>
              <a:rPr lang="en-US" sz="4000" dirty="0"/>
              <a:t>suitable for permanent settlement?</a:t>
            </a:r>
            <a:br>
              <a:rPr lang="en-US" sz="4000" dirty="0"/>
            </a:br>
            <a:r>
              <a:rPr lang="en-US" sz="4400" dirty="0"/>
              <a:t/>
            </a:r>
            <a:br>
              <a:rPr lang="en-US" sz="4400" dirty="0"/>
            </a:br>
            <a:endParaRPr lang="en-US" dirty="0"/>
          </a:p>
        </p:txBody>
      </p:sp>
      <p:sp>
        <p:nvSpPr>
          <p:cNvPr id="5" name="Content Placeholder 2"/>
          <p:cNvSpPr>
            <a:spLocks noGrp="1"/>
          </p:cNvSpPr>
          <p:nvPr>
            <p:ph idx="1"/>
          </p:nvPr>
        </p:nvSpPr>
        <p:spPr>
          <a:xfrm>
            <a:off x="441960" y="1752600"/>
            <a:ext cx="8397240" cy="4724400"/>
          </a:xfrm>
        </p:spPr>
        <p:txBody>
          <a:bodyPr>
            <a:normAutofit lnSpcReduction="10000"/>
          </a:bodyPr>
          <a:lstStyle/>
          <a:p>
            <a:pPr>
              <a:lnSpc>
                <a:spcPct val="90000"/>
              </a:lnSpc>
            </a:pPr>
            <a:r>
              <a:rPr lang="en-US" sz="2100" dirty="0" smtClean="0"/>
              <a:t>A key </a:t>
            </a:r>
            <a:r>
              <a:rPr lang="en-US" sz="2100" dirty="0"/>
              <a:t>determinant of categorisation is whether or not land is suitable for permanent settlement </a:t>
            </a:r>
            <a:endParaRPr lang="en-US" sz="2100" dirty="0" smtClean="0"/>
          </a:p>
          <a:p>
            <a:pPr>
              <a:lnSpc>
                <a:spcPct val="90000"/>
              </a:lnSpc>
            </a:pPr>
            <a:r>
              <a:rPr lang="en-US" sz="2100" dirty="0" smtClean="0"/>
              <a:t>This determines </a:t>
            </a:r>
            <a:r>
              <a:rPr lang="en-US" sz="2100" dirty="0"/>
              <a:t>whether or not the settlement will be upgraded or </a:t>
            </a:r>
            <a:r>
              <a:rPr lang="en-US" sz="2100" dirty="0" smtClean="0"/>
              <a:t>relocated </a:t>
            </a:r>
            <a:endParaRPr lang="en-US" sz="2100" dirty="0"/>
          </a:p>
          <a:p>
            <a:pPr>
              <a:lnSpc>
                <a:spcPct val="90000"/>
              </a:lnSpc>
            </a:pPr>
            <a:r>
              <a:rPr lang="en-US" sz="2100" dirty="0"/>
              <a:t>The following </a:t>
            </a:r>
            <a:r>
              <a:rPr lang="en-US" sz="2100" dirty="0" smtClean="0"/>
              <a:t>are the </a:t>
            </a:r>
            <a:r>
              <a:rPr lang="en-US" sz="2100" dirty="0"/>
              <a:t>key determining factors:</a:t>
            </a:r>
          </a:p>
          <a:p>
            <a:pPr lvl="1">
              <a:lnSpc>
                <a:spcPct val="90000"/>
              </a:lnSpc>
            </a:pPr>
            <a:r>
              <a:rPr lang="en-US" sz="2000" b="1" dirty="0"/>
              <a:t>Geotechnical </a:t>
            </a:r>
            <a:r>
              <a:rPr lang="en-US" sz="2000" dirty="0"/>
              <a:t>conditions (e.g. slope instability, sinkholes)</a:t>
            </a:r>
          </a:p>
          <a:p>
            <a:pPr lvl="1">
              <a:lnSpc>
                <a:spcPct val="90000"/>
              </a:lnSpc>
            </a:pPr>
            <a:r>
              <a:rPr lang="en-US" sz="2000" b="1" dirty="0"/>
              <a:t>Environmental </a:t>
            </a:r>
            <a:r>
              <a:rPr lang="en-US" sz="2000" dirty="0"/>
              <a:t>conditions (e.g. rare plant/animal species, toxic waste)</a:t>
            </a:r>
          </a:p>
          <a:p>
            <a:pPr lvl="1">
              <a:lnSpc>
                <a:spcPct val="90000"/>
              </a:lnSpc>
            </a:pPr>
            <a:r>
              <a:rPr lang="en-US" sz="2000" b="1" dirty="0"/>
              <a:t>Topography </a:t>
            </a:r>
            <a:r>
              <a:rPr lang="en-US" sz="2000" dirty="0"/>
              <a:t>(e.g. very steep slopes or floodplains)</a:t>
            </a:r>
          </a:p>
          <a:p>
            <a:pPr lvl="1">
              <a:lnSpc>
                <a:spcPct val="90000"/>
              </a:lnSpc>
            </a:pPr>
            <a:r>
              <a:rPr lang="en-US" sz="2000" b="1" dirty="0"/>
              <a:t>Bulk services </a:t>
            </a:r>
            <a:r>
              <a:rPr lang="en-US" sz="2000" dirty="0"/>
              <a:t>availability (e.g. water </a:t>
            </a:r>
            <a:r>
              <a:rPr lang="en-US" sz="2000" dirty="0" smtClean="0"/>
              <a:t>and sanitation supply)</a:t>
            </a:r>
            <a:endParaRPr lang="en-US" sz="2000" dirty="0"/>
          </a:p>
          <a:p>
            <a:pPr lvl="1">
              <a:lnSpc>
                <a:spcPct val="90000"/>
              </a:lnSpc>
            </a:pPr>
            <a:r>
              <a:rPr lang="en-US" sz="2000" b="1" dirty="0"/>
              <a:t>Locational suitability </a:t>
            </a:r>
            <a:r>
              <a:rPr lang="en-US" sz="2000" dirty="0"/>
              <a:t>(e.g. access to jobs, schools, clinics)</a:t>
            </a:r>
          </a:p>
          <a:p>
            <a:pPr lvl="1">
              <a:lnSpc>
                <a:spcPct val="90000"/>
              </a:lnSpc>
            </a:pPr>
            <a:r>
              <a:rPr lang="en-US" sz="2000" b="1" dirty="0"/>
              <a:t>Land legal </a:t>
            </a:r>
            <a:r>
              <a:rPr lang="en-US" sz="2000" dirty="0"/>
              <a:t>issues (e.g. </a:t>
            </a:r>
            <a:r>
              <a:rPr lang="en-US" sz="2000" dirty="0" smtClean="0"/>
              <a:t>power line </a:t>
            </a:r>
            <a:r>
              <a:rPr lang="en-US" sz="2000" dirty="0"/>
              <a:t>servitudes, mineral rights, land claims)</a:t>
            </a:r>
          </a:p>
          <a:p>
            <a:pPr lvl="1">
              <a:lnSpc>
                <a:spcPct val="90000"/>
              </a:lnSpc>
            </a:pPr>
            <a:r>
              <a:rPr lang="en-US" sz="2000" b="1" dirty="0"/>
              <a:t>Land availability </a:t>
            </a:r>
            <a:r>
              <a:rPr lang="en-US" sz="2000" dirty="0"/>
              <a:t>(can </a:t>
            </a:r>
            <a:r>
              <a:rPr lang="en-US" sz="2000" dirty="0" smtClean="0"/>
              <a:t>be acquired, </a:t>
            </a:r>
            <a:r>
              <a:rPr lang="en-US" sz="2000" dirty="0"/>
              <a:t>not required for strategic purposes such as airport runway, Eskom </a:t>
            </a:r>
            <a:r>
              <a:rPr lang="en-US" sz="2000" dirty="0" smtClean="0"/>
              <a:t>powerstation etc.)</a:t>
            </a:r>
            <a:endParaRPr lang="en-US" sz="2000" dirty="0"/>
          </a:p>
          <a:p>
            <a:endParaRPr lang="en-US" dirty="0"/>
          </a:p>
        </p:txBody>
      </p:sp>
    </p:spTree>
    <p:extLst>
      <p:ext uri="{BB962C8B-B14F-4D97-AF65-F5344CB8AC3E}">
        <p14:creationId xmlns:p14="http://schemas.microsoft.com/office/powerpoint/2010/main" val="19282021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A</a:t>
            </a:r>
            <a:r>
              <a:rPr lang="en-US" dirty="0"/>
              <a:t>ssessment and categorisation -</a:t>
            </a:r>
            <a:r>
              <a:rPr lang="en-ZA" dirty="0" smtClean="0"/>
              <a:t> framework</a:t>
            </a:r>
            <a:endParaRPr lang="en-US" dirty="0"/>
          </a:p>
        </p:txBody>
      </p:sp>
      <p:sp>
        <p:nvSpPr>
          <p:cNvPr id="3" name="Content Placeholder 2"/>
          <p:cNvSpPr>
            <a:spLocks noGrp="1"/>
          </p:cNvSpPr>
          <p:nvPr>
            <p:ph idx="1"/>
          </p:nvPr>
        </p:nvSpPr>
        <p:spPr/>
        <p:txBody>
          <a:bodyPr/>
          <a:lstStyle/>
          <a:p>
            <a:pPr marL="0" indent="0">
              <a:buNone/>
            </a:pPr>
            <a:r>
              <a:rPr lang="en-ZA" dirty="0" smtClean="0"/>
              <a:t>Settlements </a:t>
            </a:r>
            <a:r>
              <a:rPr lang="en-ZA" dirty="0"/>
              <a:t>are firstly separated into two categories: </a:t>
            </a:r>
            <a:endParaRPr lang="en-US" dirty="0"/>
          </a:p>
          <a:p>
            <a:pPr lvl="0"/>
            <a:r>
              <a:rPr lang="en-ZA" b="1" dirty="0"/>
              <a:t>Those that are suitable for permanent human settlements</a:t>
            </a:r>
            <a:r>
              <a:rPr lang="en-ZA" dirty="0"/>
              <a:t>, either via conventional formalisation or via incremental, less formal type of permanent settlement solution. They are viable for upgrading.</a:t>
            </a:r>
            <a:endParaRPr lang="en-US" dirty="0"/>
          </a:p>
          <a:p>
            <a:pPr lvl="0"/>
            <a:r>
              <a:rPr lang="en-ZA" b="1" dirty="0"/>
              <a:t>Those that are not suitable and which will need to be relocated</a:t>
            </a:r>
            <a:r>
              <a:rPr lang="en-ZA" dirty="0"/>
              <a:t> (either immediately or in the future). They are not viable for upgrading</a:t>
            </a:r>
            <a:endParaRPr lang="en-US" dirty="0"/>
          </a:p>
          <a:p>
            <a:endParaRPr lang="en-US" dirty="0"/>
          </a:p>
        </p:txBody>
      </p:sp>
    </p:spTree>
    <p:extLst>
      <p:ext uri="{BB962C8B-B14F-4D97-AF65-F5344CB8AC3E}">
        <p14:creationId xmlns:p14="http://schemas.microsoft.com/office/powerpoint/2010/main" val="428167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19200"/>
          </a:xfrm>
        </p:spPr>
        <p:txBody>
          <a:bodyPr>
            <a:normAutofit/>
          </a:bodyPr>
          <a:lstStyle/>
          <a:p>
            <a:r>
              <a:rPr lang="en-ZA" dirty="0"/>
              <a:t>A</a:t>
            </a:r>
            <a:r>
              <a:rPr lang="en-US" dirty="0"/>
              <a:t>ssessment and categorisation -</a:t>
            </a:r>
            <a:r>
              <a:rPr lang="en-ZA" dirty="0" smtClean="0"/>
              <a:t> </a:t>
            </a:r>
            <a:r>
              <a:rPr lang="en-ZA" dirty="0"/>
              <a:t>framework</a:t>
            </a:r>
            <a:endParaRPr lang="en-US" dirty="0"/>
          </a:p>
        </p:txBody>
      </p:sp>
      <p:sp>
        <p:nvSpPr>
          <p:cNvPr id="3" name="Content Placeholder 2"/>
          <p:cNvSpPr>
            <a:spLocks noGrp="1"/>
          </p:cNvSpPr>
          <p:nvPr>
            <p:ph idx="1"/>
          </p:nvPr>
        </p:nvSpPr>
        <p:spPr>
          <a:xfrm>
            <a:off x="457200" y="1600200"/>
            <a:ext cx="8229600" cy="4876800"/>
          </a:xfrm>
        </p:spPr>
        <p:txBody>
          <a:bodyPr>
            <a:normAutofit fontScale="85000" lnSpcReduction="10000"/>
          </a:bodyPr>
          <a:lstStyle/>
          <a:p>
            <a:pPr marL="0" indent="0">
              <a:buNone/>
            </a:pPr>
            <a:r>
              <a:rPr lang="en-US" sz="3000" b="1" dirty="0" smtClean="0">
                <a:solidFill>
                  <a:srgbClr val="D65636"/>
                </a:solidFill>
              </a:rPr>
              <a:t>Settlements viable for upgrading</a:t>
            </a:r>
          </a:p>
          <a:p>
            <a:r>
              <a:rPr lang="en-US" b="1" dirty="0" smtClean="0">
                <a:solidFill>
                  <a:srgbClr val="D65636"/>
                </a:solidFill>
              </a:rPr>
              <a:t>A  - Conventional formal upgrading</a:t>
            </a:r>
            <a:r>
              <a:rPr lang="en-US" b="1" dirty="0" smtClean="0"/>
              <a:t>: S</a:t>
            </a:r>
            <a:r>
              <a:rPr lang="en-ZA" dirty="0" smtClean="0"/>
              <a:t>ite </a:t>
            </a:r>
            <a:r>
              <a:rPr lang="en-ZA" dirty="0"/>
              <a:t>is suitable for development and appropriate for permanent </a:t>
            </a:r>
            <a:r>
              <a:rPr lang="en-ZA" dirty="0" smtClean="0"/>
              <a:t>settlement and </a:t>
            </a:r>
            <a:r>
              <a:rPr lang="en-ZA" dirty="0"/>
              <a:t>is </a:t>
            </a:r>
            <a:r>
              <a:rPr lang="en-ZA" dirty="0" smtClean="0"/>
              <a:t>implementation-ready. Formal full upgrading to be provided.</a:t>
            </a:r>
            <a:endParaRPr lang="en-US" b="1" dirty="0" smtClean="0"/>
          </a:p>
          <a:p>
            <a:r>
              <a:rPr lang="en-US" b="1" dirty="0">
                <a:solidFill>
                  <a:srgbClr val="D65636"/>
                </a:solidFill>
              </a:rPr>
              <a:t>B1 -  Interim arrangements (including basic services): </a:t>
            </a:r>
            <a:r>
              <a:rPr lang="en-US" dirty="0"/>
              <a:t>Site is suitable for development and appropriate for </a:t>
            </a:r>
            <a:r>
              <a:rPr lang="en-US" dirty="0" smtClean="0"/>
              <a:t>permanent </a:t>
            </a:r>
            <a:r>
              <a:rPr lang="en-US" dirty="0"/>
              <a:t>settlement. However it is not implementation ready and significant delays are anticipated. Basic services to be provided in the interim. Formal full upgrading to be provided in the long term.</a:t>
            </a:r>
          </a:p>
          <a:p>
            <a:pPr lvl="0"/>
            <a:r>
              <a:rPr lang="en-US" b="1" dirty="0" smtClean="0">
                <a:solidFill>
                  <a:srgbClr val="D65636"/>
                </a:solidFill>
              </a:rPr>
              <a:t>B1 extended - Incremental full upgrading</a:t>
            </a:r>
            <a:r>
              <a:rPr lang="en-US" b="1" dirty="0" smtClean="0"/>
              <a:t>: </a:t>
            </a:r>
            <a:r>
              <a:rPr lang="en-US" dirty="0" smtClean="0"/>
              <a:t>S</a:t>
            </a:r>
            <a:r>
              <a:rPr lang="en-ZA" dirty="0" smtClean="0"/>
              <a:t>ite is suitable for development and appropriate for permanent settlement. However it is not implementation ready (there </a:t>
            </a:r>
            <a:r>
              <a:rPr lang="en-ZA" dirty="0"/>
              <a:t>may be insufficient </a:t>
            </a:r>
            <a:r>
              <a:rPr lang="en-ZA" dirty="0" smtClean="0"/>
              <a:t>funding, issues </a:t>
            </a:r>
            <a:r>
              <a:rPr lang="en-ZA" dirty="0"/>
              <a:t>with the </a:t>
            </a:r>
            <a:r>
              <a:rPr lang="en-ZA" dirty="0" smtClean="0"/>
              <a:t>land etc.). Accordingly basic services should be provide. Incremental </a:t>
            </a:r>
            <a:r>
              <a:rPr lang="en-ZA" dirty="0"/>
              <a:t>upgrading </a:t>
            </a:r>
            <a:r>
              <a:rPr lang="en-ZA" dirty="0" smtClean="0"/>
              <a:t>to be undertaken. </a:t>
            </a:r>
            <a:endParaRPr lang="en-US" dirty="0"/>
          </a:p>
          <a:p>
            <a:endParaRPr lang="en-US" dirty="0"/>
          </a:p>
        </p:txBody>
      </p:sp>
    </p:spTree>
    <p:extLst>
      <p:ext uri="{BB962C8B-B14F-4D97-AF65-F5344CB8AC3E}">
        <p14:creationId xmlns:p14="http://schemas.microsoft.com/office/powerpoint/2010/main" val="1568444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19200"/>
          </a:xfrm>
        </p:spPr>
        <p:txBody>
          <a:bodyPr>
            <a:normAutofit/>
          </a:bodyPr>
          <a:lstStyle/>
          <a:p>
            <a:r>
              <a:rPr lang="en-ZA" dirty="0"/>
              <a:t>A</a:t>
            </a:r>
            <a:r>
              <a:rPr lang="en-US" dirty="0"/>
              <a:t>ssessment and categorisation -</a:t>
            </a:r>
            <a:r>
              <a:rPr lang="en-ZA" dirty="0" smtClean="0"/>
              <a:t> </a:t>
            </a:r>
            <a:r>
              <a:rPr lang="en-ZA" dirty="0"/>
              <a:t>framework</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3000" b="1" dirty="0" smtClean="0">
                <a:solidFill>
                  <a:srgbClr val="D65636"/>
                </a:solidFill>
              </a:rPr>
              <a:t>Settlements not viable for upgrading</a:t>
            </a:r>
          </a:p>
          <a:p>
            <a:r>
              <a:rPr lang="en-US" b="1" dirty="0" smtClean="0">
                <a:solidFill>
                  <a:srgbClr val="D65636"/>
                </a:solidFill>
              </a:rPr>
              <a:t>B2 -  Deferred relocation with interim arrangements (including basic services): </a:t>
            </a:r>
            <a:r>
              <a:rPr lang="en-US" dirty="0" smtClean="0"/>
              <a:t>Site is not suitable for development and inappropriate for permeant settlement, but there is no urgent need for relocation. A more suitable site is not currently available so a delay is anticipated. Interim services to be provided</a:t>
            </a:r>
          </a:p>
          <a:p>
            <a:r>
              <a:rPr lang="en-US" b="1" dirty="0" smtClean="0">
                <a:solidFill>
                  <a:srgbClr val="D65636"/>
                </a:solidFill>
              </a:rPr>
              <a:t>C -  Immediate relocation </a:t>
            </a:r>
            <a:r>
              <a:rPr lang="en-US" b="1" dirty="0" smtClean="0"/>
              <a:t>: </a:t>
            </a:r>
            <a:r>
              <a:rPr lang="en-US" dirty="0" smtClean="0"/>
              <a:t>Site is not suitable for development and there is an urgent need to relocate due to serious health and safety threats. Rapid relocation to a site which is already available to be undertaken.</a:t>
            </a:r>
            <a:endParaRPr lang="en-US" b="1" dirty="0"/>
          </a:p>
          <a:p>
            <a:endParaRPr lang="en-US" dirty="0"/>
          </a:p>
        </p:txBody>
      </p:sp>
    </p:spTree>
    <p:extLst>
      <p:ext uri="{BB962C8B-B14F-4D97-AF65-F5344CB8AC3E}">
        <p14:creationId xmlns:p14="http://schemas.microsoft.com/office/powerpoint/2010/main" val="1448492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 y="762000"/>
            <a:ext cx="8229600" cy="884238"/>
          </a:xfrm>
        </p:spPr>
        <p:txBody>
          <a:bodyPr>
            <a:noAutofit/>
          </a:bodyPr>
          <a:lstStyle/>
          <a:p>
            <a:r>
              <a:rPr lang="en-ZA" dirty="0"/>
              <a:t>Activity 5.4: Categories of Informal Settlements</a:t>
            </a:r>
            <a:endParaRPr lang="en-US" dirty="0"/>
          </a:p>
        </p:txBody>
      </p:sp>
      <p:sp>
        <p:nvSpPr>
          <p:cNvPr id="3" name="Content Placeholder 2"/>
          <p:cNvSpPr>
            <a:spLocks noGrp="1"/>
          </p:cNvSpPr>
          <p:nvPr>
            <p:ph idx="1"/>
          </p:nvPr>
        </p:nvSpPr>
        <p:spPr>
          <a:xfrm>
            <a:off x="457200" y="2133600"/>
            <a:ext cx="8229600" cy="4525963"/>
          </a:xfrm>
        </p:spPr>
        <p:txBody>
          <a:bodyPr/>
          <a:lstStyle/>
          <a:p>
            <a:r>
              <a:rPr lang="en-ZA" dirty="0"/>
              <a:t>Type of Activity: Small groups (triads)</a:t>
            </a:r>
            <a:endParaRPr lang="en-US" dirty="0"/>
          </a:p>
          <a:p>
            <a:r>
              <a:rPr lang="en-ZA" dirty="0"/>
              <a:t>Timing: 15 minutes</a:t>
            </a:r>
            <a:endParaRPr lang="en-US" dirty="0"/>
          </a:p>
          <a:p>
            <a:r>
              <a:rPr lang="en-ZA" i="1" dirty="0"/>
              <a:t>Purpose: To reinforce what you have learnt about settlement categories.</a:t>
            </a:r>
            <a:endParaRPr lang="en-US" i="1" dirty="0"/>
          </a:p>
          <a:p>
            <a:r>
              <a:rPr lang="en-ZA" i="1" dirty="0"/>
              <a:t>Instructions: Match the criteria listed </a:t>
            </a:r>
            <a:r>
              <a:rPr lang="en-ZA" i="1" dirty="0" smtClean="0"/>
              <a:t>in the Participant Manual </a:t>
            </a:r>
            <a:r>
              <a:rPr lang="en-ZA" i="1" dirty="0"/>
              <a:t>to the settlement types.  </a:t>
            </a:r>
            <a:endParaRPr lang="en-US" i="1" dirty="0"/>
          </a:p>
        </p:txBody>
      </p:sp>
    </p:spTree>
    <p:extLst>
      <p:ext uri="{BB962C8B-B14F-4D97-AF65-F5344CB8AC3E}">
        <p14:creationId xmlns:p14="http://schemas.microsoft.com/office/powerpoint/2010/main" val="3394896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19200"/>
          </a:xfrm>
        </p:spPr>
        <p:txBody>
          <a:bodyPr>
            <a:normAutofit fontScale="90000"/>
          </a:bodyPr>
          <a:lstStyle/>
          <a:p>
            <a:r>
              <a:rPr lang="en-US" sz="4400" dirty="0" smtClean="0"/>
              <a:t/>
            </a:r>
            <a:br>
              <a:rPr lang="en-US" sz="4400" dirty="0" smtClean="0"/>
            </a:br>
            <a:r>
              <a:rPr lang="en-ZA" sz="4000" dirty="0"/>
              <a:t>A</a:t>
            </a:r>
            <a:r>
              <a:rPr lang="en-US" sz="4000" dirty="0"/>
              <a:t>ssessment and </a:t>
            </a:r>
            <a:r>
              <a:rPr lang="en-US" sz="4000" dirty="0" smtClean="0"/>
              <a:t>categorisation</a:t>
            </a:r>
            <a:r>
              <a:rPr lang="en-US" sz="4400" dirty="0" smtClean="0"/>
              <a:t> </a:t>
            </a:r>
            <a:r>
              <a:rPr lang="en-US" sz="4400" dirty="0"/>
              <a:t>- process</a:t>
            </a:r>
            <a:br>
              <a:rPr lang="en-US" sz="4400" dirty="0"/>
            </a:br>
            <a:endParaRPr lang="en-US" dirty="0"/>
          </a:p>
        </p:txBody>
      </p:sp>
      <p:sp>
        <p:nvSpPr>
          <p:cNvPr id="3" name="Content Placeholder 2"/>
          <p:cNvSpPr>
            <a:spLocks noGrp="1"/>
          </p:cNvSpPr>
          <p:nvPr>
            <p:ph idx="1"/>
          </p:nvPr>
        </p:nvSpPr>
        <p:spPr>
          <a:xfrm>
            <a:off x="457200" y="1600200"/>
            <a:ext cx="8229600" cy="4876800"/>
          </a:xfrm>
        </p:spPr>
        <p:txBody>
          <a:bodyPr>
            <a:normAutofit fontScale="92500"/>
          </a:bodyPr>
          <a:lstStyle/>
          <a:p>
            <a:pPr marL="457200" indent="-457200">
              <a:buFont typeface="+mj-lt"/>
              <a:buAutoNum type="arabicParenR"/>
            </a:pPr>
            <a:r>
              <a:rPr lang="en-US" dirty="0" smtClean="0"/>
              <a:t>Collect </a:t>
            </a:r>
            <a:r>
              <a:rPr lang="en-US" dirty="0"/>
              <a:t>and </a:t>
            </a:r>
            <a:r>
              <a:rPr lang="en-US" dirty="0" smtClean="0"/>
              <a:t>assess </a:t>
            </a:r>
            <a:r>
              <a:rPr lang="en-US" b="1" dirty="0"/>
              <a:t>available base information</a:t>
            </a:r>
          </a:p>
          <a:p>
            <a:pPr marL="457200" indent="-457200">
              <a:buFont typeface="+mj-lt"/>
              <a:buAutoNum type="arabicParenR"/>
            </a:pPr>
            <a:r>
              <a:rPr lang="en-US" b="1" dirty="0" smtClean="0"/>
              <a:t>Undertake site </a:t>
            </a:r>
            <a:r>
              <a:rPr lang="en-US" b="1" dirty="0"/>
              <a:t>assessment visits </a:t>
            </a:r>
            <a:r>
              <a:rPr lang="en-US" dirty="0"/>
              <a:t>to settlements to identify key features  and characteristics including constraints</a:t>
            </a:r>
          </a:p>
          <a:p>
            <a:pPr marL="457200" indent="-457200">
              <a:buFont typeface="+mj-lt"/>
              <a:buAutoNum type="arabicParenR"/>
            </a:pPr>
            <a:r>
              <a:rPr lang="en-US" b="1" dirty="0" smtClean="0"/>
              <a:t>Engage </a:t>
            </a:r>
            <a:r>
              <a:rPr lang="en-US" dirty="0"/>
              <a:t>with communities, municipal officials, councilors</a:t>
            </a:r>
          </a:p>
          <a:p>
            <a:pPr marL="457200" indent="-457200">
              <a:buFont typeface="+mj-lt"/>
              <a:buAutoNum type="arabicParenR"/>
            </a:pPr>
            <a:r>
              <a:rPr lang="en-US" dirty="0" smtClean="0"/>
              <a:t>Develop a final and </a:t>
            </a:r>
            <a:r>
              <a:rPr lang="en-US" b="1" dirty="0"/>
              <a:t>complete informal settlement list </a:t>
            </a:r>
            <a:r>
              <a:rPr lang="en-US" dirty="0"/>
              <a:t>(none </a:t>
            </a:r>
            <a:r>
              <a:rPr lang="en-US" dirty="0" smtClean="0"/>
              <a:t>should be left </a:t>
            </a:r>
            <a:r>
              <a:rPr lang="en-US" dirty="0"/>
              <a:t>out)</a:t>
            </a:r>
          </a:p>
          <a:p>
            <a:pPr marL="457200" indent="-457200">
              <a:buFont typeface="+mj-lt"/>
              <a:buAutoNum type="arabicParenR"/>
            </a:pPr>
            <a:r>
              <a:rPr lang="en-US" b="1" dirty="0" smtClean="0"/>
              <a:t>Develop preliminary </a:t>
            </a:r>
            <a:r>
              <a:rPr lang="en-US" b="1" dirty="0"/>
              <a:t>site </a:t>
            </a:r>
            <a:r>
              <a:rPr lang="en-US" b="1" dirty="0" smtClean="0"/>
              <a:t>suitability </a:t>
            </a:r>
            <a:r>
              <a:rPr lang="en-US" b="1" dirty="0"/>
              <a:t>assessments </a:t>
            </a:r>
            <a:r>
              <a:rPr lang="en-US" dirty="0"/>
              <a:t>and base plans for each settlement</a:t>
            </a:r>
          </a:p>
          <a:p>
            <a:pPr marL="457200" indent="-457200">
              <a:buFont typeface="+mj-lt"/>
              <a:buAutoNum type="arabicParenR"/>
            </a:pPr>
            <a:r>
              <a:rPr lang="en-US" dirty="0" smtClean="0"/>
              <a:t>Identify </a:t>
            </a:r>
            <a:r>
              <a:rPr lang="en-US" b="1" dirty="0" smtClean="0"/>
              <a:t>key priorities </a:t>
            </a:r>
            <a:r>
              <a:rPr lang="en-US" dirty="0" smtClean="0"/>
              <a:t>(setting out what will be undertaken per settlement and the prioritization of these activities)</a:t>
            </a:r>
            <a:endParaRPr lang="en-US" b="1" dirty="0"/>
          </a:p>
          <a:p>
            <a:pPr marL="457200" indent="-457200">
              <a:buFont typeface="+mj-lt"/>
              <a:buAutoNum type="arabicParenR"/>
            </a:pPr>
            <a:r>
              <a:rPr lang="en-US" b="1" dirty="0" smtClean="0"/>
              <a:t>Develop cash </a:t>
            </a:r>
            <a:r>
              <a:rPr lang="en-US" b="1" dirty="0"/>
              <a:t>flow </a:t>
            </a:r>
            <a:r>
              <a:rPr lang="en-US" dirty="0"/>
              <a:t>projections (multi-year) </a:t>
            </a:r>
          </a:p>
        </p:txBody>
      </p:sp>
    </p:spTree>
    <p:extLst>
      <p:ext uri="{BB962C8B-B14F-4D97-AF65-F5344CB8AC3E}">
        <p14:creationId xmlns:p14="http://schemas.microsoft.com/office/powerpoint/2010/main" val="2031966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Activity 5.5: Assessment and </a:t>
            </a:r>
            <a:r>
              <a:rPr lang="en-ZA" dirty="0" smtClean="0"/>
              <a:t>Categorisation</a:t>
            </a:r>
            <a:endParaRPr lang="en-US" dirty="0"/>
          </a:p>
        </p:txBody>
      </p:sp>
      <p:sp>
        <p:nvSpPr>
          <p:cNvPr id="3" name="Content Placeholder 2"/>
          <p:cNvSpPr>
            <a:spLocks noGrp="1"/>
          </p:cNvSpPr>
          <p:nvPr>
            <p:ph idx="1"/>
          </p:nvPr>
        </p:nvSpPr>
        <p:spPr/>
        <p:txBody>
          <a:bodyPr/>
          <a:lstStyle/>
          <a:p>
            <a:r>
              <a:rPr lang="en-ZA" dirty="0"/>
              <a:t>Type of activity: Group work</a:t>
            </a:r>
            <a:endParaRPr lang="en-US" dirty="0"/>
          </a:p>
          <a:p>
            <a:r>
              <a:rPr lang="en-ZA" dirty="0"/>
              <a:t>Timing: 30 minutes</a:t>
            </a:r>
            <a:endParaRPr lang="en-US" dirty="0"/>
          </a:p>
          <a:p>
            <a:r>
              <a:rPr lang="en-ZA" i="1" dirty="0"/>
              <a:t>Purpose: To apply your understanding of assessment and categorisation.</a:t>
            </a:r>
            <a:endParaRPr lang="en-US" dirty="0"/>
          </a:p>
          <a:p>
            <a:r>
              <a:rPr lang="en-ZA" i="1" dirty="0"/>
              <a:t>Instructions: Your facilitator will give </a:t>
            </a:r>
            <a:r>
              <a:rPr lang="en-ZA" i="1" dirty="0" smtClean="0"/>
              <a:t>you case </a:t>
            </a:r>
            <a:r>
              <a:rPr lang="en-ZA" i="1" dirty="0"/>
              <a:t>studies of four informal settlements within one municipality. Categorise each settlement. In each case provide the main reasons for your categorisation</a:t>
            </a:r>
            <a:r>
              <a:rPr lang="en-ZA" i="1" dirty="0" smtClean="0"/>
              <a:t>. Write your answers on the sheets provided in your Participation Manual </a:t>
            </a:r>
            <a:endParaRPr lang="en-US" dirty="0"/>
          </a:p>
          <a:p>
            <a:endParaRPr lang="en-US" dirty="0"/>
          </a:p>
        </p:txBody>
      </p:sp>
    </p:spTree>
    <p:extLst>
      <p:ext uri="{BB962C8B-B14F-4D97-AF65-F5344CB8AC3E}">
        <p14:creationId xmlns:p14="http://schemas.microsoft.com/office/powerpoint/2010/main" val="1870732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19200"/>
          </a:xfrm>
        </p:spPr>
        <p:txBody>
          <a:bodyPr>
            <a:normAutofit fontScale="90000"/>
          </a:bodyPr>
          <a:lstStyle/>
          <a:p>
            <a:r>
              <a:rPr lang="en-US" sz="4400" dirty="0" smtClean="0"/>
              <a:t/>
            </a:r>
            <a:br>
              <a:rPr lang="en-US" sz="4400" dirty="0" smtClean="0"/>
            </a:br>
            <a:r>
              <a:rPr lang="en-US" sz="4000" dirty="0" smtClean="0"/>
              <a:t>Assessment and Categorisation -  </a:t>
            </a:r>
            <a:r>
              <a:rPr lang="en-US" sz="4000" dirty="0"/>
              <a:t>Methodology </a:t>
            </a:r>
            <a:r>
              <a:rPr lang="en-US" sz="4000" dirty="0" smtClean="0"/>
              <a:t>outputs</a:t>
            </a:r>
            <a:r>
              <a:rPr lang="en-US" sz="4000" dirty="0"/>
              <a:t/>
            </a:r>
            <a:br>
              <a:rPr lang="en-US" sz="4000" dirty="0"/>
            </a:br>
            <a:endParaRPr lang="en-US" sz="4000" dirty="0"/>
          </a:p>
        </p:txBody>
      </p:sp>
      <p:sp>
        <p:nvSpPr>
          <p:cNvPr id="3" name="Content Placeholder 2"/>
          <p:cNvSpPr>
            <a:spLocks noGrp="1"/>
          </p:cNvSpPr>
          <p:nvPr>
            <p:ph idx="1"/>
          </p:nvPr>
        </p:nvSpPr>
        <p:spPr>
          <a:xfrm>
            <a:off x="457200" y="2057400"/>
            <a:ext cx="8229600" cy="4525963"/>
          </a:xfrm>
        </p:spPr>
        <p:txBody>
          <a:bodyPr>
            <a:normAutofit/>
          </a:bodyPr>
          <a:lstStyle/>
          <a:p>
            <a:r>
              <a:rPr lang="en-US" b="1" dirty="0"/>
              <a:t>List of all informal settlements </a:t>
            </a:r>
            <a:r>
              <a:rPr lang="en-US" dirty="0"/>
              <a:t>showing broad categorisation of each one </a:t>
            </a:r>
            <a:r>
              <a:rPr lang="en-US" dirty="0" smtClean="0"/>
              <a:t>(A, B1, B1 expanded, B2, C)</a:t>
            </a:r>
            <a:endParaRPr lang="en-US" dirty="0"/>
          </a:p>
          <a:p>
            <a:r>
              <a:rPr lang="en-US" b="1" dirty="0"/>
              <a:t>Plan (map) showing locality </a:t>
            </a:r>
            <a:r>
              <a:rPr lang="en-US" dirty="0"/>
              <a:t>of all settlements </a:t>
            </a:r>
          </a:p>
          <a:p>
            <a:r>
              <a:rPr lang="en-US" b="1" dirty="0"/>
              <a:t>Preliminary assessment for each settlement </a:t>
            </a:r>
            <a:r>
              <a:rPr lang="en-US" dirty="0"/>
              <a:t>indicating key health and safety threats, site suitability, priority developmental actions and technical studies etc.</a:t>
            </a:r>
          </a:p>
          <a:p>
            <a:r>
              <a:rPr lang="en-US" b="1" dirty="0" smtClean="0"/>
              <a:t>Multi </a:t>
            </a:r>
            <a:r>
              <a:rPr lang="en-US" b="1" dirty="0"/>
              <a:t>year expenditure projections</a:t>
            </a:r>
            <a:r>
              <a:rPr lang="en-US" dirty="0"/>
              <a:t> for informal settlement upgrading </a:t>
            </a:r>
          </a:p>
          <a:p>
            <a:r>
              <a:rPr lang="en-US" b="1" dirty="0"/>
              <a:t>Available vacant land </a:t>
            </a:r>
            <a:r>
              <a:rPr lang="en-US" dirty="0"/>
              <a:t>(or buildings) for new settlement or relocations.</a:t>
            </a:r>
          </a:p>
          <a:p>
            <a:endParaRPr lang="en-US" dirty="0"/>
          </a:p>
        </p:txBody>
      </p:sp>
    </p:spTree>
    <p:extLst>
      <p:ext uri="{BB962C8B-B14F-4D97-AF65-F5344CB8AC3E}">
        <p14:creationId xmlns:p14="http://schemas.microsoft.com/office/powerpoint/2010/main" val="2031966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400" dirty="0" smtClean="0"/>
              <a:t>4. Developing an informal settlement upgrading strategy</a:t>
            </a:r>
            <a:endParaRPr lang="en-US" sz="3400" dirty="0"/>
          </a:p>
        </p:txBody>
      </p:sp>
      <p:sp>
        <p:nvSpPr>
          <p:cNvPr id="3" name="Content Placeholder 2"/>
          <p:cNvSpPr>
            <a:spLocks noGrp="1"/>
          </p:cNvSpPr>
          <p:nvPr>
            <p:ph idx="1"/>
          </p:nvPr>
        </p:nvSpPr>
        <p:spPr/>
        <p:txBody>
          <a:bodyPr>
            <a:normAutofit lnSpcReduction="10000"/>
          </a:bodyPr>
          <a:lstStyle/>
          <a:p>
            <a:r>
              <a:rPr lang="en-US" dirty="0"/>
              <a:t>What informs an upgrading </a:t>
            </a:r>
            <a:r>
              <a:rPr lang="en-US" dirty="0" smtClean="0"/>
              <a:t>strategy assessment </a:t>
            </a:r>
            <a:r>
              <a:rPr lang="en-US" dirty="0"/>
              <a:t>and categorisation (AC)</a:t>
            </a:r>
          </a:p>
          <a:p>
            <a:r>
              <a:rPr lang="en-US" dirty="0"/>
              <a:t>Providing a minimum level of developmental assistance (interim arrangements) to ALL settlements as quickly as possible</a:t>
            </a:r>
          </a:p>
          <a:p>
            <a:r>
              <a:rPr lang="en-US" dirty="0"/>
              <a:t>Municipality’s IDP, housing sector plan and other spatial development frameworks and land use management plans</a:t>
            </a:r>
          </a:p>
          <a:p>
            <a:r>
              <a:rPr lang="en-US" dirty="0"/>
              <a:t>Any relevant provincial plans or strategies</a:t>
            </a:r>
          </a:p>
          <a:p>
            <a:r>
              <a:rPr lang="en-US" dirty="0"/>
              <a:t>Budget availability</a:t>
            </a:r>
          </a:p>
          <a:p>
            <a:r>
              <a:rPr lang="en-US" dirty="0"/>
              <a:t>Implementation timeframes</a:t>
            </a:r>
          </a:p>
          <a:p>
            <a:r>
              <a:rPr lang="en-US" dirty="0"/>
              <a:t>Nature of housing  demand</a:t>
            </a:r>
          </a:p>
          <a:p>
            <a:endParaRPr lang="en-US" dirty="0"/>
          </a:p>
        </p:txBody>
      </p:sp>
    </p:spTree>
    <p:extLst>
      <p:ext uri="{BB962C8B-B14F-4D97-AF65-F5344CB8AC3E}">
        <p14:creationId xmlns:p14="http://schemas.microsoft.com/office/powerpoint/2010/main" val="3610084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40715"/>
          </a:xfrm>
        </p:spPr>
        <p:txBody>
          <a:bodyPr>
            <a:normAutofit fontScale="90000"/>
          </a:bodyPr>
          <a:lstStyle/>
          <a:p>
            <a:r>
              <a:rPr lang="en-US" sz="4400" dirty="0" smtClean="0"/>
              <a:t/>
            </a:r>
            <a:br>
              <a:rPr lang="en-US" sz="4400" dirty="0" smtClean="0"/>
            </a:br>
            <a:r>
              <a:rPr lang="en-US" sz="4400" dirty="0" smtClean="0"/>
              <a:t>What </a:t>
            </a:r>
            <a:r>
              <a:rPr lang="en-US" sz="4400" dirty="0"/>
              <a:t>informs an upgrading strategy</a:t>
            </a:r>
            <a:br>
              <a:rPr lang="en-US" sz="4400" dirty="0"/>
            </a:br>
            <a:endParaRPr lang="en-US" dirty="0"/>
          </a:p>
        </p:txBody>
      </p:sp>
      <p:sp>
        <p:nvSpPr>
          <p:cNvPr id="6" name="AutoShape 20"/>
          <p:cNvSpPr>
            <a:spLocks/>
          </p:cNvSpPr>
          <p:nvPr/>
        </p:nvSpPr>
        <p:spPr bwMode="auto">
          <a:xfrm>
            <a:off x="6431280" y="4275137"/>
            <a:ext cx="699135" cy="1040606"/>
          </a:xfrm>
          <a:prstGeom prst="rightBrace">
            <a:avLst>
              <a:gd name="adj1" fmla="val 11845"/>
              <a:gd name="adj2" fmla="val 5000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ZA" dirty="0"/>
          </a:p>
        </p:txBody>
      </p:sp>
      <p:sp>
        <p:nvSpPr>
          <p:cNvPr id="7" name="AutoShape 22"/>
          <p:cNvSpPr>
            <a:spLocks/>
          </p:cNvSpPr>
          <p:nvPr/>
        </p:nvSpPr>
        <p:spPr bwMode="auto">
          <a:xfrm>
            <a:off x="6629400" y="5807707"/>
            <a:ext cx="609600" cy="595552"/>
          </a:xfrm>
          <a:prstGeom prst="rightBrace">
            <a:avLst>
              <a:gd name="adj1" fmla="val 8333"/>
              <a:gd name="adj2" fmla="val 5000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ZA" dirty="0"/>
          </a:p>
        </p:txBody>
      </p:sp>
      <p:sp>
        <p:nvSpPr>
          <p:cNvPr id="8" name="Text Box 19"/>
          <p:cNvSpPr txBox="1">
            <a:spLocks noChangeArrowheads="1"/>
          </p:cNvSpPr>
          <p:nvPr/>
        </p:nvSpPr>
        <p:spPr bwMode="auto">
          <a:xfrm>
            <a:off x="7239000" y="2401252"/>
            <a:ext cx="1219200" cy="72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5000"/>
              </a:lnSpc>
              <a:spcAft>
                <a:spcPts val="1000"/>
              </a:spcAft>
            </a:pPr>
            <a:r>
              <a:rPr lang="en-US" sz="1600" i="1" dirty="0">
                <a:effectLst/>
                <a:latin typeface="Calibri"/>
                <a:ea typeface="Calibri"/>
                <a:cs typeface="Times New Roman"/>
              </a:rPr>
              <a:t>Programme level</a:t>
            </a:r>
            <a:endParaRPr lang="en-ZA" sz="1600" dirty="0">
              <a:effectLst/>
              <a:latin typeface="Calibri"/>
              <a:ea typeface="Calibri"/>
              <a:cs typeface="Times New Roman"/>
            </a:endParaRPr>
          </a:p>
        </p:txBody>
      </p:sp>
      <p:sp>
        <p:nvSpPr>
          <p:cNvPr id="9" name="Text Box 19"/>
          <p:cNvSpPr txBox="1">
            <a:spLocks noChangeArrowheads="1"/>
          </p:cNvSpPr>
          <p:nvPr/>
        </p:nvSpPr>
        <p:spPr bwMode="auto">
          <a:xfrm>
            <a:off x="7493952" y="5807707"/>
            <a:ext cx="1192848" cy="65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5000"/>
              </a:lnSpc>
              <a:spcAft>
                <a:spcPts val="1000"/>
              </a:spcAft>
            </a:pPr>
            <a:r>
              <a:rPr lang="en-US" sz="1600" i="1" dirty="0">
                <a:effectLst/>
                <a:latin typeface="Calibri"/>
                <a:ea typeface="Calibri"/>
                <a:cs typeface="Times New Roman"/>
              </a:rPr>
              <a:t>Programme level</a:t>
            </a:r>
            <a:endParaRPr lang="en-ZA" sz="1600" dirty="0">
              <a:effectLst/>
              <a:latin typeface="Calibri"/>
              <a:ea typeface="Calibri"/>
              <a:cs typeface="Times New Roman"/>
            </a:endParaRPr>
          </a:p>
        </p:txBody>
      </p:sp>
      <p:sp>
        <p:nvSpPr>
          <p:cNvPr id="10" name="Text Box 21"/>
          <p:cNvSpPr txBox="1">
            <a:spLocks noChangeArrowheads="1"/>
          </p:cNvSpPr>
          <p:nvPr/>
        </p:nvSpPr>
        <p:spPr bwMode="auto">
          <a:xfrm>
            <a:off x="7335848" y="4430707"/>
            <a:ext cx="1381432" cy="799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5000"/>
              </a:lnSpc>
              <a:spcAft>
                <a:spcPts val="1000"/>
              </a:spcAft>
            </a:pPr>
            <a:r>
              <a:rPr lang="en-US" sz="1600" i="1" dirty="0">
                <a:effectLst/>
                <a:latin typeface="Calibri"/>
                <a:ea typeface="Calibri"/>
                <a:cs typeface="Times New Roman"/>
              </a:rPr>
              <a:t>Settlement level</a:t>
            </a:r>
            <a:endParaRPr lang="en-ZA" sz="1600" dirty="0">
              <a:effectLst/>
              <a:latin typeface="Calibri"/>
              <a:ea typeface="Calibri"/>
              <a:cs typeface="Times New Roman"/>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1143000"/>
            <a:ext cx="6477000" cy="5693092"/>
          </a:xfrm>
          <a:prstGeom prst="rect">
            <a:avLst/>
          </a:prstGeom>
        </p:spPr>
      </p:pic>
      <p:sp>
        <p:nvSpPr>
          <p:cNvPr id="5" name="AutoShape 18"/>
          <p:cNvSpPr>
            <a:spLocks/>
          </p:cNvSpPr>
          <p:nvPr/>
        </p:nvSpPr>
        <p:spPr bwMode="auto">
          <a:xfrm>
            <a:off x="6555105" y="1555114"/>
            <a:ext cx="575310" cy="2598737"/>
          </a:xfrm>
          <a:prstGeom prst="rightBrace">
            <a:avLst>
              <a:gd name="adj1" fmla="val 16706"/>
              <a:gd name="adj2" fmla="val 5000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ZA" dirty="0"/>
          </a:p>
        </p:txBody>
      </p:sp>
    </p:spTree>
    <p:extLst>
      <p:ext uri="{BB962C8B-B14F-4D97-AF65-F5344CB8AC3E}">
        <p14:creationId xmlns:p14="http://schemas.microsoft.com/office/powerpoint/2010/main" val="42442441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Activity 5.6: Developing a Response </a:t>
            </a:r>
            <a:endParaRPr lang="en-US" dirty="0"/>
          </a:p>
        </p:txBody>
      </p:sp>
      <p:sp>
        <p:nvSpPr>
          <p:cNvPr id="3" name="Content Placeholder 2"/>
          <p:cNvSpPr>
            <a:spLocks noGrp="1"/>
          </p:cNvSpPr>
          <p:nvPr>
            <p:ph idx="1"/>
          </p:nvPr>
        </p:nvSpPr>
        <p:spPr>
          <a:xfrm>
            <a:off x="457200" y="1417638"/>
            <a:ext cx="8229600" cy="4708525"/>
          </a:xfrm>
        </p:spPr>
        <p:txBody>
          <a:bodyPr>
            <a:normAutofit fontScale="92500" lnSpcReduction="10000"/>
          </a:bodyPr>
          <a:lstStyle/>
          <a:p>
            <a:r>
              <a:rPr lang="en-ZA" dirty="0"/>
              <a:t>Type of activity: Group work</a:t>
            </a:r>
            <a:endParaRPr lang="en-US" dirty="0"/>
          </a:p>
          <a:p>
            <a:r>
              <a:rPr lang="en-ZA" dirty="0"/>
              <a:t>Timing: 30 minutes</a:t>
            </a:r>
            <a:endParaRPr lang="en-US" dirty="0"/>
          </a:p>
          <a:p>
            <a:r>
              <a:rPr lang="en-ZA" i="1" dirty="0"/>
              <a:t>Purpose: To practice developing a response following the assessment and categorisation process.</a:t>
            </a:r>
            <a:endParaRPr lang="en-US" dirty="0"/>
          </a:p>
          <a:p>
            <a:r>
              <a:rPr lang="en-ZA" i="1" dirty="0"/>
              <a:t>Instructions: Use the case study and settlement profiles you used in Activity 5.5 on assessment and categorisation and complete the tasks below.</a:t>
            </a:r>
            <a:endParaRPr lang="en-US" dirty="0"/>
          </a:p>
          <a:p>
            <a:pPr lvl="1"/>
            <a:r>
              <a:rPr lang="en-ZA" dirty="0"/>
              <a:t>For each settlement, identify the key vulnerabilities affecting the residents.</a:t>
            </a:r>
            <a:endParaRPr lang="en-US" dirty="0"/>
          </a:p>
          <a:p>
            <a:pPr lvl="1"/>
            <a:r>
              <a:rPr lang="en-ZA" dirty="0"/>
              <a:t>Identify </a:t>
            </a:r>
            <a:r>
              <a:rPr lang="en-US" dirty="0"/>
              <a:t>three </a:t>
            </a:r>
            <a:r>
              <a:rPr lang="en-ZA" dirty="0"/>
              <a:t>priorities for development and possible responses.</a:t>
            </a:r>
            <a:endParaRPr lang="en-US" dirty="0"/>
          </a:p>
          <a:p>
            <a:pPr lvl="1"/>
            <a:r>
              <a:rPr lang="en-US" dirty="0"/>
              <a:t>Are there </a:t>
            </a:r>
            <a:r>
              <a:rPr lang="en-ZA" dirty="0"/>
              <a:t>any trends across the settlements regarding the developmental priorities</a:t>
            </a:r>
            <a:r>
              <a:rPr lang="en-ZA" dirty="0" smtClean="0"/>
              <a:t>?</a:t>
            </a:r>
          </a:p>
          <a:p>
            <a:pPr marL="457200" lvl="1" indent="0">
              <a:buNone/>
            </a:pPr>
            <a:r>
              <a:rPr lang="en-ZA" dirty="0" smtClean="0"/>
              <a:t>Answer on the sheets provided in the Participation Manual </a:t>
            </a:r>
            <a:endParaRPr lang="en-US" dirty="0"/>
          </a:p>
          <a:p>
            <a:endParaRPr lang="en-US" dirty="0"/>
          </a:p>
        </p:txBody>
      </p:sp>
    </p:spTree>
    <p:extLst>
      <p:ext uri="{BB962C8B-B14F-4D97-AF65-F5344CB8AC3E}">
        <p14:creationId xmlns:p14="http://schemas.microsoft.com/office/powerpoint/2010/main" val="35929841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19200"/>
          </a:xfrm>
        </p:spPr>
        <p:txBody>
          <a:bodyPr>
            <a:normAutofit fontScale="90000"/>
          </a:bodyPr>
          <a:lstStyle/>
          <a:p>
            <a:r>
              <a:rPr lang="en-US" sz="4400" dirty="0" smtClean="0"/>
              <a:t/>
            </a:r>
            <a:br>
              <a:rPr lang="en-US" sz="4400" dirty="0" smtClean="0"/>
            </a:br>
            <a:r>
              <a:rPr lang="en-US" sz="4400" dirty="0" smtClean="0"/>
              <a:t/>
            </a:r>
            <a:br>
              <a:rPr lang="en-US" sz="4400" dirty="0" smtClean="0"/>
            </a:br>
            <a:r>
              <a:rPr lang="en-US" sz="4400" dirty="0" smtClean="0"/>
              <a:t>Prioritising </a:t>
            </a:r>
            <a:r>
              <a:rPr lang="en-US" sz="4400" dirty="0"/>
              <a:t>upgrading projects and responses</a:t>
            </a:r>
            <a:r>
              <a:rPr lang="en-US" sz="4000" dirty="0"/>
              <a:t/>
            </a:r>
            <a:br>
              <a:rPr lang="en-US" sz="4000" dirty="0"/>
            </a:br>
            <a:r>
              <a:rPr lang="en-US" sz="4400" dirty="0"/>
              <a:t/>
            </a:r>
            <a:br>
              <a:rPr lang="en-US" sz="4400" dirty="0"/>
            </a:br>
            <a:endParaRPr lang="en-US" dirty="0"/>
          </a:p>
        </p:txBody>
      </p:sp>
      <p:sp>
        <p:nvSpPr>
          <p:cNvPr id="3" name="Content Placeholder 2"/>
          <p:cNvSpPr>
            <a:spLocks noGrp="1"/>
          </p:cNvSpPr>
          <p:nvPr>
            <p:ph idx="1"/>
          </p:nvPr>
        </p:nvSpPr>
        <p:spPr>
          <a:xfrm>
            <a:off x="457200" y="1981200"/>
            <a:ext cx="8229600" cy="4144963"/>
          </a:xfrm>
        </p:spPr>
        <p:txBody>
          <a:bodyPr>
            <a:normAutofit lnSpcReduction="10000"/>
          </a:bodyPr>
          <a:lstStyle/>
          <a:p>
            <a:r>
              <a:rPr lang="en-ZA" dirty="0"/>
              <a:t>There are usually insufficient resources (human, financial, land) to upgrade all settlements simultaneously and to the same degree. </a:t>
            </a:r>
            <a:endParaRPr lang="en-ZA" dirty="0" smtClean="0"/>
          </a:p>
          <a:p>
            <a:r>
              <a:rPr lang="en-ZA" dirty="0" smtClean="0"/>
              <a:t>A </a:t>
            </a:r>
            <a:r>
              <a:rPr lang="en-ZA" dirty="0"/>
              <a:t>critical part of developing an upgrading strategy is </a:t>
            </a:r>
            <a:r>
              <a:rPr lang="en-ZA" b="1" dirty="0"/>
              <a:t>prioritising which </a:t>
            </a:r>
            <a:r>
              <a:rPr lang="en-ZA" b="1" dirty="0" smtClean="0"/>
              <a:t>settlements and activities should be undertaken first. </a:t>
            </a:r>
          </a:p>
          <a:p>
            <a:r>
              <a:rPr lang="en-ZA" b="1" dirty="0" smtClean="0"/>
              <a:t>Prioritisation </a:t>
            </a:r>
            <a:r>
              <a:rPr lang="en-ZA" b="1" dirty="0"/>
              <a:t>is a process of evaluating different options or alternatives in the light of specified criteria</a:t>
            </a:r>
            <a:r>
              <a:rPr lang="en-ZA" dirty="0"/>
              <a:t>. </a:t>
            </a:r>
            <a:endParaRPr lang="en-ZA" dirty="0" smtClean="0"/>
          </a:p>
          <a:p>
            <a:r>
              <a:rPr lang="en-ZA" dirty="0" smtClean="0"/>
              <a:t>It </a:t>
            </a:r>
            <a:r>
              <a:rPr lang="en-ZA" dirty="0"/>
              <a:t>is beneficial that this process is formal (documented) and as rational as possible. </a:t>
            </a: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304736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19200"/>
          </a:xfrm>
        </p:spPr>
        <p:txBody>
          <a:bodyPr>
            <a:normAutofit fontScale="90000"/>
          </a:bodyPr>
          <a:lstStyle/>
          <a:p>
            <a:r>
              <a:rPr lang="en-US" sz="4400" dirty="0" smtClean="0"/>
              <a:t/>
            </a:r>
            <a:br>
              <a:rPr lang="en-US" sz="4400" dirty="0" smtClean="0"/>
            </a:br>
            <a:r>
              <a:rPr lang="en-US" sz="4400" dirty="0"/>
              <a:t/>
            </a:r>
            <a:br>
              <a:rPr lang="en-US" sz="4400" dirty="0"/>
            </a:br>
            <a:r>
              <a:rPr lang="en-US" sz="4400" dirty="0" smtClean="0"/>
              <a:t>Prioritising </a:t>
            </a:r>
            <a:r>
              <a:rPr lang="en-US" sz="4400" dirty="0"/>
              <a:t>upgrading projects and </a:t>
            </a:r>
            <a:r>
              <a:rPr lang="en-US" sz="4400" dirty="0" smtClean="0"/>
              <a:t>responses cont….</a:t>
            </a:r>
            <a:r>
              <a:rPr lang="en-US" sz="4000" dirty="0"/>
              <a:t/>
            </a:r>
            <a:br>
              <a:rPr lang="en-US" sz="4000" dirty="0"/>
            </a:br>
            <a:r>
              <a:rPr lang="en-US" sz="4400" dirty="0"/>
              <a:t/>
            </a:r>
            <a:br>
              <a:rPr lang="en-US" sz="4400" dirty="0"/>
            </a:br>
            <a:endParaRPr lang="en-US" dirty="0"/>
          </a:p>
        </p:txBody>
      </p:sp>
      <p:sp>
        <p:nvSpPr>
          <p:cNvPr id="3" name="Content Placeholder 2"/>
          <p:cNvSpPr>
            <a:spLocks noGrp="1"/>
          </p:cNvSpPr>
          <p:nvPr>
            <p:ph idx="1"/>
          </p:nvPr>
        </p:nvSpPr>
        <p:spPr>
          <a:xfrm>
            <a:off x="472440" y="1981200"/>
            <a:ext cx="8229600" cy="4373563"/>
          </a:xfrm>
        </p:spPr>
        <p:txBody>
          <a:bodyPr>
            <a:normAutofit lnSpcReduction="10000"/>
          </a:bodyPr>
          <a:lstStyle/>
          <a:p>
            <a:pPr marL="60325" lvl="2" indent="0">
              <a:buNone/>
            </a:pPr>
            <a:r>
              <a:rPr lang="en-ZA" sz="2400" dirty="0"/>
              <a:t>Every municipality will need to determine their own prioritisation criteria, however the following are suggested as being some of </a:t>
            </a:r>
            <a:r>
              <a:rPr lang="en-ZA" sz="2400" b="1" dirty="0"/>
              <a:t>the key criteria in the context of informal settlement upgrading</a:t>
            </a:r>
            <a:r>
              <a:rPr lang="en-ZA" sz="2400" dirty="0"/>
              <a:t>:</a:t>
            </a:r>
            <a:endParaRPr lang="en-US" sz="2400" dirty="0"/>
          </a:p>
          <a:p>
            <a:r>
              <a:rPr lang="en-US" dirty="0" smtClean="0"/>
              <a:t>Available </a:t>
            </a:r>
            <a:r>
              <a:rPr lang="en-US" dirty="0"/>
              <a:t>budget</a:t>
            </a:r>
          </a:p>
          <a:p>
            <a:r>
              <a:rPr lang="en-US" dirty="0"/>
              <a:t>The extent and severity of health and safety threats</a:t>
            </a:r>
          </a:p>
          <a:p>
            <a:r>
              <a:rPr lang="en-US" dirty="0"/>
              <a:t>The size of the affected population of an informal settlement</a:t>
            </a:r>
          </a:p>
          <a:p>
            <a:r>
              <a:rPr lang="en-US" dirty="0"/>
              <a:t>How well located the land is (in particular for full upgrading)</a:t>
            </a:r>
          </a:p>
          <a:p>
            <a:r>
              <a:rPr lang="en-US" dirty="0"/>
              <a:t>The state of readiness of  a project</a:t>
            </a:r>
          </a:p>
          <a:p>
            <a:endParaRPr lang="en-US" dirty="0"/>
          </a:p>
        </p:txBody>
      </p:sp>
    </p:spTree>
    <p:extLst>
      <p:ext uri="{BB962C8B-B14F-4D97-AF65-F5344CB8AC3E}">
        <p14:creationId xmlns:p14="http://schemas.microsoft.com/office/powerpoint/2010/main" val="21748517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normAutofit fontScale="90000"/>
          </a:bodyPr>
          <a:lstStyle/>
          <a:p>
            <a:r>
              <a:rPr lang="en-US" sz="4400" dirty="0" smtClean="0"/>
              <a:t/>
            </a:r>
            <a:br>
              <a:rPr lang="en-US" sz="4400" dirty="0" smtClean="0"/>
            </a:br>
            <a:r>
              <a:rPr lang="en-US" sz="4400" dirty="0" smtClean="0"/>
              <a:t/>
            </a:r>
            <a:br>
              <a:rPr lang="en-US" sz="4400" dirty="0" smtClean="0"/>
            </a:br>
            <a:r>
              <a:rPr lang="en-ZA" sz="4000" dirty="0"/>
              <a:t>What Did You Gain?</a:t>
            </a:r>
            <a:br>
              <a:rPr lang="en-ZA" sz="4000" dirty="0"/>
            </a:br>
            <a:r>
              <a:rPr lang="en-US" sz="4400" dirty="0"/>
              <a:t/>
            </a:r>
            <a:br>
              <a:rPr lang="en-US" sz="4400" dirty="0"/>
            </a:br>
            <a:endParaRPr lang="en-US" dirty="0"/>
          </a:p>
        </p:txBody>
      </p:sp>
      <p:sp>
        <p:nvSpPr>
          <p:cNvPr id="4" name="Content Placeholder 3"/>
          <p:cNvSpPr>
            <a:spLocks noGrp="1"/>
          </p:cNvSpPr>
          <p:nvPr>
            <p:ph idx="1"/>
          </p:nvPr>
        </p:nvSpPr>
        <p:spPr>
          <a:xfrm>
            <a:off x="457200" y="1371600"/>
            <a:ext cx="8229600" cy="4525963"/>
          </a:xfrm>
        </p:spPr>
        <p:txBody>
          <a:bodyPr/>
          <a:lstStyle/>
          <a:p>
            <a:pPr marL="0" indent="0">
              <a:buNone/>
            </a:pPr>
            <a:r>
              <a:rPr lang="en-ZA" i="1" dirty="0" smtClean="0"/>
              <a:t>Think </a:t>
            </a:r>
            <a:r>
              <a:rPr lang="en-ZA" i="1" dirty="0"/>
              <a:t>back on the module you have just completed.  Note down </a:t>
            </a:r>
            <a:r>
              <a:rPr lang="en-ZA" i="1" dirty="0" smtClean="0"/>
              <a:t>in the Participant Manual </a:t>
            </a:r>
            <a:r>
              <a:rPr lang="en-ZA" i="1" dirty="0"/>
              <a:t>the key points that you found most useful.</a:t>
            </a:r>
            <a:endParaRPr lang="en-US" i="1" dirty="0"/>
          </a:p>
          <a:p>
            <a:endParaRPr lang="en-ZA"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590800"/>
            <a:ext cx="5500202"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848353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5102FD867FBA4BB56FCB25FE66617F" ma:contentTypeVersion="17" ma:contentTypeDescription="Create a new document." ma:contentTypeScope="" ma:versionID="303ac2c6a348ae85967620984dae0d2a">
  <xsd:schema xmlns:xsd="http://www.w3.org/2001/XMLSchema" xmlns:xs="http://www.w3.org/2001/XMLSchema" xmlns:p="http://schemas.microsoft.com/office/2006/metadata/properties" xmlns:ns2="ded01a01-3c18-439e-8d0f-126711969f27" xmlns:ns3="7ac84fe7-9922-4ab9-b558-1e1d407d1ca4" xmlns:ns4="b21bb6d5-0fda-4cb2-b952-22cf7e9f1418" targetNamespace="http://schemas.microsoft.com/office/2006/metadata/properties" ma:root="true" ma:fieldsID="48f6160830109700e603de45113cabcc" ns2:_="" ns3:_="" ns4:_="">
    <xsd:import namespace="ded01a01-3c18-439e-8d0f-126711969f27"/>
    <xsd:import namespace="7ac84fe7-9922-4ab9-b558-1e1d407d1ca4"/>
    <xsd:import namespace="b21bb6d5-0fda-4cb2-b952-22cf7e9f141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01a01-3c18-439e-8d0f-126711969f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879faba-27b2-4363-9c33-4960f0c9181e"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84fe7-9922-4ab9-b558-1e1d407d1ca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1bb6d5-0fda-4cb2-b952-22cf7e9f141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2952510-7e3a-4d42-b2cb-74ae0a0f94c9}" ma:internalName="TaxCatchAll" ma:showField="CatchAllData" ma:web="7ac84fe7-9922-4ab9-b558-1e1d407d1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1bb6d5-0fda-4cb2-b952-22cf7e9f1418" xsi:nil="true"/>
    <lcf76f155ced4ddcb4097134ff3c332f xmlns="ded01a01-3c18-439e-8d0f-126711969f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A8D6CCA-4796-48A1-A0F0-C70AA956629B}"/>
</file>

<file path=customXml/itemProps2.xml><?xml version="1.0" encoding="utf-8"?>
<ds:datastoreItem xmlns:ds="http://schemas.openxmlformats.org/officeDocument/2006/customXml" ds:itemID="{C565D6BA-4D03-4582-8277-DCCF620F543C}"/>
</file>

<file path=customXml/itemProps3.xml><?xml version="1.0" encoding="utf-8"?>
<ds:datastoreItem xmlns:ds="http://schemas.openxmlformats.org/officeDocument/2006/customXml" ds:itemID="{8C01A88D-EA5F-4C28-8978-F5EC14560FF2}"/>
</file>

<file path=docProps/app.xml><?xml version="1.0" encoding="utf-8"?>
<Properties xmlns="http://schemas.openxmlformats.org/officeDocument/2006/extended-properties" xmlns:vt="http://schemas.openxmlformats.org/officeDocument/2006/docPropsVTypes">
  <Template/>
  <TotalTime>3841</TotalTime>
  <Words>2102</Words>
  <Application>Microsoft Office PowerPoint</Application>
  <PresentationFormat>On-screen Show (4:3)</PresentationFormat>
  <Paragraphs>177</Paragraphs>
  <Slides>32</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32</vt:i4>
      </vt:variant>
    </vt:vector>
  </HeadingPairs>
  <TitlesOfParts>
    <vt:vector size="39" baseType="lpstr">
      <vt:lpstr>Arial</vt:lpstr>
      <vt:lpstr>Arial Narrow</vt:lpstr>
      <vt:lpstr>Calibri</vt:lpstr>
      <vt:lpstr>Times New Roman</vt:lpstr>
      <vt:lpstr>Trebuchet MS</vt:lpstr>
      <vt:lpstr>1_Office Theme</vt:lpstr>
      <vt:lpstr>Custom Design</vt:lpstr>
      <vt:lpstr> INTRODUCTION TO</vt:lpstr>
      <vt:lpstr>Module Purpose</vt:lpstr>
      <vt:lpstr>Learning outcomes</vt:lpstr>
      <vt:lpstr>Module content</vt:lpstr>
      <vt:lpstr>Activity 5.1: Know What You Know</vt:lpstr>
      <vt:lpstr>1 A programmatic approach to informal settlement upgrading</vt:lpstr>
      <vt:lpstr>What is a programmatic approach?</vt:lpstr>
      <vt:lpstr>Programmatic approach overview</vt:lpstr>
      <vt:lpstr>The benefits of a programmatic approach</vt:lpstr>
      <vt:lpstr>The benefits of a programmatic approach cont.</vt:lpstr>
      <vt:lpstr>How does it fit into the policy framework?</vt:lpstr>
      <vt:lpstr>2. Work Streams in Upgrading programmes and Projects</vt:lpstr>
      <vt:lpstr>Activity 5.2: Activities at Programme Level and Project Level</vt:lpstr>
      <vt:lpstr>3. Assessment and Categorisation (AC)</vt:lpstr>
      <vt:lpstr>Assessment and Categorisation cont. (AC)?</vt:lpstr>
      <vt:lpstr>What are the objectives of AC?</vt:lpstr>
      <vt:lpstr>What are the objectives of AC cont.?</vt:lpstr>
      <vt:lpstr>Activity 5.3: Suitable Land for Human Settlement</vt:lpstr>
      <vt:lpstr>  Is the land suitable for permanent settlement?  </vt:lpstr>
      <vt:lpstr>Assessment and categorisation - framework</vt:lpstr>
      <vt:lpstr>Assessment and categorisation - framework</vt:lpstr>
      <vt:lpstr>Assessment and categorisation - framework</vt:lpstr>
      <vt:lpstr>Activity 5.4: Categories of Informal Settlements</vt:lpstr>
      <vt:lpstr> Assessment and categorisation - process </vt:lpstr>
      <vt:lpstr>Activity 5.5: Assessment and Categorisation</vt:lpstr>
      <vt:lpstr> Assessment and Categorisation -  Methodology outputs </vt:lpstr>
      <vt:lpstr>4. Developing an informal settlement upgrading strategy</vt:lpstr>
      <vt:lpstr> What informs an upgrading strategy </vt:lpstr>
      <vt:lpstr>Activity 5.6: Developing a Response </vt:lpstr>
      <vt:lpstr>  Prioritising upgrading projects and responses  </vt:lpstr>
      <vt:lpstr>  Prioritising upgrading projects and responses cont….  </vt:lpstr>
      <vt:lpstr>  What Did You Gain?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The case for upgrading</dc:title>
  <dc:creator>Marie Huchzermeyer</dc:creator>
  <cp:lastModifiedBy>Ros</cp:lastModifiedBy>
  <cp:revision>154</cp:revision>
  <dcterms:created xsi:type="dcterms:W3CDTF">2014-09-02T11:14:23Z</dcterms:created>
  <dcterms:modified xsi:type="dcterms:W3CDTF">2015-04-19T09:15:04Z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0x010100E35102FD867FBA4BB56FCB25FE66617F</vt:lpwstr>
  </property>
</Properties>
</file>