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25.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6.xml" ContentType="application/vnd.openxmlformats-officedocument.presentationml.slide+xml"/>
  <Override PartName="/ppt/slides/slide8.xml" ContentType="application/vnd.openxmlformats-officedocument.presentationml.slide+xml"/>
  <Override PartName="/ppt/slides/slide6.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7.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7.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1.xml" ContentType="application/vnd.openxmlformats-officedocument.theme+xml"/>
  <Override PartName="/ppt/commentAuthors.xml" ContentType="application/vnd.openxmlformats-officedocument.presentationml.commentAuthors+xml"/>
  <Override PartName="/ppt/diagrams/layout1.xml" ContentType="application/vnd.openxmlformats-officedocument.drawingml.diagramLayout+xml"/>
  <Override PartName="/ppt/diagrams/layout2.xml" ContentType="application/vnd.openxmlformats-officedocument.drawingml.diagramLayout+xml"/>
  <Override PartName="/ppt/diagrams/colors2.xml" ContentType="application/vnd.openxmlformats-officedocument.drawingml.diagramColors+xml"/>
  <Override PartName="/ppt/diagrams/drawing2.xml" ContentType="application/vnd.ms-office.drawingml.diagramDrawing+xml"/>
  <Override PartName="/ppt/diagrams/quickStyle2.xml" ContentType="application/vnd.openxmlformats-officedocument.drawingml.diagramStyl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26" r:id="rId2"/>
    <p:sldId id="306" r:id="rId3"/>
    <p:sldId id="336" r:id="rId4"/>
    <p:sldId id="310" r:id="rId5"/>
    <p:sldId id="256" r:id="rId6"/>
    <p:sldId id="270" r:id="rId7"/>
    <p:sldId id="313" r:id="rId8"/>
    <p:sldId id="327" r:id="rId9"/>
    <p:sldId id="328" r:id="rId10"/>
    <p:sldId id="317" r:id="rId11"/>
    <p:sldId id="318" r:id="rId12"/>
    <p:sldId id="319" r:id="rId13"/>
    <p:sldId id="320" r:id="rId14"/>
    <p:sldId id="315" r:id="rId15"/>
    <p:sldId id="314" r:id="rId16"/>
    <p:sldId id="337" r:id="rId17"/>
    <p:sldId id="321" r:id="rId18"/>
    <p:sldId id="329" r:id="rId19"/>
    <p:sldId id="281" r:id="rId20"/>
    <p:sldId id="282" r:id="rId21"/>
    <p:sldId id="332" r:id="rId22"/>
    <p:sldId id="338" r:id="rId23"/>
    <p:sldId id="283" r:id="rId24"/>
    <p:sldId id="285" r:id="rId25"/>
    <p:sldId id="269" r:id="rId26"/>
    <p:sldId id="286" r:id="rId27"/>
    <p:sldId id="287" r:id="rId28"/>
    <p:sldId id="289" r:id="rId29"/>
    <p:sldId id="290" r:id="rId30"/>
    <p:sldId id="295" r:id="rId31"/>
    <p:sldId id="298" r:id="rId32"/>
    <p:sldId id="335" r:id="rId33"/>
    <p:sldId id="299" r:id="rId34"/>
    <p:sldId id="325" r:id="rId35"/>
    <p:sldId id="305" r:id="rId36"/>
    <p:sldId id="33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432">
          <p15:clr>
            <a:srgbClr val="A4A3A4"/>
          </p15:clr>
        </p15:guide>
        <p15:guide id="4" orient="horz" pos="1056">
          <p15:clr>
            <a:srgbClr val="A4A3A4"/>
          </p15:clr>
        </p15:guide>
        <p15:guide id="5" orient="horz" pos="3792">
          <p15:clr>
            <a:srgbClr val="A4A3A4"/>
          </p15:clr>
        </p15:guide>
        <p15:guide id="6" pos="5472">
          <p15:clr>
            <a:srgbClr val="A4A3A4"/>
          </p15:clr>
        </p15:guide>
        <p15:guide id="7" pos="28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5" clrIdx="0"/>
  <p:cmAuthor id="1" name="Sarah Charlton" initials="SC" lastIdx="7" clrIdx="1"/>
  <p:cmAuthor id="2" name="Margot Rubin" initials="MR" lastIdx="8" clrIdx="2">
    <p:extLst>
      <p:ext uri="{19B8F6BF-5375-455C-9EA6-DF929625EA0E}">
        <p15:presenceInfo xmlns:p15="http://schemas.microsoft.com/office/powerpoint/2012/main" userId="fcdd4c3abc72673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636"/>
    <a:srgbClr val="86436B"/>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660"/>
  </p:normalViewPr>
  <p:slideViewPr>
    <p:cSldViewPr>
      <p:cViewPr varScale="1">
        <p:scale>
          <a:sx n="67" d="100"/>
          <a:sy n="67" d="100"/>
        </p:scale>
        <p:origin x="1410" y="66"/>
      </p:cViewPr>
      <p:guideLst>
        <p:guide orient="horz" pos="2160"/>
        <p:guide pos="2880"/>
        <p:guide orient="horz" pos="432"/>
        <p:guide orient="horz" pos="1056"/>
        <p:guide orient="horz" pos="3792"/>
        <p:guide pos="5472"/>
        <p:guide pos="2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CD5734-DFFF-4F6C-B4C3-9E7DC1462066}" type="doc">
      <dgm:prSet loTypeId="urn:microsoft.com/office/officeart/2005/8/layout/cycle2" loCatId="cycle" qsTypeId="urn:microsoft.com/office/officeart/2005/8/quickstyle/simple1" qsCatId="simple" csTypeId="urn:microsoft.com/office/officeart/2005/8/colors/colorful5" csCatId="colorful" phldr="1"/>
      <dgm:spPr/>
      <dgm:t>
        <a:bodyPr/>
        <a:lstStyle/>
        <a:p>
          <a:endParaRPr lang="en-GB"/>
        </a:p>
      </dgm:t>
    </dgm:pt>
    <dgm:pt modelId="{16A50BC7-01A4-4A48-BC20-79B434841EB3}">
      <dgm:prSet phldrT="[Text]" custT="1"/>
      <dgm:spPr>
        <a:solidFill>
          <a:schemeClr val="accent4">
            <a:lumMod val="75000"/>
          </a:schemeClr>
        </a:solidFill>
      </dgm:spPr>
      <dgm:t>
        <a:bodyPr/>
        <a:lstStyle/>
        <a:p>
          <a:r>
            <a:rPr lang="en-US" sz="2400" dirty="0" smtClean="0"/>
            <a:t>Physical weakness</a:t>
          </a:r>
          <a:endParaRPr lang="en-GB" sz="2400" dirty="0"/>
        </a:p>
      </dgm:t>
    </dgm:pt>
    <dgm:pt modelId="{9AA7CEFF-D726-4896-B3A4-4536CF569056}" type="parTrans" cxnId="{541107A6-E281-4376-AE5B-D0BAFDE8B301}">
      <dgm:prSet/>
      <dgm:spPr/>
      <dgm:t>
        <a:bodyPr/>
        <a:lstStyle/>
        <a:p>
          <a:endParaRPr lang="en-GB"/>
        </a:p>
      </dgm:t>
    </dgm:pt>
    <dgm:pt modelId="{4CD5B119-CEF7-4BE5-ADFB-A6DD5D245CC1}" type="sibTrans" cxnId="{541107A6-E281-4376-AE5B-D0BAFDE8B301}">
      <dgm:prSet/>
      <dgm:spPr>
        <a:solidFill>
          <a:schemeClr val="tx1"/>
        </a:solidFill>
      </dgm:spPr>
      <dgm:t>
        <a:bodyPr/>
        <a:lstStyle/>
        <a:p>
          <a:endParaRPr lang="en-GB" dirty="0"/>
        </a:p>
      </dgm:t>
    </dgm:pt>
    <dgm:pt modelId="{017E264D-E6B9-4F23-94CF-AF011486B4D2}">
      <dgm:prSet phldrT="[Text]" custT="1"/>
      <dgm:spPr>
        <a:solidFill>
          <a:srgbClr val="D65636"/>
        </a:solidFill>
      </dgm:spPr>
      <dgm:t>
        <a:bodyPr/>
        <a:lstStyle/>
        <a:p>
          <a:r>
            <a:rPr lang="en-US" sz="2400" dirty="0" smtClean="0"/>
            <a:t>Isolation</a:t>
          </a:r>
          <a:endParaRPr lang="en-GB" sz="2400" dirty="0"/>
        </a:p>
      </dgm:t>
    </dgm:pt>
    <dgm:pt modelId="{6DFFBB6D-C8EC-47C5-85EE-FB060C270C5E}" type="parTrans" cxnId="{87C3CE42-FC3B-4405-BD00-F0FF2E68F600}">
      <dgm:prSet/>
      <dgm:spPr/>
      <dgm:t>
        <a:bodyPr/>
        <a:lstStyle/>
        <a:p>
          <a:endParaRPr lang="en-GB"/>
        </a:p>
      </dgm:t>
    </dgm:pt>
    <dgm:pt modelId="{086F9258-A8E2-4FC4-A815-E6ACC59ECC17}" type="sibTrans" cxnId="{87C3CE42-FC3B-4405-BD00-F0FF2E68F600}">
      <dgm:prSet/>
      <dgm:spPr>
        <a:solidFill>
          <a:schemeClr val="tx1"/>
        </a:solidFill>
      </dgm:spPr>
      <dgm:t>
        <a:bodyPr/>
        <a:lstStyle/>
        <a:p>
          <a:endParaRPr lang="en-GB" dirty="0"/>
        </a:p>
      </dgm:t>
    </dgm:pt>
    <dgm:pt modelId="{C1795943-FDFB-4DA4-9A35-FE663C913D74}">
      <dgm:prSet phldrT="[Text]" custT="1"/>
      <dgm:spPr>
        <a:solidFill>
          <a:srgbClr val="660033"/>
        </a:solidFill>
      </dgm:spPr>
      <dgm:t>
        <a:bodyPr/>
        <a:lstStyle/>
        <a:p>
          <a:r>
            <a:rPr lang="en-US" sz="2400" dirty="0" smtClean="0">
              <a:solidFill>
                <a:schemeClr val="bg1">
                  <a:lumMod val="95000"/>
                </a:schemeClr>
              </a:solidFill>
            </a:rPr>
            <a:t>Power-</a:t>
          </a:r>
          <a:r>
            <a:rPr lang="en-US" sz="2400" dirty="0" err="1" smtClean="0">
              <a:solidFill>
                <a:schemeClr val="bg1">
                  <a:lumMod val="95000"/>
                </a:schemeClr>
              </a:solidFill>
            </a:rPr>
            <a:t>lessness</a:t>
          </a:r>
          <a:endParaRPr lang="en-GB" sz="2400" dirty="0">
            <a:solidFill>
              <a:schemeClr val="bg1">
                <a:lumMod val="95000"/>
              </a:schemeClr>
            </a:solidFill>
          </a:endParaRPr>
        </a:p>
      </dgm:t>
    </dgm:pt>
    <dgm:pt modelId="{F7EF11BF-CBF9-439E-89F7-3D9B872B3851}" type="parTrans" cxnId="{73053282-61C4-4F9C-870E-F2C965ACBEF0}">
      <dgm:prSet/>
      <dgm:spPr/>
      <dgm:t>
        <a:bodyPr/>
        <a:lstStyle/>
        <a:p>
          <a:endParaRPr lang="en-GB"/>
        </a:p>
      </dgm:t>
    </dgm:pt>
    <dgm:pt modelId="{82958039-E773-450C-B626-3792CF23BF9F}" type="sibTrans" cxnId="{73053282-61C4-4F9C-870E-F2C965ACBEF0}">
      <dgm:prSet/>
      <dgm:spPr>
        <a:solidFill>
          <a:schemeClr val="tx1"/>
        </a:solidFill>
      </dgm:spPr>
      <dgm:t>
        <a:bodyPr/>
        <a:lstStyle/>
        <a:p>
          <a:endParaRPr lang="en-GB" dirty="0"/>
        </a:p>
      </dgm:t>
    </dgm:pt>
    <dgm:pt modelId="{4BABEBAC-280A-4AC0-9243-49EA41A18B9A}">
      <dgm:prSet phldrT="[Text]" custT="1"/>
      <dgm:spPr>
        <a:solidFill>
          <a:schemeClr val="tx1">
            <a:lumMod val="65000"/>
            <a:lumOff val="35000"/>
          </a:schemeClr>
        </a:solidFill>
      </dgm:spPr>
      <dgm:t>
        <a:bodyPr/>
        <a:lstStyle/>
        <a:p>
          <a:r>
            <a:rPr lang="en-US" sz="2400" dirty="0" smtClean="0"/>
            <a:t>Feeling inferior</a:t>
          </a:r>
          <a:endParaRPr lang="en-GB" sz="2400" dirty="0"/>
        </a:p>
      </dgm:t>
    </dgm:pt>
    <dgm:pt modelId="{B8AD87CF-C6FB-4122-9686-61328A43B3D2}" type="parTrans" cxnId="{487FC7BC-43B3-40F8-A400-1211A312857B}">
      <dgm:prSet/>
      <dgm:spPr/>
      <dgm:t>
        <a:bodyPr/>
        <a:lstStyle/>
        <a:p>
          <a:endParaRPr lang="en-GB"/>
        </a:p>
      </dgm:t>
    </dgm:pt>
    <dgm:pt modelId="{D3CF2C68-5DF5-423D-BCA9-B8F9DFDCE2B2}" type="sibTrans" cxnId="{487FC7BC-43B3-40F8-A400-1211A312857B}">
      <dgm:prSet/>
      <dgm:spPr>
        <a:solidFill>
          <a:schemeClr val="tx1"/>
        </a:solidFill>
      </dgm:spPr>
      <dgm:t>
        <a:bodyPr/>
        <a:lstStyle/>
        <a:p>
          <a:endParaRPr lang="en-GB" dirty="0"/>
        </a:p>
      </dgm:t>
    </dgm:pt>
    <dgm:pt modelId="{87AF18CD-AB89-4551-BC9E-58370D128D73}" type="pres">
      <dgm:prSet presAssocID="{CACD5734-DFFF-4F6C-B4C3-9E7DC1462066}" presName="cycle" presStyleCnt="0">
        <dgm:presLayoutVars>
          <dgm:dir/>
          <dgm:resizeHandles val="exact"/>
        </dgm:presLayoutVars>
      </dgm:prSet>
      <dgm:spPr/>
      <dgm:t>
        <a:bodyPr/>
        <a:lstStyle/>
        <a:p>
          <a:endParaRPr lang="en-GB"/>
        </a:p>
      </dgm:t>
    </dgm:pt>
    <dgm:pt modelId="{D2FDAE03-B57E-4391-BC1C-0BE102D40E88}" type="pres">
      <dgm:prSet presAssocID="{16A50BC7-01A4-4A48-BC20-79B434841EB3}" presName="node" presStyleLbl="node1" presStyleIdx="0" presStyleCnt="4" custScaleX="110342">
        <dgm:presLayoutVars>
          <dgm:bulletEnabled val="1"/>
        </dgm:presLayoutVars>
      </dgm:prSet>
      <dgm:spPr/>
      <dgm:t>
        <a:bodyPr/>
        <a:lstStyle/>
        <a:p>
          <a:endParaRPr lang="en-GB"/>
        </a:p>
      </dgm:t>
    </dgm:pt>
    <dgm:pt modelId="{B293D0A9-E8FB-4932-91A4-92494BBADECD}" type="pres">
      <dgm:prSet presAssocID="{4CD5B119-CEF7-4BE5-ADFB-A6DD5D245CC1}" presName="sibTrans" presStyleLbl="sibTrans2D1" presStyleIdx="0" presStyleCnt="4"/>
      <dgm:spPr/>
      <dgm:t>
        <a:bodyPr/>
        <a:lstStyle/>
        <a:p>
          <a:endParaRPr lang="en-GB"/>
        </a:p>
      </dgm:t>
    </dgm:pt>
    <dgm:pt modelId="{9146B31B-662C-4B67-BF38-07270B9B2358}" type="pres">
      <dgm:prSet presAssocID="{4CD5B119-CEF7-4BE5-ADFB-A6DD5D245CC1}" presName="connectorText" presStyleLbl="sibTrans2D1" presStyleIdx="0" presStyleCnt="4"/>
      <dgm:spPr/>
      <dgm:t>
        <a:bodyPr/>
        <a:lstStyle/>
        <a:p>
          <a:endParaRPr lang="en-GB"/>
        </a:p>
      </dgm:t>
    </dgm:pt>
    <dgm:pt modelId="{C7B45CE7-E1EE-4223-AE29-EA7660BAF597}" type="pres">
      <dgm:prSet presAssocID="{017E264D-E6B9-4F23-94CF-AF011486B4D2}" presName="node" presStyleLbl="node1" presStyleIdx="1" presStyleCnt="4">
        <dgm:presLayoutVars>
          <dgm:bulletEnabled val="1"/>
        </dgm:presLayoutVars>
      </dgm:prSet>
      <dgm:spPr/>
      <dgm:t>
        <a:bodyPr/>
        <a:lstStyle/>
        <a:p>
          <a:endParaRPr lang="en-GB"/>
        </a:p>
      </dgm:t>
    </dgm:pt>
    <dgm:pt modelId="{80DDAE67-69D0-4CD1-B711-B6B0912DE7E5}" type="pres">
      <dgm:prSet presAssocID="{086F9258-A8E2-4FC4-A815-E6ACC59ECC17}" presName="sibTrans" presStyleLbl="sibTrans2D1" presStyleIdx="1" presStyleCnt="4"/>
      <dgm:spPr/>
      <dgm:t>
        <a:bodyPr/>
        <a:lstStyle/>
        <a:p>
          <a:endParaRPr lang="en-GB"/>
        </a:p>
      </dgm:t>
    </dgm:pt>
    <dgm:pt modelId="{C7D6F3A8-2926-4DB1-A585-80CC32C99299}" type="pres">
      <dgm:prSet presAssocID="{086F9258-A8E2-4FC4-A815-E6ACC59ECC17}" presName="connectorText" presStyleLbl="sibTrans2D1" presStyleIdx="1" presStyleCnt="4"/>
      <dgm:spPr/>
      <dgm:t>
        <a:bodyPr/>
        <a:lstStyle/>
        <a:p>
          <a:endParaRPr lang="en-GB"/>
        </a:p>
      </dgm:t>
    </dgm:pt>
    <dgm:pt modelId="{E6FB831E-BCEF-4DAF-877E-E1FB47FC57E3}" type="pres">
      <dgm:prSet presAssocID="{C1795943-FDFB-4DA4-9A35-FE663C913D74}" presName="node" presStyleLbl="node1" presStyleIdx="2" presStyleCnt="4">
        <dgm:presLayoutVars>
          <dgm:bulletEnabled val="1"/>
        </dgm:presLayoutVars>
      </dgm:prSet>
      <dgm:spPr/>
      <dgm:t>
        <a:bodyPr/>
        <a:lstStyle/>
        <a:p>
          <a:endParaRPr lang="en-GB"/>
        </a:p>
      </dgm:t>
    </dgm:pt>
    <dgm:pt modelId="{4717EFFE-4F90-4E9E-8D92-B97D269FB285}" type="pres">
      <dgm:prSet presAssocID="{82958039-E773-450C-B626-3792CF23BF9F}" presName="sibTrans" presStyleLbl="sibTrans2D1" presStyleIdx="2" presStyleCnt="4"/>
      <dgm:spPr/>
      <dgm:t>
        <a:bodyPr/>
        <a:lstStyle/>
        <a:p>
          <a:endParaRPr lang="en-GB"/>
        </a:p>
      </dgm:t>
    </dgm:pt>
    <dgm:pt modelId="{D4884B04-8A54-49A5-9C0E-E349926DE4CC}" type="pres">
      <dgm:prSet presAssocID="{82958039-E773-450C-B626-3792CF23BF9F}" presName="connectorText" presStyleLbl="sibTrans2D1" presStyleIdx="2" presStyleCnt="4"/>
      <dgm:spPr/>
      <dgm:t>
        <a:bodyPr/>
        <a:lstStyle/>
        <a:p>
          <a:endParaRPr lang="en-GB"/>
        </a:p>
      </dgm:t>
    </dgm:pt>
    <dgm:pt modelId="{A12A8F0A-02EE-4A00-8D39-B9F446615672}" type="pres">
      <dgm:prSet presAssocID="{4BABEBAC-280A-4AC0-9243-49EA41A18B9A}" presName="node" presStyleLbl="node1" presStyleIdx="3" presStyleCnt="4">
        <dgm:presLayoutVars>
          <dgm:bulletEnabled val="1"/>
        </dgm:presLayoutVars>
      </dgm:prSet>
      <dgm:spPr/>
      <dgm:t>
        <a:bodyPr/>
        <a:lstStyle/>
        <a:p>
          <a:endParaRPr lang="en-GB"/>
        </a:p>
      </dgm:t>
    </dgm:pt>
    <dgm:pt modelId="{62EAF65F-D139-4505-82A4-665AA80D84AC}" type="pres">
      <dgm:prSet presAssocID="{D3CF2C68-5DF5-423D-BCA9-B8F9DFDCE2B2}" presName="sibTrans" presStyleLbl="sibTrans2D1" presStyleIdx="3" presStyleCnt="4"/>
      <dgm:spPr/>
      <dgm:t>
        <a:bodyPr/>
        <a:lstStyle/>
        <a:p>
          <a:endParaRPr lang="en-GB"/>
        </a:p>
      </dgm:t>
    </dgm:pt>
    <dgm:pt modelId="{1BBE48BD-336D-4A61-81E5-AD4F9C27B820}" type="pres">
      <dgm:prSet presAssocID="{D3CF2C68-5DF5-423D-BCA9-B8F9DFDCE2B2}" presName="connectorText" presStyleLbl="sibTrans2D1" presStyleIdx="3" presStyleCnt="4"/>
      <dgm:spPr/>
      <dgm:t>
        <a:bodyPr/>
        <a:lstStyle/>
        <a:p>
          <a:endParaRPr lang="en-GB"/>
        </a:p>
      </dgm:t>
    </dgm:pt>
  </dgm:ptLst>
  <dgm:cxnLst>
    <dgm:cxn modelId="{ABCA5F19-A0AD-462E-9A3C-5953F1E438A8}" type="presOf" srcId="{4CD5B119-CEF7-4BE5-ADFB-A6DD5D245CC1}" destId="{9146B31B-662C-4B67-BF38-07270B9B2358}" srcOrd="1" destOrd="0" presId="urn:microsoft.com/office/officeart/2005/8/layout/cycle2"/>
    <dgm:cxn modelId="{4A77CBF1-EF64-4AE1-B51A-583BF2E7094B}" type="presOf" srcId="{C1795943-FDFB-4DA4-9A35-FE663C913D74}" destId="{E6FB831E-BCEF-4DAF-877E-E1FB47FC57E3}" srcOrd="0" destOrd="0" presId="urn:microsoft.com/office/officeart/2005/8/layout/cycle2"/>
    <dgm:cxn modelId="{A6A87A7F-D8AC-4ACA-BD5C-44F7EEBCF00A}" type="presOf" srcId="{086F9258-A8E2-4FC4-A815-E6ACC59ECC17}" destId="{80DDAE67-69D0-4CD1-B711-B6B0912DE7E5}" srcOrd="0" destOrd="0" presId="urn:microsoft.com/office/officeart/2005/8/layout/cycle2"/>
    <dgm:cxn modelId="{6C5A388D-D244-48B1-97F8-F7B941C0E39C}" type="presOf" srcId="{82958039-E773-450C-B626-3792CF23BF9F}" destId="{D4884B04-8A54-49A5-9C0E-E349926DE4CC}" srcOrd="1" destOrd="0" presId="urn:microsoft.com/office/officeart/2005/8/layout/cycle2"/>
    <dgm:cxn modelId="{B5C32C42-1317-431B-ACC3-F3CBBDF42CB0}" type="presOf" srcId="{82958039-E773-450C-B626-3792CF23BF9F}" destId="{4717EFFE-4F90-4E9E-8D92-B97D269FB285}" srcOrd="0" destOrd="0" presId="urn:microsoft.com/office/officeart/2005/8/layout/cycle2"/>
    <dgm:cxn modelId="{19BD76E3-34B2-4769-B4A1-C0B5ADED29DC}" type="presOf" srcId="{D3CF2C68-5DF5-423D-BCA9-B8F9DFDCE2B2}" destId="{1BBE48BD-336D-4A61-81E5-AD4F9C27B820}" srcOrd="1" destOrd="0" presId="urn:microsoft.com/office/officeart/2005/8/layout/cycle2"/>
    <dgm:cxn modelId="{B63F1EB8-15D5-4A4B-A461-A1FA9BC1D98E}" type="presOf" srcId="{D3CF2C68-5DF5-423D-BCA9-B8F9DFDCE2B2}" destId="{62EAF65F-D139-4505-82A4-665AA80D84AC}" srcOrd="0" destOrd="0" presId="urn:microsoft.com/office/officeart/2005/8/layout/cycle2"/>
    <dgm:cxn modelId="{69602857-E618-40BD-B6E9-0BB77DDB4098}" type="presOf" srcId="{CACD5734-DFFF-4F6C-B4C3-9E7DC1462066}" destId="{87AF18CD-AB89-4551-BC9E-58370D128D73}" srcOrd="0" destOrd="0" presId="urn:microsoft.com/office/officeart/2005/8/layout/cycle2"/>
    <dgm:cxn modelId="{87C3CE42-FC3B-4405-BD00-F0FF2E68F600}" srcId="{CACD5734-DFFF-4F6C-B4C3-9E7DC1462066}" destId="{017E264D-E6B9-4F23-94CF-AF011486B4D2}" srcOrd="1" destOrd="0" parTransId="{6DFFBB6D-C8EC-47C5-85EE-FB060C270C5E}" sibTransId="{086F9258-A8E2-4FC4-A815-E6ACC59ECC17}"/>
    <dgm:cxn modelId="{5E84FC4D-8391-4C4B-90BA-46EC40418FA5}" type="presOf" srcId="{4BABEBAC-280A-4AC0-9243-49EA41A18B9A}" destId="{A12A8F0A-02EE-4A00-8D39-B9F446615672}" srcOrd="0" destOrd="0" presId="urn:microsoft.com/office/officeart/2005/8/layout/cycle2"/>
    <dgm:cxn modelId="{8FCB0B01-D0CD-4C4F-8514-E4CB6F2CB7E8}" type="presOf" srcId="{4CD5B119-CEF7-4BE5-ADFB-A6DD5D245CC1}" destId="{B293D0A9-E8FB-4932-91A4-92494BBADECD}" srcOrd="0" destOrd="0" presId="urn:microsoft.com/office/officeart/2005/8/layout/cycle2"/>
    <dgm:cxn modelId="{8860F81C-2CC0-4485-8B63-17EDA3325CD6}" type="presOf" srcId="{086F9258-A8E2-4FC4-A815-E6ACC59ECC17}" destId="{C7D6F3A8-2926-4DB1-A585-80CC32C99299}" srcOrd="1" destOrd="0" presId="urn:microsoft.com/office/officeart/2005/8/layout/cycle2"/>
    <dgm:cxn modelId="{487FC7BC-43B3-40F8-A400-1211A312857B}" srcId="{CACD5734-DFFF-4F6C-B4C3-9E7DC1462066}" destId="{4BABEBAC-280A-4AC0-9243-49EA41A18B9A}" srcOrd="3" destOrd="0" parTransId="{B8AD87CF-C6FB-4122-9686-61328A43B3D2}" sibTransId="{D3CF2C68-5DF5-423D-BCA9-B8F9DFDCE2B2}"/>
    <dgm:cxn modelId="{541107A6-E281-4376-AE5B-D0BAFDE8B301}" srcId="{CACD5734-DFFF-4F6C-B4C3-9E7DC1462066}" destId="{16A50BC7-01A4-4A48-BC20-79B434841EB3}" srcOrd="0" destOrd="0" parTransId="{9AA7CEFF-D726-4896-B3A4-4536CF569056}" sibTransId="{4CD5B119-CEF7-4BE5-ADFB-A6DD5D245CC1}"/>
    <dgm:cxn modelId="{73053282-61C4-4F9C-870E-F2C965ACBEF0}" srcId="{CACD5734-DFFF-4F6C-B4C3-9E7DC1462066}" destId="{C1795943-FDFB-4DA4-9A35-FE663C913D74}" srcOrd="2" destOrd="0" parTransId="{F7EF11BF-CBF9-439E-89F7-3D9B872B3851}" sibTransId="{82958039-E773-450C-B626-3792CF23BF9F}"/>
    <dgm:cxn modelId="{669B65D7-EC5A-4AD3-824F-01BD3773D7DB}" type="presOf" srcId="{16A50BC7-01A4-4A48-BC20-79B434841EB3}" destId="{D2FDAE03-B57E-4391-BC1C-0BE102D40E88}" srcOrd="0" destOrd="0" presId="urn:microsoft.com/office/officeart/2005/8/layout/cycle2"/>
    <dgm:cxn modelId="{82229B7D-BCAE-41A5-B0CE-0ADC2A3BBAE9}" type="presOf" srcId="{017E264D-E6B9-4F23-94CF-AF011486B4D2}" destId="{C7B45CE7-E1EE-4223-AE29-EA7660BAF597}" srcOrd="0" destOrd="0" presId="urn:microsoft.com/office/officeart/2005/8/layout/cycle2"/>
    <dgm:cxn modelId="{45B96C8E-5493-4EE7-8C6E-2A98E436FC17}" type="presParOf" srcId="{87AF18CD-AB89-4551-BC9E-58370D128D73}" destId="{D2FDAE03-B57E-4391-BC1C-0BE102D40E88}" srcOrd="0" destOrd="0" presId="urn:microsoft.com/office/officeart/2005/8/layout/cycle2"/>
    <dgm:cxn modelId="{E45E32F7-9D36-41CF-8B28-02C90BA0D7D9}" type="presParOf" srcId="{87AF18CD-AB89-4551-BC9E-58370D128D73}" destId="{B293D0A9-E8FB-4932-91A4-92494BBADECD}" srcOrd="1" destOrd="0" presId="urn:microsoft.com/office/officeart/2005/8/layout/cycle2"/>
    <dgm:cxn modelId="{FA259B98-2227-4E87-9B78-6783E3AC7F9E}" type="presParOf" srcId="{B293D0A9-E8FB-4932-91A4-92494BBADECD}" destId="{9146B31B-662C-4B67-BF38-07270B9B2358}" srcOrd="0" destOrd="0" presId="urn:microsoft.com/office/officeart/2005/8/layout/cycle2"/>
    <dgm:cxn modelId="{3A35C6A3-2551-4044-82FE-EAFEC55FA550}" type="presParOf" srcId="{87AF18CD-AB89-4551-BC9E-58370D128D73}" destId="{C7B45CE7-E1EE-4223-AE29-EA7660BAF597}" srcOrd="2" destOrd="0" presId="urn:microsoft.com/office/officeart/2005/8/layout/cycle2"/>
    <dgm:cxn modelId="{63338D7B-33BA-4A0C-AE2C-4B176A288169}" type="presParOf" srcId="{87AF18CD-AB89-4551-BC9E-58370D128D73}" destId="{80DDAE67-69D0-4CD1-B711-B6B0912DE7E5}" srcOrd="3" destOrd="0" presId="urn:microsoft.com/office/officeart/2005/8/layout/cycle2"/>
    <dgm:cxn modelId="{1D79B5AE-91EA-43BF-9476-6F404AC6E117}" type="presParOf" srcId="{80DDAE67-69D0-4CD1-B711-B6B0912DE7E5}" destId="{C7D6F3A8-2926-4DB1-A585-80CC32C99299}" srcOrd="0" destOrd="0" presId="urn:microsoft.com/office/officeart/2005/8/layout/cycle2"/>
    <dgm:cxn modelId="{07038E84-20FB-4B31-91D2-04EEA2D89AD8}" type="presParOf" srcId="{87AF18CD-AB89-4551-BC9E-58370D128D73}" destId="{E6FB831E-BCEF-4DAF-877E-E1FB47FC57E3}" srcOrd="4" destOrd="0" presId="urn:microsoft.com/office/officeart/2005/8/layout/cycle2"/>
    <dgm:cxn modelId="{8D3600D8-0EF6-479B-A627-EA82DF897F03}" type="presParOf" srcId="{87AF18CD-AB89-4551-BC9E-58370D128D73}" destId="{4717EFFE-4F90-4E9E-8D92-B97D269FB285}" srcOrd="5" destOrd="0" presId="urn:microsoft.com/office/officeart/2005/8/layout/cycle2"/>
    <dgm:cxn modelId="{36BD166B-B599-4CE3-ABC1-2C8D58E65E30}" type="presParOf" srcId="{4717EFFE-4F90-4E9E-8D92-B97D269FB285}" destId="{D4884B04-8A54-49A5-9C0E-E349926DE4CC}" srcOrd="0" destOrd="0" presId="urn:microsoft.com/office/officeart/2005/8/layout/cycle2"/>
    <dgm:cxn modelId="{9ED676BF-84F2-4461-8AE9-FD18BACD8B22}" type="presParOf" srcId="{87AF18CD-AB89-4551-BC9E-58370D128D73}" destId="{A12A8F0A-02EE-4A00-8D39-B9F446615672}" srcOrd="6" destOrd="0" presId="urn:microsoft.com/office/officeart/2005/8/layout/cycle2"/>
    <dgm:cxn modelId="{FA6B26D1-C074-4190-8B1E-03996C98DF66}" type="presParOf" srcId="{87AF18CD-AB89-4551-BC9E-58370D128D73}" destId="{62EAF65F-D139-4505-82A4-665AA80D84AC}" srcOrd="7" destOrd="0" presId="urn:microsoft.com/office/officeart/2005/8/layout/cycle2"/>
    <dgm:cxn modelId="{CCBB201C-4A66-45B8-9AD4-EE0133B8FD41}" type="presParOf" srcId="{62EAF65F-D139-4505-82A4-665AA80D84AC}" destId="{1BBE48BD-336D-4A61-81E5-AD4F9C27B820}"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6E6378-8B34-44DC-881E-0F58B68B0431}" type="doc">
      <dgm:prSet loTypeId="urn:microsoft.com/office/officeart/2005/8/layout/hProcess9" loCatId="process" qsTypeId="urn:microsoft.com/office/officeart/2005/8/quickstyle/simple1" qsCatId="simple" csTypeId="urn:microsoft.com/office/officeart/2005/8/colors/colorful5" csCatId="colorful" phldr="1"/>
      <dgm:spPr/>
    </dgm:pt>
    <dgm:pt modelId="{FBC1A4E5-C23E-431F-A080-D1FFA3603596}">
      <dgm:prSet phldrT="[Text]"/>
      <dgm:spPr>
        <a:solidFill>
          <a:schemeClr val="accent4">
            <a:lumMod val="75000"/>
          </a:schemeClr>
        </a:solidFill>
      </dgm:spPr>
      <dgm:t>
        <a:bodyPr/>
        <a:lstStyle/>
        <a:p>
          <a:r>
            <a:rPr lang="en-US" dirty="0" smtClean="0"/>
            <a:t>Vulnerability</a:t>
          </a:r>
          <a:endParaRPr lang="en-GB" dirty="0"/>
        </a:p>
      </dgm:t>
    </dgm:pt>
    <dgm:pt modelId="{573408F4-E2F1-4734-8ECE-C8221D731F1D}" type="parTrans" cxnId="{3A7ADB9E-88BA-4EB8-8BF7-9C20B5F433CF}">
      <dgm:prSet/>
      <dgm:spPr/>
      <dgm:t>
        <a:bodyPr/>
        <a:lstStyle/>
        <a:p>
          <a:endParaRPr lang="en-GB"/>
        </a:p>
      </dgm:t>
    </dgm:pt>
    <dgm:pt modelId="{BD32A3AB-E7B9-49F2-96E6-EEA6934C8DA0}" type="sibTrans" cxnId="{3A7ADB9E-88BA-4EB8-8BF7-9C20B5F433CF}">
      <dgm:prSet/>
      <dgm:spPr/>
      <dgm:t>
        <a:bodyPr/>
        <a:lstStyle/>
        <a:p>
          <a:endParaRPr lang="en-GB"/>
        </a:p>
      </dgm:t>
    </dgm:pt>
    <dgm:pt modelId="{733A31EC-8322-40EB-8F0D-14BD378CAB04}">
      <dgm:prSet phldrT="[Text]" custT="1"/>
      <dgm:spPr>
        <a:solidFill>
          <a:srgbClr val="660033"/>
        </a:solidFill>
      </dgm:spPr>
      <dgm:t>
        <a:bodyPr/>
        <a:lstStyle/>
        <a:p>
          <a:r>
            <a:rPr lang="en-US" sz="3000" dirty="0" smtClean="0"/>
            <a:t>Risk</a:t>
          </a:r>
          <a:endParaRPr lang="en-GB" sz="3000" dirty="0"/>
        </a:p>
      </dgm:t>
    </dgm:pt>
    <dgm:pt modelId="{F30847ED-4891-430B-B8B2-B1671BC90237}" type="parTrans" cxnId="{EA04263C-7D8A-4936-BF67-896DB077563B}">
      <dgm:prSet/>
      <dgm:spPr/>
      <dgm:t>
        <a:bodyPr/>
        <a:lstStyle/>
        <a:p>
          <a:endParaRPr lang="en-GB"/>
        </a:p>
      </dgm:t>
    </dgm:pt>
    <dgm:pt modelId="{696D5923-A811-489B-82B7-CE4E7333249D}" type="sibTrans" cxnId="{EA04263C-7D8A-4936-BF67-896DB077563B}">
      <dgm:prSet/>
      <dgm:spPr/>
      <dgm:t>
        <a:bodyPr/>
        <a:lstStyle/>
        <a:p>
          <a:endParaRPr lang="en-GB"/>
        </a:p>
      </dgm:t>
    </dgm:pt>
    <dgm:pt modelId="{C8DAA795-2F74-4C1B-AB8F-74CF266A2549}">
      <dgm:prSet phldrT="[Text]" custT="1"/>
      <dgm:spPr>
        <a:solidFill>
          <a:schemeClr val="accent6">
            <a:lumMod val="50000"/>
          </a:schemeClr>
        </a:solidFill>
      </dgm:spPr>
      <dgm:t>
        <a:bodyPr/>
        <a:lstStyle/>
        <a:p>
          <a:r>
            <a:rPr lang="en-US" sz="3000" dirty="0" smtClean="0"/>
            <a:t>Shocks</a:t>
          </a:r>
          <a:endParaRPr lang="en-GB" sz="3000" dirty="0"/>
        </a:p>
      </dgm:t>
    </dgm:pt>
    <dgm:pt modelId="{A2F1DC61-7952-4898-9A77-2B7428A49A87}" type="parTrans" cxnId="{CC1AEE24-774E-4073-849B-CA940E18ABC0}">
      <dgm:prSet/>
      <dgm:spPr/>
      <dgm:t>
        <a:bodyPr/>
        <a:lstStyle/>
        <a:p>
          <a:endParaRPr lang="en-GB"/>
        </a:p>
      </dgm:t>
    </dgm:pt>
    <dgm:pt modelId="{31564E17-85A8-40EA-A7D9-B2FA05C3DD35}" type="sibTrans" cxnId="{CC1AEE24-774E-4073-849B-CA940E18ABC0}">
      <dgm:prSet/>
      <dgm:spPr/>
      <dgm:t>
        <a:bodyPr/>
        <a:lstStyle/>
        <a:p>
          <a:endParaRPr lang="en-GB"/>
        </a:p>
      </dgm:t>
    </dgm:pt>
    <dgm:pt modelId="{DE81200A-F939-4FCC-B0C6-9DA344A80AE2}" type="pres">
      <dgm:prSet presAssocID="{736E6378-8B34-44DC-881E-0F58B68B0431}" presName="CompostProcess" presStyleCnt="0">
        <dgm:presLayoutVars>
          <dgm:dir/>
          <dgm:resizeHandles val="exact"/>
        </dgm:presLayoutVars>
      </dgm:prSet>
      <dgm:spPr/>
    </dgm:pt>
    <dgm:pt modelId="{5597FB21-D3A8-469E-8DC6-FF5D6CFA8653}" type="pres">
      <dgm:prSet presAssocID="{736E6378-8B34-44DC-881E-0F58B68B0431}" presName="arrow" presStyleLbl="bgShp" presStyleIdx="0" presStyleCnt="1" custLinFactNeighborX="-35" custLinFactNeighborY="-6667"/>
      <dgm:spPr/>
    </dgm:pt>
    <dgm:pt modelId="{F0984440-4CED-41F5-8616-BC703537B938}" type="pres">
      <dgm:prSet presAssocID="{736E6378-8B34-44DC-881E-0F58B68B0431}" presName="linearProcess" presStyleCnt="0"/>
      <dgm:spPr/>
    </dgm:pt>
    <dgm:pt modelId="{4BA99FE6-E394-4E7C-B8E6-C353F03E0EBC}" type="pres">
      <dgm:prSet presAssocID="{FBC1A4E5-C23E-431F-A080-D1FFA3603596}" presName="textNode" presStyleLbl="node1" presStyleIdx="0" presStyleCnt="3">
        <dgm:presLayoutVars>
          <dgm:bulletEnabled val="1"/>
        </dgm:presLayoutVars>
      </dgm:prSet>
      <dgm:spPr/>
      <dgm:t>
        <a:bodyPr/>
        <a:lstStyle/>
        <a:p>
          <a:endParaRPr lang="en-GB"/>
        </a:p>
      </dgm:t>
    </dgm:pt>
    <dgm:pt modelId="{A1FAEC05-F7DE-4D6D-827E-8E81C1F25C3F}" type="pres">
      <dgm:prSet presAssocID="{BD32A3AB-E7B9-49F2-96E6-EEA6934C8DA0}" presName="sibTrans" presStyleCnt="0"/>
      <dgm:spPr/>
    </dgm:pt>
    <dgm:pt modelId="{740C6682-45B2-48EF-9924-466D555FE1D5}" type="pres">
      <dgm:prSet presAssocID="{733A31EC-8322-40EB-8F0D-14BD378CAB04}" presName="textNode" presStyleLbl="node1" presStyleIdx="1" presStyleCnt="3">
        <dgm:presLayoutVars>
          <dgm:bulletEnabled val="1"/>
        </dgm:presLayoutVars>
      </dgm:prSet>
      <dgm:spPr/>
      <dgm:t>
        <a:bodyPr/>
        <a:lstStyle/>
        <a:p>
          <a:endParaRPr lang="en-GB"/>
        </a:p>
      </dgm:t>
    </dgm:pt>
    <dgm:pt modelId="{108FE0E0-78EC-44E9-AE23-AEC9487E090A}" type="pres">
      <dgm:prSet presAssocID="{696D5923-A811-489B-82B7-CE4E7333249D}" presName="sibTrans" presStyleCnt="0"/>
      <dgm:spPr/>
    </dgm:pt>
    <dgm:pt modelId="{442A41A7-32F3-489F-9803-C5787890D63D}" type="pres">
      <dgm:prSet presAssocID="{C8DAA795-2F74-4C1B-AB8F-74CF266A2549}" presName="textNode" presStyleLbl="node1" presStyleIdx="2" presStyleCnt="3">
        <dgm:presLayoutVars>
          <dgm:bulletEnabled val="1"/>
        </dgm:presLayoutVars>
      </dgm:prSet>
      <dgm:spPr/>
      <dgm:t>
        <a:bodyPr/>
        <a:lstStyle/>
        <a:p>
          <a:endParaRPr lang="en-GB"/>
        </a:p>
      </dgm:t>
    </dgm:pt>
  </dgm:ptLst>
  <dgm:cxnLst>
    <dgm:cxn modelId="{CC1AEE24-774E-4073-849B-CA940E18ABC0}" srcId="{736E6378-8B34-44DC-881E-0F58B68B0431}" destId="{C8DAA795-2F74-4C1B-AB8F-74CF266A2549}" srcOrd="2" destOrd="0" parTransId="{A2F1DC61-7952-4898-9A77-2B7428A49A87}" sibTransId="{31564E17-85A8-40EA-A7D9-B2FA05C3DD35}"/>
    <dgm:cxn modelId="{43D68137-169A-47D4-A487-D5F25737864B}" type="presOf" srcId="{FBC1A4E5-C23E-431F-A080-D1FFA3603596}" destId="{4BA99FE6-E394-4E7C-B8E6-C353F03E0EBC}" srcOrd="0" destOrd="0" presId="urn:microsoft.com/office/officeart/2005/8/layout/hProcess9"/>
    <dgm:cxn modelId="{EA04263C-7D8A-4936-BF67-896DB077563B}" srcId="{736E6378-8B34-44DC-881E-0F58B68B0431}" destId="{733A31EC-8322-40EB-8F0D-14BD378CAB04}" srcOrd="1" destOrd="0" parTransId="{F30847ED-4891-430B-B8B2-B1671BC90237}" sibTransId="{696D5923-A811-489B-82B7-CE4E7333249D}"/>
    <dgm:cxn modelId="{3F99A961-AED8-4B07-9391-1D7B63EC1BA3}" type="presOf" srcId="{733A31EC-8322-40EB-8F0D-14BD378CAB04}" destId="{740C6682-45B2-48EF-9924-466D555FE1D5}" srcOrd="0" destOrd="0" presId="urn:microsoft.com/office/officeart/2005/8/layout/hProcess9"/>
    <dgm:cxn modelId="{DB104309-39D7-4E59-8D23-041771F4DABE}" type="presOf" srcId="{736E6378-8B34-44DC-881E-0F58B68B0431}" destId="{DE81200A-F939-4FCC-B0C6-9DA344A80AE2}" srcOrd="0" destOrd="0" presId="urn:microsoft.com/office/officeart/2005/8/layout/hProcess9"/>
    <dgm:cxn modelId="{CED170A4-5F08-470C-AF9B-30B41C9613E9}" type="presOf" srcId="{C8DAA795-2F74-4C1B-AB8F-74CF266A2549}" destId="{442A41A7-32F3-489F-9803-C5787890D63D}" srcOrd="0" destOrd="0" presId="urn:microsoft.com/office/officeart/2005/8/layout/hProcess9"/>
    <dgm:cxn modelId="{3A7ADB9E-88BA-4EB8-8BF7-9C20B5F433CF}" srcId="{736E6378-8B34-44DC-881E-0F58B68B0431}" destId="{FBC1A4E5-C23E-431F-A080-D1FFA3603596}" srcOrd="0" destOrd="0" parTransId="{573408F4-E2F1-4734-8ECE-C8221D731F1D}" sibTransId="{BD32A3AB-E7B9-49F2-96E6-EEA6934C8DA0}"/>
    <dgm:cxn modelId="{797E41E9-5BA8-44BB-A8F7-8B83C8CF7E72}" type="presParOf" srcId="{DE81200A-F939-4FCC-B0C6-9DA344A80AE2}" destId="{5597FB21-D3A8-469E-8DC6-FF5D6CFA8653}" srcOrd="0" destOrd="0" presId="urn:microsoft.com/office/officeart/2005/8/layout/hProcess9"/>
    <dgm:cxn modelId="{B4202F8D-5C50-485D-80B9-DE03C1E47403}" type="presParOf" srcId="{DE81200A-F939-4FCC-B0C6-9DA344A80AE2}" destId="{F0984440-4CED-41F5-8616-BC703537B938}" srcOrd="1" destOrd="0" presId="urn:microsoft.com/office/officeart/2005/8/layout/hProcess9"/>
    <dgm:cxn modelId="{D7349295-D823-4C1E-8B9E-BA6D85D8C4D2}" type="presParOf" srcId="{F0984440-4CED-41F5-8616-BC703537B938}" destId="{4BA99FE6-E394-4E7C-B8E6-C353F03E0EBC}" srcOrd="0" destOrd="0" presId="urn:microsoft.com/office/officeart/2005/8/layout/hProcess9"/>
    <dgm:cxn modelId="{58120562-3BAF-4CA7-9E57-78FDD667FBDC}" type="presParOf" srcId="{F0984440-4CED-41F5-8616-BC703537B938}" destId="{A1FAEC05-F7DE-4D6D-827E-8E81C1F25C3F}" srcOrd="1" destOrd="0" presId="urn:microsoft.com/office/officeart/2005/8/layout/hProcess9"/>
    <dgm:cxn modelId="{46B172C6-FBDE-415C-ACB7-196A7BDD8014}" type="presParOf" srcId="{F0984440-4CED-41F5-8616-BC703537B938}" destId="{740C6682-45B2-48EF-9924-466D555FE1D5}" srcOrd="2" destOrd="0" presId="urn:microsoft.com/office/officeart/2005/8/layout/hProcess9"/>
    <dgm:cxn modelId="{B4E5FE1D-FD78-4CF2-9093-22970D1EF547}" type="presParOf" srcId="{F0984440-4CED-41F5-8616-BC703537B938}" destId="{108FE0E0-78EC-44E9-AE23-AEC9487E090A}" srcOrd="3" destOrd="0" presId="urn:microsoft.com/office/officeart/2005/8/layout/hProcess9"/>
    <dgm:cxn modelId="{CC5C3FFF-3197-40F9-920A-2E119504F7F1}" type="presParOf" srcId="{F0984440-4CED-41F5-8616-BC703537B938}" destId="{442A41A7-32F3-489F-9803-C5787890D63D}"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571833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40748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857114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2604386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3625890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460788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1143787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60470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2978015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532175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320C58-772C-4710-9B33-F0015FCB9D47}" type="datetimeFigureOut">
              <a:rPr lang="en-US" smtClean="0"/>
              <a:t>4/19/2015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70629E-C448-4C50-A8FC-8827F3786627}" type="slidenum">
              <a:rPr lang="en-US" smtClean="0"/>
              <a:t>‹#›</a:t>
            </a:fld>
            <a:endParaRPr lang="en-US" dirty="0"/>
          </a:p>
        </p:txBody>
      </p:sp>
    </p:spTree>
    <p:extLst>
      <p:ext uri="{BB962C8B-B14F-4D97-AF65-F5344CB8AC3E}">
        <p14:creationId xmlns:p14="http://schemas.microsoft.com/office/powerpoint/2010/main" val="95918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01_Click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320C58-772C-4710-9B33-F0015FCB9D47}" type="datetimeFigureOut">
              <a:rPr lang="en-US" smtClean="0"/>
              <a:t>4/19/2015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70629E-C448-4C50-A8FC-8827F3786627}" type="slidenum">
              <a:rPr lang="en-US" smtClean="0"/>
              <a:t>‹#›</a:t>
            </a:fld>
            <a:endParaRPr lang="en-US" dirty="0"/>
          </a:p>
        </p:txBody>
      </p:sp>
      <p:pic>
        <p:nvPicPr>
          <p:cNvPr id="7" name="Picture 6" descr="NUSP logo.jpg"/>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8" name="Picture 7" descr="dhs_logo.jp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sp>
        <p:nvSpPr>
          <p:cNvPr id="10" name="Snip Single Corner Rectangle 9"/>
          <p:cNvSpPr/>
          <p:nvPr/>
        </p:nvSpPr>
        <p:spPr>
          <a:xfrm rot="5400000">
            <a:off x="8557767" y="-85422"/>
            <a:ext cx="292331" cy="463176"/>
          </a:xfrm>
          <a:prstGeom prst="snip1Rect">
            <a:avLst/>
          </a:prstGeom>
          <a:solidFill>
            <a:srgbClr val="D8563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TextBox 11"/>
          <p:cNvSpPr txBox="1"/>
          <p:nvPr/>
        </p:nvSpPr>
        <p:spPr>
          <a:xfrm>
            <a:off x="2057400" y="-6720"/>
            <a:ext cx="3914588" cy="369332"/>
          </a:xfrm>
          <a:prstGeom prst="rect">
            <a:avLst/>
          </a:prstGeom>
          <a:noFill/>
        </p:spPr>
        <p:txBody>
          <a:bodyPr wrap="square" rtlCol="0">
            <a:spAutoFit/>
          </a:bodyPr>
          <a:lstStyle/>
          <a:p>
            <a:pPr algn="r"/>
            <a:r>
              <a:rPr lang="en-US" sz="900" dirty="0" smtClean="0">
                <a:solidFill>
                  <a:schemeClr val="bg1">
                    <a:lumMod val="50000"/>
                  </a:schemeClr>
                </a:solidFill>
                <a:latin typeface="Arial Narrow"/>
                <a:cs typeface="Arial Narrow"/>
              </a:rPr>
              <a:t>INTRODUCTION TO</a:t>
            </a:r>
          </a:p>
          <a:p>
            <a:pPr algn="r"/>
            <a:r>
              <a:rPr lang="en-US" sz="900" dirty="0" smtClean="0">
                <a:latin typeface="Arial Narrow"/>
                <a:cs typeface="Arial Narrow"/>
              </a:rPr>
              <a:t>INFORMAL SETTLEMENT UPGRADING</a:t>
            </a:r>
            <a:endParaRPr lang="en-US" sz="900" dirty="0">
              <a:latin typeface="Arial Narrow"/>
              <a:cs typeface="Arial Narrow"/>
            </a:endParaRPr>
          </a:p>
        </p:txBody>
      </p:sp>
      <p:sp>
        <p:nvSpPr>
          <p:cNvPr id="13" name="Rectangle 12"/>
          <p:cNvSpPr/>
          <p:nvPr/>
        </p:nvSpPr>
        <p:spPr>
          <a:xfrm>
            <a:off x="5943600" y="0"/>
            <a:ext cx="2489822" cy="292332"/>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p:nvSpPr>
        <p:spPr>
          <a:xfrm>
            <a:off x="8419326" y="-69408"/>
            <a:ext cx="552822" cy="400110"/>
          </a:xfrm>
          <a:prstGeom prst="rect">
            <a:avLst/>
          </a:prstGeom>
          <a:noFill/>
        </p:spPr>
        <p:txBody>
          <a:bodyPr wrap="square" rtlCol="0">
            <a:spAutoFit/>
          </a:bodyPr>
          <a:lstStyle/>
          <a:p>
            <a:pPr algn="ctr"/>
            <a:r>
              <a:rPr lang="en-US" sz="2000" b="1" i="0" dirty="0" smtClean="0">
                <a:solidFill>
                  <a:schemeClr val="bg1"/>
                </a:solidFill>
                <a:latin typeface="Arial Narrow"/>
                <a:cs typeface="Arial Narrow"/>
              </a:rPr>
              <a:t>02</a:t>
            </a:r>
            <a:endParaRPr lang="en-US" sz="2000" b="1" i="0" dirty="0">
              <a:solidFill>
                <a:schemeClr val="bg1"/>
              </a:solidFill>
              <a:latin typeface="Arial Narrow"/>
              <a:cs typeface="Arial Narrow"/>
            </a:endParaRPr>
          </a:p>
        </p:txBody>
      </p:sp>
      <p:sp>
        <p:nvSpPr>
          <p:cNvPr id="15" name="TextBox 14"/>
          <p:cNvSpPr txBox="1"/>
          <p:nvPr/>
        </p:nvSpPr>
        <p:spPr>
          <a:xfrm>
            <a:off x="5943600" y="8009"/>
            <a:ext cx="2489821" cy="246221"/>
          </a:xfrm>
          <a:prstGeom prst="rect">
            <a:avLst/>
          </a:prstGeom>
          <a:noFill/>
        </p:spPr>
        <p:txBody>
          <a:bodyPr wrap="square" rtlCol="0">
            <a:spAutoFit/>
          </a:bodyPr>
          <a:lstStyle/>
          <a:p>
            <a:pPr algn="ctr"/>
            <a:r>
              <a:rPr lang="en-US" sz="1000" dirty="0" smtClean="0">
                <a:solidFill>
                  <a:srgbClr val="FFFFFF"/>
                </a:solidFill>
                <a:latin typeface="Trebuchet MS"/>
                <a:cs typeface="Trebuchet MS"/>
              </a:rPr>
              <a:t>SOCIAL</a:t>
            </a:r>
            <a:r>
              <a:rPr lang="en-US" sz="1000" baseline="0" dirty="0" smtClean="0">
                <a:solidFill>
                  <a:srgbClr val="FFFFFF"/>
                </a:solidFill>
                <a:latin typeface="Trebuchet MS"/>
                <a:cs typeface="Trebuchet MS"/>
              </a:rPr>
              <a:t> DIMENSIONS OF UPGRADING</a:t>
            </a:r>
            <a:endParaRPr lang="en-US" sz="1000" dirty="0">
              <a:solidFill>
                <a:srgbClr val="FFFFFF"/>
              </a:solidFill>
              <a:latin typeface="Trebuchet MS"/>
              <a:cs typeface="Trebuchet MS"/>
            </a:endParaRPr>
          </a:p>
        </p:txBody>
      </p:sp>
    </p:spTree>
    <p:extLst>
      <p:ext uri="{BB962C8B-B14F-4D97-AF65-F5344CB8AC3E}">
        <p14:creationId xmlns:p14="http://schemas.microsoft.com/office/powerpoint/2010/main" val="32479749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457200" rtl="0" eaLnBrk="1" latinLnBrk="0" hangingPunct="1">
        <a:spcBef>
          <a:spcPct val="0"/>
        </a:spcBef>
        <a:buNone/>
        <a:defRPr sz="3600" b="1" i="0" kern="1200">
          <a:solidFill>
            <a:srgbClr val="D85636"/>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Trebuchet MS"/>
          <a:ea typeface="+mn-ea"/>
          <a:cs typeface="Trebuchet MS"/>
        </a:defRPr>
      </a:lvl1pPr>
      <a:lvl2pPr marL="742950" indent="-285750" algn="l" defTabSz="457200" rtl="0" eaLnBrk="1" latinLnBrk="0" hangingPunct="1">
        <a:spcBef>
          <a:spcPct val="20000"/>
        </a:spcBef>
        <a:buFont typeface="Arial"/>
        <a:buChar char="–"/>
        <a:defRPr sz="2200" kern="1200">
          <a:solidFill>
            <a:schemeClr val="tx1">
              <a:lumMod val="65000"/>
              <a:lumOff val="35000"/>
            </a:schemeClr>
          </a:solidFill>
          <a:latin typeface="Trebuchet MS"/>
          <a:ea typeface="+mn-ea"/>
          <a:cs typeface="Trebuchet M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Trebuchet MS"/>
          <a:ea typeface="+mn-ea"/>
          <a:cs typeface="Trebuchet M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Trebuchet MS"/>
          <a:ea typeface="+mn-ea"/>
          <a:cs typeface="Trebuchet MS"/>
        </a:defRPr>
      </a:lvl4pPr>
      <a:lvl5pPr marL="2057400" indent="-228600" algn="l" defTabSz="457200" rtl="0" eaLnBrk="1" latinLnBrk="0" hangingPunct="1">
        <a:spcBef>
          <a:spcPct val="20000"/>
        </a:spcBef>
        <a:buFont typeface="Arial"/>
        <a:buChar char="»"/>
        <a:defRPr sz="1600" kern="1200">
          <a:solidFill>
            <a:schemeClr val="tx1">
              <a:lumMod val="65000"/>
              <a:lumOff val="3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cpjohn.in/wp-content/uploads/inflation-cartoon.jpg" TargetMode="External"/><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9144000" cy="2514600"/>
          </a:xfrm>
          <a:prstGeom prst="rect">
            <a:avLst/>
          </a:prstGeom>
          <a:solidFill>
            <a:srgbClr val="D656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1"/>
          <p:cNvSpPr txBox="1">
            <a:spLocks/>
          </p:cNvSpPr>
          <p:nvPr/>
        </p:nvSpPr>
        <p:spPr>
          <a:xfrm>
            <a:off x="685800" y="152400"/>
            <a:ext cx="7772400" cy="15240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9000" b="1" dirty="0">
              <a:solidFill>
                <a:srgbClr val="FFFFFF"/>
              </a:solidFill>
              <a:latin typeface="Arial Narrow"/>
              <a:cs typeface="Arial Narrow"/>
            </a:endParaRPr>
          </a:p>
        </p:txBody>
      </p:sp>
      <p:sp>
        <p:nvSpPr>
          <p:cNvPr id="6" name="Rectangle 5"/>
          <p:cNvSpPr/>
          <p:nvPr/>
        </p:nvSpPr>
        <p:spPr>
          <a:xfrm>
            <a:off x="0" y="2362200"/>
            <a:ext cx="9144000" cy="685800"/>
          </a:xfrm>
          <a:prstGeom prst="rect">
            <a:avLst/>
          </a:prstGeom>
          <a:solidFill>
            <a:srgbClr val="8643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NUSP logo.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72598" y="6120940"/>
            <a:ext cx="519132" cy="641677"/>
          </a:xfrm>
          <a:prstGeom prst="rect">
            <a:avLst/>
          </a:prstGeom>
        </p:spPr>
      </p:pic>
      <p:pic>
        <p:nvPicPr>
          <p:cNvPr id="10" name="Picture 9" descr="dh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51" y="6108547"/>
            <a:ext cx="1893925" cy="690712"/>
          </a:xfrm>
          <a:prstGeom prst="rect">
            <a:avLst/>
          </a:prstGeom>
        </p:spPr>
      </p:pic>
      <p:pic>
        <p:nvPicPr>
          <p:cNvPr id="8" name="Picture 7" descr="Besters Sept 2004 sept 2014 small.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3124200"/>
            <a:ext cx="9144000" cy="2836333"/>
          </a:xfrm>
          <a:prstGeom prst="rect">
            <a:avLst/>
          </a:prstGeom>
        </p:spPr>
      </p:pic>
      <p:sp>
        <p:nvSpPr>
          <p:cNvPr id="16" name="Title 1"/>
          <p:cNvSpPr txBox="1">
            <a:spLocks/>
          </p:cNvSpPr>
          <p:nvPr/>
        </p:nvSpPr>
        <p:spPr>
          <a:xfrm>
            <a:off x="1676400" y="-30162"/>
            <a:ext cx="5638800" cy="715962"/>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b="1" i="0" kern="1200">
                <a:solidFill>
                  <a:srgbClr val="D85636"/>
                </a:solidFill>
                <a:latin typeface="Arial Narrow"/>
                <a:ea typeface="+mj-ea"/>
                <a:cs typeface="Arial Narrow"/>
              </a:defRPr>
            </a:lvl1pPr>
          </a:lstStyle>
          <a:p>
            <a:r>
              <a:rPr lang="en-US" sz="1400" dirty="0" smtClean="0">
                <a:solidFill>
                  <a:schemeClr val="bg1"/>
                </a:solidFill>
              </a:rPr>
              <a:t> INTRODUCTION TO</a:t>
            </a:r>
            <a:endParaRPr lang="en-US" sz="1400" dirty="0">
              <a:solidFill>
                <a:schemeClr val="bg1"/>
              </a:solidFill>
            </a:endParaRPr>
          </a:p>
        </p:txBody>
      </p:sp>
      <p:sp>
        <p:nvSpPr>
          <p:cNvPr id="17" name="Title 1"/>
          <p:cNvSpPr txBox="1">
            <a:spLocks/>
          </p:cNvSpPr>
          <p:nvPr/>
        </p:nvSpPr>
        <p:spPr>
          <a:xfrm>
            <a:off x="685800" y="838200"/>
            <a:ext cx="7772400" cy="8382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000" b="1" dirty="0" smtClean="0">
                <a:solidFill>
                  <a:srgbClr val="FFFFFF"/>
                </a:solidFill>
                <a:latin typeface="Arial Narrow"/>
                <a:cs typeface="Arial Narrow"/>
              </a:rPr>
              <a:t>UPGRADING</a:t>
            </a:r>
            <a:endParaRPr lang="en-US" sz="9000" b="1" dirty="0">
              <a:solidFill>
                <a:srgbClr val="FFFFFF"/>
              </a:solidFill>
              <a:latin typeface="Arial Narrow"/>
              <a:cs typeface="Arial Narrow"/>
            </a:endParaRPr>
          </a:p>
        </p:txBody>
      </p:sp>
      <p:sp>
        <p:nvSpPr>
          <p:cNvPr id="18" name="Title 1"/>
          <p:cNvSpPr txBox="1">
            <a:spLocks/>
          </p:cNvSpPr>
          <p:nvPr/>
        </p:nvSpPr>
        <p:spPr>
          <a:xfrm>
            <a:off x="685800" y="533400"/>
            <a:ext cx="7772400" cy="6096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FFFF"/>
                </a:solidFill>
                <a:latin typeface="Arial Narrow"/>
                <a:cs typeface="Arial Narrow"/>
              </a:rPr>
              <a:t>INFORMAL SETTLEMENT</a:t>
            </a:r>
          </a:p>
        </p:txBody>
      </p:sp>
      <p:sp>
        <p:nvSpPr>
          <p:cNvPr id="19" name="Title 1"/>
          <p:cNvSpPr txBox="1">
            <a:spLocks/>
          </p:cNvSpPr>
          <p:nvPr/>
        </p:nvSpPr>
        <p:spPr>
          <a:xfrm>
            <a:off x="1676400" y="2438400"/>
            <a:ext cx="6705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chemeClr val="bg1"/>
                </a:solidFill>
                <a:latin typeface="Arial Narrow"/>
                <a:cs typeface="Arial Narrow"/>
              </a:rPr>
              <a:t>MODULE </a:t>
            </a:r>
            <a:r>
              <a:rPr lang="en-US" sz="2200" dirty="0">
                <a:solidFill>
                  <a:schemeClr val="bg1"/>
                </a:solidFill>
                <a:latin typeface="Arial Narrow"/>
                <a:cs typeface="Arial Narrow"/>
              </a:rPr>
              <a:t>2</a:t>
            </a:r>
            <a:r>
              <a:rPr lang="en-US" sz="2200" dirty="0" smtClean="0">
                <a:solidFill>
                  <a:schemeClr val="bg1"/>
                </a:solidFill>
                <a:latin typeface="Arial Narrow"/>
                <a:cs typeface="Arial Narrow"/>
              </a:rPr>
              <a:t>: THE CASE FOR INCREMENTAL UPGRADING</a:t>
            </a:r>
            <a:endParaRPr lang="en-US" sz="2200" dirty="0">
              <a:solidFill>
                <a:schemeClr val="bg1"/>
              </a:solidFill>
              <a:latin typeface="Arial Narrow"/>
              <a:cs typeface="Arial Narrow"/>
            </a:endParaRPr>
          </a:p>
        </p:txBody>
      </p:sp>
    </p:spTree>
    <p:extLst>
      <p:ext uri="{BB962C8B-B14F-4D97-AF65-F5344CB8AC3E}">
        <p14:creationId xmlns:p14="http://schemas.microsoft.com/office/powerpoint/2010/main" val="1420104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143000"/>
          </a:xfrm>
        </p:spPr>
        <p:txBody>
          <a:bodyPr>
            <a:normAutofit/>
          </a:bodyPr>
          <a:lstStyle/>
          <a:p>
            <a:r>
              <a:rPr lang="en-US" dirty="0" smtClean="0"/>
              <a:t>Module purpose</a:t>
            </a:r>
            <a:endParaRPr lang="en-US" dirty="0"/>
          </a:p>
        </p:txBody>
      </p:sp>
      <p:sp>
        <p:nvSpPr>
          <p:cNvPr id="5" name="Content Placeholder 4"/>
          <p:cNvSpPr>
            <a:spLocks noGrp="1"/>
          </p:cNvSpPr>
          <p:nvPr>
            <p:ph idx="1"/>
          </p:nvPr>
        </p:nvSpPr>
        <p:spPr/>
        <p:txBody>
          <a:bodyPr>
            <a:normAutofit/>
          </a:bodyPr>
          <a:lstStyle/>
          <a:p>
            <a:pPr>
              <a:buFont typeface="Arial" panose="020B0604020202020204" pitchFamily="34" charset="0"/>
              <a:buChar char="•"/>
            </a:pPr>
            <a:r>
              <a:rPr lang="en-ZA" dirty="0" smtClean="0"/>
              <a:t>To enable you to understand social conditions in informal settlements and </a:t>
            </a:r>
          </a:p>
          <a:p>
            <a:pPr>
              <a:buFont typeface="Arial" panose="020B0604020202020204" pitchFamily="34" charset="0"/>
              <a:buChar char="•"/>
            </a:pPr>
            <a:r>
              <a:rPr lang="en-ZA" dirty="0" smtClean="0"/>
              <a:t>The importance of interventions that support livelihoods and strengthen social capital, so that you can contribute to including these initiatives in the design and implementation of upgrading projects.</a:t>
            </a:r>
            <a:endParaRPr lang="en-GB" dirty="0" smtClean="0"/>
          </a:p>
          <a:p>
            <a:pPr marL="0" indent="0">
              <a:buNone/>
            </a:pPr>
            <a:endParaRPr lang="en-US" dirty="0"/>
          </a:p>
        </p:txBody>
      </p:sp>
    </p:spTree>
    <p:extLst>
      <p:ext uri="{BB962C8B-B14F-4D97-AF65-F5344CB8AC3E}">
        <p14:creationId xmlns:p14="http://schemas.microsoft.com/office/powerpoint/2010/main" val="3759674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Learning </a:t>
            </a:r>
            <a:r>
              <a:rPr lang="en-US" dirty="0" smtClean="0"/>
              <a:t>outcomes</a:t>
            </a:r>
            <a:endParaRPr lang="en-US" dirty="0"/>
          </a:p>
        </p:txBody>
      </p:sp>
      <p:sp>
        <p:nvSpPr>
          <p:cNvPr id="3" name="Content Placeholder 2"/>
          <p:cNvSpPr>
            <a:spLocks noGrp="1"/>
          </p:cNvSpPr>
          <p:nvPr>
            <p:ph idx="1"/>
          </p:nvPr>
        </p:nvSpPr>
        <p:spPr/>
        <p:txBody>
          <a:bodyPr/>
          <a:lstStyle/>
          <a:p>
            <a:pPr marL="0" indent="0">
              <a:buNone/>
            </a:pPr>
            <a:r>
              <a:rPr lang="en-ZA" dirty="0" smtClean="0"/>
              <a:t>After </a:t>
            </a:r>
            <a:r>
              <a:rPr lang="en-ZA" dirty="0"/>
              <a:t>completing this module you should be able to:</a:t>
            </a:r>
            <a:endParaRPr lang="en-US" dirty="0"/>
          </a:p>
          <a:p>
            <a:pPr lvl="0"/>
            <a:r>
              <a:rPr lang="en-US" dirty="0"/>
              <a:t>Describe social conditions often found in informal settlements and why the situation in informal settlements may make them worse;</a:t>
            </a:r>
          </a:p>
          <a:p>
            <a:pPr lvl="0"/>
            <a:r>
              <a:rPr lang="en-US" dirty="0"/>
              <a:t>Explain what is meant by assets and livelihoods, and why livelihoods are so important;</a:t>
            </a:r>
          </a:p>
          <a:p>
            <a:pPr lvl="0"/>
            <a:r>
              <a:rPr lang="en-US" dirty="0"/>
              <a:t>Identify principles for strengthening assets and planning for livelihood support;</a:t>
            </a:r>
          </a:p>
          <a:p>
            <a:pPr lvl="0"/>
            <a:r>
              <a:rPr lang="en-ZA" dirty="0"/>
              <a:t>Give examples of support interventions that can link </a:t>
            </a:r>
            <a:r>
              <a:rPr lang="en-US" dirty="0"/>
              <a:t>to informal settlement upgrading and strengthen assets and livelihoods.</a:t>
            </a:r>
          </a:p>
          <a:p>
            <a:endParaRPr lang="en-US" dirty="0"/>
          </a:p>
        </p:txBody>
      </p:sp>
    </p:spTree>
    <p:extLst>
      <p:ext uri="{BB962C8B-B14F-4D97-AF65-F5344CB8AC3E}">
        <p14:creationId xmlns:p14="http://schemas.microsoft.com/office/powerpoint/2010/main" val="2231021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534400" cy="5181600"/>
          </a:xfrm>
        </p:spPr>
        <p:txBody>
          <a:bodyPr>
            <a:noAutofit/>
          </a:bodyPr>
          <a:lstStyle/>
          <a:p>
            <a:pPr marL="457200" indent="-457200">
              <a:buFont typeface="+mj-lt"/>
              <a:buAutoNum type="arabicPeriod"/>
            </a:pPr>
            <a:r>
              <a:rPr lang="en-US" dirty="0" smtClean="0"/>
              <a:t>Beyond poor shelter and services: the social dimensions of upgrading</a:t>
            </a:r>
          </a:p>
          <a:p>
            <a:pPr marL="457200" indent="-457200">
              <a:buFont typeface="+mj-lt"/>
              <a:buAutoNum type="arabicPeriod"/>
            </a:pPr>
            <a:r>
              <a:rPr lang="en-US" dirty="0" smtClean="0"/>
              <a:t>Finding resources locally: assets and livelihoods</a:t>
            </a:r>
          </a:p>
          <a:p>
            <a:pPr marL="457200" indent="-457200">
              <a:buFont typeface="+mj-lt"/>
              <a:buAutoNum type="arabicPeriod"/>
            </a:pPr>
            <a:r>
              <a:rPr lang="en-US" dirty="0" smtClean="0"/>
              <a:t>Strengthening social capital and livelihoods</a:t>
            </a:r>
          </a:p>
          <a:p>
            <a:pPr marL="457200" indent="-457200">
              <a:buFont typeface="+mj-lt"/>
              <a:buAutoNum type="arabicPeriod"/>
            </a:pPr>
            <a:r>
              <a:rPr lang="en-US" dirty="0" smtClean="0"/>
              <a:t>Integrating with informal settlement upgrading</a:t>
            </a:r>
          </a:p>
          <a:p>
            <a:pPr marL="457200" lvl="0" indent="-457200">
              <a:buFont typeface="+mj-lt"/>
              <a:buAutoNum type="arabicPeriod"/>
            </a:pPr>
            <a:r>
              <a:rPr lang="en-ZA" b="1" dirty="0"/>
              <a:t>Summing up: The livelihood impacts of upgrading</a:t>
            </a:r>
            <a:endParaRPr lang="en-US" b="1" dirty="0"/>
          </a:p>
          <a:p>
            <a:pPr marL="457200" indent="-457200">
              <a:buFont typeface="+mj-lt"/>
              <a:buAutoNum type="arabicPeriod"/>
            </a:pPr>
            <a:endParaRPr lang="x-none" dirty="0" smtClean="0"/>
          </a:p>
        </p:txBody>
      </p:sp>
      <p:sp>
        <p:nvSpPr>
          <p:cNvPr id="4" name="Title 1"/>
          <p:cNvSpPr>
            <a:spLocks noGrp="1"/>
          </p:cNvSpPr>
          <p:nvPr>
            <p:ph type="title"/>
          </p:nvPr>
        </p:nvSpPr>
        <p:spPr>
          <a:xfrm>
            <a:off x="381000" y="304800"/>
            <a:ext cx="8229600" cy="1143000"/>
          </a:xfrm>
        </p:spPr>
        <p:txBody>
          <a:bodyPr>
            <a:normAutofit/>
          </a:bodyPr>
          <a:lstStyle/>
          <a:p>
            <a:r>
              <a:rPr lang="en-US" dirty="0"/>
              <a:t>What the module covers </a:t>
            </a:r>
          </a:p>
        </p:txBody>
      </p:sp>
    </p:spTree>
    <p:extLst>
      <p:ext uri="{BB962C8B-B14F-4D97-AF65-F5344CB8AC3E}">
        <p14:creationId xmlns:p14="http://schemas.microsoft.com/office/powerpoint/2010/main" val="639870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n-US" dirty="0" smtClean="0"/>
              <a:t>1. Beyond </a:t>
            </a:r>
            <a:r>
              <a:rPr lang="en-US" dirty="0"/>
              <a:t>poor shelter and services: the social dimensions of </a:t>
            </a:r>
            <a:r>
              <a:rPr lang="en-US" dirty="0" smtClean="0"/>
              <a:t>upgrading</a:t>
            </a:r>
            <a:endParaRPr lang="en-US" dirty="0"/>
          </a:p>
        </p:txBody>
      </p:sp>
      <p:sp>
        <p:nvSpPr>
          <p:cNvPr id="5" name="Content Placeholder 4"/>
          <p:cNvSpPr>
            <a:spLocks noGrp="1"/>
          </p:cNvSpPr>
          <p:nvPr>
            <p:ph idx="1"/>
          </p:nvPr>
        </p:nvSpPr>
        <p:spPr>
          <a:xfrm>
            <a:off x="457200" y="1398588"/>
            <a:ext cx="8229600" cy="4525963"/>
          </a:xfrm>
        </p:spPr>
        <p:txBody>
          <a:bodyPr>
            <a:normAutofit/>
          </a:bodyPr>
          <a:lstStyle/>
          <a:p>
            <a:r>
              <a:rPr lang="en-ZA" dirty="0" smtClean="0"/>
              <a:t>Informal </a:t>
            </a:r>
            <a:r>
              <a:rPr lang="en-ZA" dirty="0"/>
              <a:t>settlement upgrading is about more than the physical development of a </a:t>
            </a:r>
            <a:r>
              <a:rPr lang="en-ZA" dirty="0" smtClean="0"/>
              <a:t>settlement – it is also </a:t>
            </a:r>
            <a:r>
              <a:rPr lang="en-ZA" dirty="0"/>
              <a:t>about improving people’s social and economic </a:t>
            </a:r>
            <a:r>
              <a:rPr lang="en-ZA" dirty="0" smtClean="0"/>
              <a:t>circumstances. </a:t>
            </a:r>
          </a:p>
          <a:p>
            <a:r>
              <a:rPr lang="en-ZA" dirty="0" smtClean="0"/>
              <a:t>The </a:t>
            </a:r>
            <a:r>
              <a:rPr lang="en-ZA" dirty="0"/>
              <a:t>overall upgrading process can be a platform for </a:t>
            </a:r>
            <a:r>
              <a:rPr lang="en-ZA" dirty="0" smtClean="0"/>
              <a:t>the </a:t>
            </a:r>
            <a:r>
              <a:rPr lang="en-ZA" dirty="0"/>
              <a:t>improvement of the lives of the residents of an informal settlements</a:t>
            </a:r>
            <a:r>
              <a:rPr lang="en-ZA" dirty="0" smtClean="0"/>
              <a:t>.</a:t>
            </a:r>
          </a:p>
          <a:p>
            <a:r>
              <a:rPr lang="en-ZA" dirty="0" smtClean="0"/>
              <a:t> </a:t>
            </a:r>
            <a:r>
              <a:rPr lang="en-ZA" dirty="0"/>
              <a:t>The existing assets that residents draw on and the livelihood approaches they use provide opportunities to do this.</a:t>
            </a:r>
            <a:endParaRPr lang="en-US" dirty="0"/>
          </a:p>
          <a:p>
            <a:endParaRPr lang="en-US" dirty="0" smtClean="0"/>
          </a:p>
          <a:p>
            <a:endParaRPr lang="en-US" dirty="0" smtClean="0"/>
          </a:p>
          <a:p>
            <a:endParaRPr lang="en-US" dirty="0" smtClean="0"/>
          </a:p>
        </p:txBody>
      </p:sp>
      <p:sp>
        <p:nvSpPr>
          <p:cNvPr id="6" name="TextBox 5"/>
          <p:cNvSpPr txBox="1"/>
          <p:nvPr/>
        </p:nvSpPr>
        <p:spPr>
          <a:xfrm>
            <a:off x="685800" y="5105400"/>
            <a:ext cx="7848600" cy="954107"/>
          </a:xfrm>
          <a:prstGeom prst="rect">
            <a:avLst/>
          </a:prstGeom>
          <a:noFill/>
        </p:spPr>
        <p:txBody>
          <a:bodyPr wrap="square" rtlCol="0">
            <a:spAutoFit/>
          </a:bodyPr>
          <a:lstStyle/>
          <a:p>
            <a:pPr lvl="0"/>
            <a:r>
              <a:rPr lang="en-US" sz="2800" b="1" dirty="0">
                <a:solidFill>
                  <a:srgbClr val="D65636"/>
                </a:solidFill>
              </a:rPr>
              <a:t>→ </a:t>
            </a:r>
            <a:r>
              <a:rPr lang="en-US" sz="2800" dirty="0" smtClean="0">
                <a:solidFill>
                  <a:srgbClr val="D65636"/>
                </a:solidFill>
              </a:rPr>
              <a:t>This means </a:t>
            </a:r>
            <a:r>
              <a:rPr lang="en-ZA" sz="2800" dirty="0" smtClean="0">
                <a:solidFill>
                  <a:srgbClr val="D65636"/>
                </a:solidFill>
              </a:rPr>
              <a:t>that </a:t>
            </a:r>
            <a:r>
              <a:rPr lang="en-ZA" sz="2800" dirty="0">
                <a:solidFill>
                  <a:srgbClr val="D65636"/>
                </a:solidFill>
              </a:rPr>
              <a:t>life in these neighbourhoods can improve</a:t>
            </a:r>
            <a:endParaRPr lang="en-US" sz="2800" dirty="0">
              <a:solidFill>
                <a:srgbClr val="D65636"/>
              </a:solidFill>
            </a:endParaRPr>
          </a:p>
        </p:txBody>
      </p:sp>
    </p:spTree>
    <p:extLst>
      <p:ext uri="{BB962C8B-B14F-4D97-AF65-F5344CB8AC3E}">
        <p14:creationId xmlns:p14="http://schemas.microsoft.com/office/powerpoint/2010/main" val="2497660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95" y="33337"/>
            <a:ext cx="8991600" cy="1143000"/>
          </a:xfrm>
        </p:spPr>
        <p:txBody>
          <a:bodyPr>
            <a:normAutofit/>
          </a:bodyPr>
          <a:lstStyle/>
          <a:p>
            <a:r>
              <a:rPr lang="en-US" sz="3200" dirty="0" smtClean="0">
                <a:solidFill>
                  <a:srgbClr val="D65636"/>
                </a:solidFill>
              </a:rPr>
              <a:t>Social </a:t>
            </a:r>
            <a:r>
              <a:rPr lang="en-US" sz="3200" dirty="0">
                <a:solidFill>
                  <a:srgbClr val="D65636"/>
                </a:solidFill>
              </a:rPr>
              <a:t>and economic problems </a:t>
            </a:r>
            <a:r>
              <a:rPr lang="en-US" sz="3200" dirty="0" smtClean="0">
                <a:solidFill>
                  <a:srgbClr val="D65636"/>
                </a:solidFill>
              </a:rPr>
              <a:t>in informal settlements</a:t>
            </a:r>
            <a:endParaRPr lang="en-US" sz="3200" dirty="0">
              <a:solidFill>
                <a:srgbClr val="D65636"/>
              </a:solidFill>
            </a:endParaRPr>
          </a:p>
        </p:txBody>
      </p:sp>
      <p:pic>
        <p:nvPicPr>
          <p:cNvPr id="15362" name="Picture 2"/>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bwMode="auto">
          <a:xfrm>
            <a:off x="152401" y="1176337"/>
            <a:ext cx="29718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sz="half" idx="2"/>
          </p:nvPr>
        </p:nvSpPr>
        <p:spPr>
          <a:xfrm>
            <a:off x="3200400" y="1039018"/>
            <a:ext cx="5791200" cy="5590381"/>
          </a:xfrm>
        </p:spPr>
        <p:txBody>
          <a:bodyPr>
            <a:normAutofit/>
          </a:bodyPr>
          <a:lstStyle/>
          <a:p>
            <a:r>
              <a:rPr lang="en-US" sz="2400" dirty="0" smtClean="0"/>
              <a:t>High unemployment rates (32% vs 25%)</a:t>
            </a:r>
          </a:p>
          <a:p>
            <a:r>
              <a:rPr lang="en-US" sz="2400" dirty="0" smtClean="0"/>
              <a:t>Lower levels of formal employment (37% vs 53%)</a:t>
            </a:r>
          </a:p>
          <a:p>
            <a:r>
              <a:rPr lang="en-US" sz="2400" dirty="0"/>
              <a:t>Lower levels of education (2% post-matric vs 11%)</a:t>
            </a:r>
          </a:p>
          <a:p>
            <a:r>
              <a:rPr lang="en-US" sz="2400" dirty="0"/>
              <a:t>People with insufficient or insecure access to food</a:t>
            </a:r>
          </a:p>
          <a:p>
            <a:r>
              <a:rPr lang="en-US" sz="2400" dirty="0"/>
              <a:t>A significantly higher prevalence of </a:t>
            </a:r>
            <a:r>
              <a:rPr lang="en-US" sz="2400" dirty="0" smtClean="0"/>
              <a:t>HIV</a:t>
            </a:r>
          </a:p>
          <a:p>
            <a:endParaRPr lang="en-US" dirty="0"/>
          </a:p>
        </p:txBody>
      </p:sp>
    </p:spTree>
    <p:extLst>
      <p:ext uri="{BB962C8B-B14F-4D97-AF65-F5344CB8AC3E}">
        <p14:creationId xmlns:p14="http://schemas.microsoft.com/office/powerpoint/2010/main" val="1082936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381000"/>
            <a:ext cx="8991600" cy="895350"/>
          </a:xfrm>
        </p:spPr>
        <p:txBody>
          <a:bodyPr>
            <a:normAutofit/>
          </a:bodyPr>
          <a:lstStyle/>
          <a:p>
            <a:r>
              <a:rPr lang="en-US" sz="3200" dirty="0"/>
              <a:t>Understanding vulnerability in addition to poverty </a:t>
            </a:r>
            <a:endParaRPr lang="en-GB" sz="3200" dirty="0"/>
          </a:p>
        </p:txBody>
      </p:sp>
      <p:sp>
        <p:nvSpPr>
          <p:cNvPr id="4" name="Content Placeholder 3"/>
          <p:cNvSpPr>
            <a:spLocks noGrp="1"/>
          </p:cNvSpPr>
          <p:nvPr>
            <p:ph idx="1"/>
          </p:nvPr>
        </p:nvSpPr>
        <p:spPr>
          <a:xfrm>
            <a:off x="457200" y="1667260"/>
            <a:ext cx="2743200" cy="1609339"/>
          </a:xfrm>
        </p:spPr>
        <p:txBody>
          <a:bodyPr/>
          <a:lstStyle/>
          <a:p>
            <a:r>
              <a:rPr lang="en-US" dirty="0"/>
              <a:t>Poverty is not just lack of </a:t>
            </a:r>
            <a:r>
              <a:rPr lang="en-US" dirty="0" smtClean="0"/>
              <a:t>money, it is also…</a:t>
            </a:r>
            <a:endParaRPr lang="en-US" dirty="0"/>
          </a:p>
          <a:p>
            <a:pPr marL="0" indent="0">
              <a:buNone/>
            </a:pPr>
            <a:endParaRPr lang="en-GB" dirty="0"/>
          </a:p>
        </p:txBody>
      </p:sp>
      <p:graphicFrame>
        <p:nvGraphicFramePr>
          <p:cNvPr id="5" name="Diagram 4"/>
          <p:cNvGraphicFramePr/>
          <p:nvPr>
            <p:extLst>
              <p:ext uri="{D42A27DB-BD31-4B8C-83A1-F6EECF244321}">
                <p14:modId xmlns:p14="http://schemas.microsoft.com/office/powerpoint/2010/main" val="1438682198"/>
              </p:ext>
            </p:extLst>
          </p:nvPr>
        </p:nvGraphicFramePr>
        <p:xfrm>
          <a:off x="152400" y="1524001"/>
          <a:ext cx="8991600" cy="5181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180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731838"/>
          </a:xfrm>
        </p:spPr>
        <p:txBody>
          <a:bodyPr>
            <a:normAutofit/>
          </a:bodyPr>
          <a:lstStyle/>
          <a:p>
            <a:r>
              <a:rPr lang="en-US" dirty="0" smtClean="0"/>
              <a:t>Multiple overlapping vulnerabilities</a:t>
            </a:r>
            <a:endParaRPr lang="en-US" dirty="0"/>
          </a:p>
        </p:txBody>
      </p:sp>
      <p:sp>
        <p:nvSpPr>
          <p:cNvPr id="5" name="Content Placeholder 4"/>
          <p:cNvSpPr>
            <a:spLocks noGrp="1"/>
          </p:cNvSpPr>
          <p:nvPr>
            <p:ph idx="1"/>
          </p:nvPr>
        </p:nvSpPr>
        <p:spPr/>
        <p:txBody>
          <a:bodyPr>
            <a:normAutofit/>
          </a:bodyPr>
          <a:lstStyle/>
          <a:p>
            <a:pPr marL="0" indent="0">
              <a:buNone/>
            </a:pPr>
            <a:r>
              <a:rPr lang="en-ZA" dirty="0" smtClean="0">
                <a:solidFill>
                  <a:srgbClr val="D65636"/>
                </a:solidFill>
              </a:rPr>
              <a:t>Vulnerability </a:t>
            </a:r>
            <a:r>
              <a:rPr lang="en-ZA" dirty="0">
                <a:solidFill>
                  <a:srgbClr val="D65636"/>
                </a:solidFill>
              </a:rPr>
              <a:t>can be understood as </a:t>
            </a:r>
            <a:r>
              <a:rPr lang="en-ZA" i="1" dirty="0">
                <a:solidFill>
                  <a:srgbClr val="D65636"/>
                </a:solidFill>
              </a:rPr>
              <a:t>the probability of being exposed to risk</a:t>
            </a:r>
            <a:r>
              <a:rPr lang="en-ZA" dirty="0">
                <a:solidFill>
                  <a:srgbClr val="D65636"/>
                </a:solidFill>
              </a:rPr>
              <a:t> </a:t>
            </a:r>
            <a:r>
              <a:rPr lang="en-ZA" dirty="0" smtClean="0">
                <a:solidFill>
                  <a:srgbClr val="D65636"/>
                </a:solidFill>
              </a:rPr>
              <a:t>and includes…</a:t>
            </a:r>
            <a:endParaRPr lang="en-US" dirty="0" smtClean="0">
              <a:solidFill>
                <a:srgbClr val="D65636"/>
              </a:solidFill>
            </a:endParaRPr>
          </a:p>
          <a:p>
            <a:pPr lvl="0"/>
            <a:r>
              <a:rPr lang="en-US" dirty="0" smtClean="0"/>
              <a:t>Not having enough money</a:t>
            </a:r>
          </a:p>
          <a:p>
            <a:pPr lvl="0"/>
            <a:r>
              <a:rPr lang="en-US" dirty="0" smtClean="0"/>
              <a:t>Not </a:t>
            </a:r>
            <a:r>
              <a:rPr lang="en-US" dirty="0"/>
              <a:t>having a sure source of sufficient food.</a:t>
            </a:r>
          </a:p>
          <a:p>
            <a:pPr lvl="0"/>
            <a:r>
              <a:rPr lang="en-US" dirty="0"/>
              <a:t>Having inadequate access to water, sanitation and electricity.</a:t>
            </a:r>
          </a:p>
          <a:p>
            <a:pPr lvl="0"/>
            <a:r>
              <a:rPr lang="en-US" dirty="0" smtClean="0"/>
              <a:t>Living </a:t>
            </a:r>
            <a:r>
              <a:rPr lang="en-US" dirty="0"/>
              <a:t>far away from facilities and support </a:t>
            </a:r>
            <a:r>
              <a:rPr lang="en-US" dirty="0" smtClean="0"/>
              <a:t>programmes</a:t>
            </a:r>
            <a:endParaRPr lang="en-US" dirty="0"/>
          </a:p>
          <a:p>
            <a:pPr lvl="0"/>
            <a:r>
              <a:rPr lang="en-US" dirty="0"/>
              <a:t>Struggling to meet basic </a:t>
            </a:r>
            <a:r>
              <a:rPr lang="en-US" dirty="0" smtClean="0"/>
              <a:t>needs</a:t>
            </a:r>
            <a:endParaRPr lang="en-US" dirty="0"/>
          </a:p>
          <a:p>
            <a:r>
              <a:rPr lang="en-ZA" dirty="0"/>
              <a:t>Being female</a:t>
            </a:r>
            <a:endParaRPr lang="en-US" dirty="0"/>
          </a:p>
        </p:txBody>
      </p:sp>
    </p:spTree>
    <p:extLst>
      <p:ext uri="{BB962C8B-B14F-4D97-AF65-F5344CB8AC3E}">
        <p14:creationId xmlns:p14="http://schemas.microsoft.com/office/powerpoint/2010/main" val="2153231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914400"/>
          </a:xfrm>
        </p:spPr>
        <p:txBody>
          <a:bodyPr>
            <a:normAutofit/>
          </a:bodyPr>
          <a:lstStyle/>
          <a:p>
            <a:r>
              <a:rPr lang="en-US" sz="3200" dirty="0" smtClean="0"/>
              <a:t>Understanding </a:t>
            </a:r>
            <a:r>
              <a:rPr lang="en-US" sz="3200" dirty="0"/>
              <a:t>vulnerability in addition to poverty </a:t>
            </a:r>
          </a:p>
        </p:txBody>
      </p:sp>
      <p:sp>
        <p:nvSpPr>
          <p:cNvPr id="3" name="Content Placeholder 2"/>
          <p:cNvSpPr>
            <a:spLocks noGrp="1"/>
          </p:cNvSpPr>
          <p:nvPr>
            <p:ph sz="half" idx="1"/>
          </p:nvPr>
        </p:nvSpPr>
        <p:spPr>
          <a:xfrm>
            <a:off x="152400" y="1314450"/>
            <a:ext cx="3962400" cy="5181599"/>
          </a:xfrm>
        </p:spPr>
        <p:txBody>
          <a:bodyPr>
            <a:normAutofit/>
          </a:bodyPr>
          <a:lstStyle/>
          <a:p>
            <a:pPr marL="0" indent="0">
              <a:buNone/>
            </a:pPr>
            <a:r>
              <a:rPr lang="en-US" sz="2400" dirty="0"/>
              <a:t>Shocks: sudden events i</a:t>
            </a:r>
            <a:r>
              <a:rPr lang="en-US" sz="2400" dirty="0" smtClean="0"/>
              <a:t>mpacting negatively</a:t>
            </a:r>
          </a:p>
          <a:p>
            <a:endParaRPr lang="en-US" sz="2400" dirty="0"/>
          </a:p>
          <a:p>
            <a:pPr lvl="1" indent="-342900"/>
            <a:r>
              <a:rPr lang="en-US" dirty="0"/>
              <a:t>Human shocks (e.g. illness, accidents);</a:t>
            </a:r>
          </a:p>
          <a:p>
            <a:endParaRPr lang="en-US" sz="2400" dirty="0" smtClean="0"/>
          </a:p>
        </p:txBody>
      </p:sp>
      <p:pic>
        <p:nvPicPr>
          <p:cNvPr id="6" name="Picture 5"/>
          <p:cNvPicPr>
            <a:picLocks noChangeAspect="1"/>
          </p:cNvPicPr>
          <p:nvPr/>
        </p:nvPicPr>
        <p:blipFill>
          <a:blip r:embed="rId2"/>
          <a:stretch>
            <a:fillRect/>
          </a:stretch>
        </p:blipFill>
        <p:spPr>
          <a:xfrm>
            <a:off x="4572000" y="2971800"/>
            <a:ext cx="4114800" cy="2819400"/>
          </a:xfrm>
          <a:prstGeom prst="rect">
            <a:avLst/>
          </a:prstGeom>
        </p:spPr>
      </p:pic>
    </p:spTree>
    <p:extLst>
      <p:ext uri="{BB962C8B-B14F-4D97-AF65-F5344CB8AC3E}">
        <p14:creationId xmlns:p14="http://schemas.microsoft.com/office/powerpoint/2010/main" val="2491395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9067800" cy="914400"/>
          </a:xfrm>
        </p:spPr>
        <p:txBody>
          <a:bodyPr>
            <a:normAutofit/>
          </a:bodyPr>
          <a:lstStyle/>
          <a:p>
            <a:r>
              <a:rPr lang="en-US" sz="3200" dirty="0" smtClean="0"/>
              <a:t>Natural shocks</a:t>
            </a:r>
            <a:endParaRPr lang="en-US" sz="3200" dirty="0"/>
          </a:p>
        </p:txBody>
      </p:sp>
      <p:sp>
        <p:nvSpPr>
          <p:cNvPr id="3" name="Content Placeholder 2"/>
          <p:cNvSpPr>
            <a:spLocks noGrp="1"/>
          </p:cNvSpPr>
          <p:nvPr>
            <p:ph sz="half" idx="1"/>
          </p:nvPr>
        </p:nvSpPr>
        <p:spPr>
          <a:xfrm>
            <a:off x="457200" y="1681691"/>
            <a:ext cx="3505200" cy="5932357"/>
          </a:xfrm>
        </p:spPr>
        <p:txBody>
          <a:bodyPr>
            <a:normAutofit/>
          </a:bodyPr>
          <a:lstStyle/>
          <a:p>
            <a:pPr lvl="1" indent="-342900"/>
            <a:r>
              <a:rPr lang="en-US" dirty="0" smtClean="0"/>
              <a:t>Natural </a:t>
            </a:r>
            <a:r>
              <a:rPr lang="en-US" dirty="0"/>
              <a:t>shocks (e.g. floods, earthquakes);</a:t>
            </a:r>
          </a:p>
          <a:p>
            <a:endParaRPr lang="en-US" sz="2400" dirty="0" smtClean="0"/>
          </a:p>
        </p:txBody>
      </p:sp>
      <p:pic>
        <p:nvPicPr>
          <p:cNvPr id="4" name="Picture 3"/>
          <p:cNvPicPr>
            <a:picLocks noChangeAspect="1"/>
          </p:cNvPicPr>
          <p:nvPr/>
        </p:nvPicPr>
        <p:blipFill>
          <a:blip r:embed="rId2"/>
          <a:stretch>
            <a:fillRect/>
          </a:stretch>
        </p:blipFill>
        <p:spPr>
          <a:xfrm>
            <a:off x="4321968" y="1453635"/>
            <a:ext cx="4419600" cy="3194565"/>
          </a:xfrm>
          <a:prstGeom prst="rect">
            <a:avLst/>
          </a:prstGeom>
        </p:spPr>
      </p:pic>
      <p:sp>
        <p:nvSpPr>
          <p:cNvPr id="5" name="TextBox 4"/>
          <p:cNvSpPr txBox="1"/>
          <p:nvPr/>
        </p:nvSpPr>
        <p:spPr>
          <a:xfrm>
            <a:off x="290511" y="6477000"/>
            <a:ext cx="8839201" cy="246221"/>
          </a:xfrm>
          <a:prstGeom prst="rect">
            <a:avLst/>
          </a:prstGeom>
          <a:noFill/>
        </p:spPr>
        <p:txBody>
          <a:bodyPr wrap="square" rtlCol="0">
            <a:spAutoFit/>
          </a:bodyPr>
          <a:lstStyle/>
          <a:p>
            <a:r>
              <a:rPr lang="en-US" sz="1000" dirty="0"/>
              <a:t>Source: http://www.timeslive.co.za/Feeds/2013/04/22/1017922_839747.jpg/ALTERNATES/crop_630x400/1017922_839747.jpg</a:t>
            </a:r>
            <a:endParaRPr lang="en-GB" sz="1000" dirty="0"/>
          </a:p>
        </p:txBody>
      </p:sp>
    </p:spTree>
    <p:extLst>
      <p:ext uri="{BB962C8B-B14F-4D97-AF65-F5344CB8AC3E}">
        <p14:creationId xmlns:p14="http://schemas.microsoft.com/office/powerpoint/2010/main" val="23706180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9067800" cy="914400"/>
          </a:xfrm>
        </p:spPr>
        <p:txBody>
          <a:bodyPr>
            <a:normAutofit/>
          </a:bodyPr>
          <a:lstStyle/>
          <a:p>
            <a:r>
              <a:rPr lang="en-US" sz="3200" dirty="0" smtClean="0"/>
              <a:t>Economic shocks</a:t>
            </a:r>
            <a:endParaRPr lang="en-US" sz="3200" dirty="0"/>
          </a:p>
        </p:txBody>
      </p:sp>
      <p:sp>
        <p:nvSpPr>
          <p:cNvPr id="3" name="Content Placeholder 2"/>
          <p:cNvSpPr>
            <a:spLocks noGrp="1"/>
          </p:cNvSpPr>
          <p:nvPr>
            <p:ph sz="half" idx="1"/>
          </p:nvPr>
        </p:nvSpPr>
        <p:spPr>
          <a:xfrm>
            <a:off x="457200" y="1676400"/>
            <a:ext cx="8229600" cy="5181599"/>
          </a:xfrm>
        </p:spPr>
        <p:txBody>
          <a:bodyPr>
            <a:normAutofit/>
          </a:bodyPr>
          <a:lstStyle/>
          <a:p>
            <a:r>
              <a:rPr lang="en-US" dirty="0" smtClean="0"/>
              <a:t>Economic </a:t>
            </a:r>
            <a:r>
              <a:rPr lang="en-US" dirty="0"/>
              <a:t>shocks (e.g. job losses, </a:t>
            </a:r>
            <a:r>
              <a:rPr lang="en-US" dirty="0" smtClean="0"/>
              <a:t>price increases);</a:t>
            </a:r>
            <a:endParaRPr lang="en-US" dirty="0"/>
          </a:p>
          <a:p>
            <a:endParaRPr lang="en-US" sz="2400" dirty="0" smtClean="0"/>
          </a:p>
        </p:txBody>
      </p:sp>
      <p:pic>
        <p:nvPicPr>
          <p:cNvPr id="4" name="Picture 3"/>
          <p:cNvPicPr>
            <a:picLocks noChangeAspect="1"/>
          </p:cNvPicPr>
          <p:nvPr/>
        </p:nvPicPr>
        <p:blipFill>
          <a:blip r:embed="rId2"/>
          <a:stretch>
            <a:fillRect/>
          </a:stretch>
        </p:blipFill>
        <p:spPr>
          <a:xfrm>
            <a:off x="4648200" y="2871600"/>
            <a:ext cx="4038600" cy="3148200"/>
          </a:xfrm>
          <a:prstGeom prst="rect">
            <a:avLst/>
          </a:prstGeom>
        </p:spPr>
      </p:pic>
      <p:sp>
        <p:nvSpPr>
          <p:cNvPr id="5" name="TextBox 4"/>
          <p:cNvSpPr txBox="1"/>
          <p:nvPr/>
        </p:nvSpPr>
        <p:spPr>
          <a:xfrm>
            <a:off x="179650" y="6367759"/>
            <a:ext cx="8671348" cy="461665"/>
          </a:xfrm>
          <a:prstGeom prst="rect">
            <a:avLst/>
          </a:prstGeom>
          <a:noFill/>
        </p:spPr>
        <p:txBody>
          <a:bodyPr wrap="square" rtlCol="0">
            <a:spAutoFit/>
          </a:bodyPr>
          <a:lstStyle/>
          <a:p>
            <a:r>
              <a:rPr lang="en-US" sz="1200" dirty="0"/>
              <a:t>Source: </a:t>
            </a:r>
            <a:r>
              <a:rPr lang="en-US" sz="1200" dirty="0">
                <a:hlinkClick r:id="rId3"/>
              </a:rPr>
              <a:t>http://</a:t>
            </a:r>
            <a:r>
              <a:rPr lang="en-US" sz="1200" dirty="0" smtClean="0">
                <a:hlinkClick r:id="rId3"/>
              </a:rPr>
              <a:t>cpjohn.in/wp-content/uploads/inflation-cartoon.jpg</a:t>
            </a:r>
            <a:r>
              <a:rPr lang="en-US" sz="1200" dirty="0"/>
              <a:t> and http://www.politicsweb.co.za/politicsweb/media_stream/politicsweb/1/274464/images/AdcorpGraph.png</a:t>
            </a:r>
            <a:endParaRPr lang="en-GB" sz="1200" dirty="0"/>
          </a:p>
        </p:txBody>
      </p:sp>
      <p:pic>
        <p:nvPicPr>
          <p:cNvPr id="6" name="Picture 5"/>
          <p:cNvPicPr>
            <a:picLocks noChangeAspect="1"/>
          </p:cNvPicPr>
          <p:nvPr/>
        </p:nvPicPr>
        <p:blipFill>
          <a:blip r:embed="rId4"/>
          <a:stretch>
            <a:fillRect/>
          </a:stretch>
        </p:blipFill>
        <p:spPr>
          <a:xfrm>
            <a:off x="397825" y="3247596"/>
            <a:ext cx="4250375" cy="2934130"/>
          </a:xfrm>
          <a:prstGeom prst="rect">
            <a:avLst/>
          </a:prstGeom>
        </p:spPr>
      </p:pic>
    </p:spTree>
    <p:extLst>
      <p:ext uri="{BB962C8B-B14F-4D97-AF65-F5344CB8AC3E}">
        <p14:creationId xmlns:p14="http://schemas.microsoft.com/office/powerpoint/2010/main" val="40835703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4800600" cy="1524000"/>
          </a:xfrm>
        </p:spPr>
        <p:txBody>
          <a:bodyPr>
            <a:normAutofit/>
          </a:bodyPr>
          <a:lstStyle/>
          <a:p>
            <a:r>
              <a:rPr lang="en-US" sz="3200" dirty="0" smtClean="0"/>
              <a:t>Shocks: Conflict</a:t>
            </a:r>
            <a:endParaRPr lang="en-US" sz="3200" dirty="0"/>
          </a:p>
        </p:txBody>
      </p:sp>
      <p:sp>
        <p:nvSpPr>
          <p:cNvPr id="3" name="Content Placeholder 2"/>
          <p:cNvSpPr>
            <a:spLocks noGrp="1"/>
          </p:cNvSpPr>
          <p:nvPr>
            <p:ph sz="half" idx="1"/>
          </p:nvPr>
        </p:nvSpPr>
        <p:spPr>
          <a:xfrm>
            <a:off x="457200" y="1676401"/>
            <a:ext cx="3962400" cy="2438400"/>
          </a:xfrm>
        </p:spPr>
        <p:txBody>
          <a:bodyPr>
            <a:normAutofit/>
          </a:bodyPr>
          <a:lstStyle/>
          <a:p>
            <a:r>
              <a:rPr lang="en-US" sz="3200" dirty="0" smtClean="0"/>
              <a:t>Conflict </a:t>
            </a:r>
            <a:r>
              <a:rPr lang="en-US" sz="3200" dirty="0"/>
              <a:t>(e.g. </a:t>
            </a:r>
            <a:r>
              <a:rPr lang="en-US" sz="3200" dirty="0" smtClean="0"/>
              <a:t>gang wars; war)</a:t>
            </a:r>
            <a:endParaRPr lang="en-US" sz="3200" dirty="0"/>
          </a:p>
          <a:p>
            <a:endParaRPr lang="en-US" dirty="0" smtClean="0"/>
          </a:p>
        </p:txBody>
      </p:sp>
      <p:pic>
        <p:nvPicPr>
          <p:cNvPr id="4" name="Picture 3"/>
          <p:cNvPicPr>
            <a:picLocks noChangeAspect="1"/>
          </p:cNvPicPr>
          <p:nvPr/>
        </p:nvPicPr>
        <p:blipFill>
          <a:blip r:embed="rId2"/>
          <a:stretch>
            <a:fillRect/>
          </a:stretch>
        </p:blipFill>
        <p:spPr>
          <a:xfrm>
            <a:off x="5412194" y="685800"/>
            <a:ext cx="3251200" cy="2438400"/>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2194" y="3505200"/>
            <a:ext cx="325120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00049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9067800" cy="914400"/>
          </a:xfrm>
        </p:spPr>
        <p:txBody>
          <a:bodyPr>
            <a:normAutofit/>
          </a:bodyPr>
          <a:lstStyle/>
          <a:p>
            <a:r>
              <a:rPr lang="en-US" sz="3200" dirty="0" smtClean="0"/>
              <a:t>Shocks: Crops and Livestock</a:t>
            </a:r>
            <a:endParaRPr lang="en-US" sz="3200" dirty="0"/>
          </a:p>
        </p:txBody>
      </p:sp>
      <p:sp>
        <p:nvSpPr>
          <p:cNvPr id="3" name="Content Placeholder 2"/>
          <p:cNvSpPr>
            <a:spLocks noGrp="1"/>
          </p:cNvSpPr>
          <p:nvPr>
            <p:ph sz="half" idx="1"/>
          </p:nvPr>
        </p:nvSpPr>
        <p:spPr>
          <a:xfrm>
            <a:off x="457200" y="1676401"/>
            <a:ext cx="3276600" cy="2895600"/>
          </a:xfrm>
        </p:spPr>
        <p:txBody>
          <a:bodyPr>
            <a:normAutofit/>
          </a:bodyPr>
          <a:lstStyle/>
          <a:p>
            <a:r>
              <a:rPr lang="en-US" dirty="0" smtClean="0"/>
              <a:t>Crop/livestock </a:t>
            </a:r>
            <a:r>
              <a:rPr lang="en-US" dirty="0"/>
              <a:t>health shocks</a:t>
            </a:r>
          </a:p>
          <a:p>
            <a:endParaRPr lang="en-US" sz="2400" dirty="0" smtClean="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84043" y="1676400"/>
            <a:ext cx="4620346" cy="4343400"/>
          </a:xfrm>
          <a:prstGeom prst="rect">
            <a:avLst/>
          </a:prstGeom>
        </p:spPr>
      </p:pic>
      <p:sp>
        <p:nvSpPr>
          <p:cNvPr id="5" name="TextBox 4"/>
          <p:cNvSpPr txBox="1"/>
          <p:nvPr/>
        </p:nvSpPr>
        <p:spPr>
          <a:xfrm>
            <a:off x="2438400" y="6324600"/>
            <a:ext cx="5600059" cy="276999"/>
          </a:xfrm>
          <a:prstGeom prst="rect">
            <a:avLst/>
          </a:prstGeom>
          <a:noFill/>
        </p:spPr>
        <p:txBody>
          <a:bodyPr wrap="none" rtlCol="0">
            <a:spAutoFit/>
          </a:bodyPr>
          <a:lstStyle/>
          <a:p>
            <a:r>
              <a:rPr lang="en-US" sz="1200" dirty="0">
                <a:solidFill>
                  <a:srgbClr val="595959"/>
                </a:solidFill>
              </a:rPr>
              <a:t>Source: http://blogs.cfr.org/campbell/2012/09/07/zimbabwe-crops-fail-hunger-looms/</a:t>
            </a:r>
            <a:endParaRPr lang="en-GB" sz="1200" dirty="0">
              <a:solidFill>
                <a:srgbClr val="595959"/>
              </a:solidFill>
            </a:endParaRPr>
          </a:p>
        </p:txBody>
      </p:sp>
    </p:spTree>
    <p:extLst>
      <p:ext uri="{BB962C8B-B14F-4D97-AF65-F5344CB8AC3E}">
        <p14:creationId xmlns:p14="http://schemas.microsoft.com/office/powerpoint/2010/main" val="2062960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Vulnerability and Shocks</a:t>
            </a:r>
            <a:endParaRPr lang="en-GB" dirty="0"/>
          </a:p>
        </p:txBody>
      </p:sp>
      <p:sp>
        <p:nvSpPr>
          <p:cNvPr id="7" name="Content Placeholder 3"/>
          <p:cNvSpPr>
            <a:spLocks noGrp="1"/>
          </p:cNvSpPr>
          <p:nvPr>
            <p:ph idx="1"/>
          </p:nvPr>
        </p:nvSpPr>
        <p:spPr>
          <a:xfrm>
            <a:off x="152400" y="1417638"/>
            <a:ext cx="8534400" cy="4708525"/>
          </a:xfrm>
        </p:spPr>
        <p:txBody>
          <a:bodyPr>
            <a:normAutofit/>
          </a:bodyPr>
          <a:lstStyle/>
          <a:p>
            <a:pPr marL="0" indent="0">
              <a:buNone/>
            </a:pPr>
            <a:r>
              <a:rPr lang="en-US" dirty="0" smtClean="0"/>
              <a:t>A </a:t>
            </a:r>
            <a:r>
              <a:rPr lang="en-US" dirty="0"/>
              <a:t>focus on vulnerability and shocks assists </a:t>
            </a:r>
            <a:r>
              <a:rPr lang="en-US" dirty="0" smtClean="0"/>
              <a:t>in </a:t>
            </a:r>
            <a:r>
              <a:rPr lang="en-US" dirty="0"/>
              <a:t>understanding social and economic problems that affect informal </a:t>
            </a:r>
            <a:r>
              <a:rPr lang="en-US" dirty="0" smtClean="0"/>
              <a:t>settlements</a:t>
            </a:r>
            <a:r>
              <a:rPr lang="en-US" dirty="0"/>
              <a:t> </a:t>
            </a:r>
            <a:r>
              <a:rPr lang="en-US" dirty="0" smtClean="0"/>
              <a:t>is useful for us because:</a:t>
            </a:r>
          </a:p>
          <a:p>
            <a:pPr marL="0" indent="0">
              <a:buNone/>
            </a:pPr>
            <a:endParaRPr lang="en-US" dirty="0"/>
          </a:p>
          <a:p>
            <a:pPr marL="0" indent="0">
              <a:buNone/>
            </a:pPr>
            <a:r>
              <a:rPr lang="en-US" dirty="0" smtClean="0"/>
              <a:t>It </a:t>
            </a:r>
            <a:r>
              <a:rPr lang="en-US" dirty="0"/>
              <a:t>highlights  </a:t>
            </a:r>
            <a:endParaRPr lang="en-US" dirty="0" smtClean="0"/>
          </a:p>
          <a:p>
            <a:pPr lvl="1" indent="-342900"/>
            <a:r>
              <a:rPr lang="en-US" sz="2400" dirty="0" smtClean="0"/>
              <a:t>the </a:t>
            </a:r>
            <a:r>
              <a:rPr lang="en-US" sz="2400" dirty="0"/>
              <a:t>varied forms of </a:t>
            </a:r>
            <a:r>
              <a:rPr lang="en-US" sz="2400" dirty="0" smtClean="0"/>
              <a:t> bad circumstances that </a:t>
            </a:r>
            <a:r>
              <a:rPr lang="en-US" sz="2400" dirty="0"/>
              <a:t>people are facing simultaneously, </a:t>
            </a:r>
          </a:p>
          <a:p>
            <a:pPr lvl="1" indent="-342900"/>
            <a:r>
              <a:rPr lang="en-US" sz="2400" dirty="0" smtClean="0"/>
              <a:t>how </a:t>
            </a:r>
            <a:r>
              <a:rPr lang="en-US" sz="2400" dirty="0"/>
              <a:t>the combination of these factors make the prospects for achieving a better life very difficult.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56094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686800" cy="1143000"/>
          </a:xfrm>
        </p:spPr>
        <p:txBody>
          <a:bodyPr>
            <a:normAutofit fontScale="90000"/>
          </a:bodyPr>
          <a:lstStyle/>
          <a:p>
            <a:r>
              <a:rPr lang="en-US" dirty="0" smtClean="0"/>
              <a:t>Relationship between vulnerability, risks and shocks</a:t>
            </a:r>
            <a:endParaRPr lang="en-GB" dirty="0"/>
          </a:p>
        </p:txBody>
      </p:sp>
      <p:graphicFrame>
        <p:nvGraphicFramePr>
          <p:cNvPr id="3" name="Diagram 2"/>
          <p:cNvGraphicFramePr/>
          <p:nvPr>
            <p:extLst>
              <p:ext uri="{D42A27DB-BD31-4B8C-83A1-F6EECF244321}">
                <p14:modId xmlns:p14="http://schemas.microsoft.com/office/powerpoint/2010/main" val="1499231208"/>
              </p:ext>
            </p:extLst>
          </p:nvPr>
        </p:nvGraphicFramePr>
        <p:xfrm>
          <a:off x="193623" y="1752600"/>
          <a:ext cx="6588177"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 Diagonal Corner Rectangle 3"/>
          <p:cNvSpPr/>
          <p:nvPr/>
        </p:nvSpPr>
        <p:spPr>
          <a:xfrm>
            <a:off x="7010400" y="3124200"/>
            <a:ext cx="1905000" cy="1676400"/>
          </a:xfrm>
          <a:prstGeom prst="round2Diag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t>Poverty</a:t>
            </a:r>
            <a:endParaRPr lang="en-GB" sz="3000" dirty="0"/>
          </a:p>
        </p:txBody>
      </p:sp>
      <p:sp>
        <p:nvSpPr>
          <p:cNvPr id="5" name="Right Arrow 4"/>
          <p:cNvSpPr/>
          <p:nvPr/>
        </p:nvSpPr>
        <p:spPr>
          <a:xfrm>
            <a:off x="2286000" y="3733800"/>
            <a:ext cx="457200" cy="609600"/>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ight Arrow 5"/>
          <p:cNvSpPr/>
          <p:nvPr/>
        </p:nvSpPr>
        <p:spPr>
          <a:xfrm>
            <a:off x="4419600" y="3695700"/>
            <a:ext cx="457200" cy="609600"/>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ight Arrow 6"/>
          <p:cNvSpPr/>
          <p:nvPr/>
        </p:nvSpPr>
        <p:spPr>
          <a:xfrm>
            <a:off x="6705600" y="3657600"/>
            <a:ext cx="457200" cy="609600"/>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986126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457200"/>
            <a:ext cx="8229600" cy="1143000"/>
          </a:xfrm>
        </p:spPr>
        <p:txBody>
          <a:bodyPr>
            <a:noAutofit/>
          </a:bodyPr>
          <a:lstStyle/>
          <a:p>
            <a:r>
              <a:rPr lang="en-ZA" sz="3200" dirty="0"/>
              <a:t>Activity </a:t>
            </a:r>
            <a:r>
              <a:rPr lang="en-ZA" sz="3200" dirty="0" smtClean="0"/>
              <a:t>2.1Impact of informal settlement conditions</a:t>
            </a:r>
            <a:r>
              <a:rPr lang="en-GB" sz="3200" dirty="0"/>
              <a:t/>
            </a:r>
            <a:br>
              <a:rPr lang="en-GB" sz="3200" dirty="0"/>
            </a:br>
            <a:endParaRPr lang="en-US" sz="2400" b="0" dirty="0">
              <a:solidFill>
                <a:schemeClr val="tx1">
                  <a:lumMod val="65000"/>
                  <a:lumOff val="35000"/>
                </a:schemeClr>
              </a:solidFill>
              <a:latin typeface="Trebuchet MS"/>
              <a:cs typeface="Trebuchet MS"/>
            </a:endParaRPr>
          </a:p>
        </p:txBody>
      </p:sp>
      <p:sp>
        <p:nvSpPr>
          <p:cNvPr id="5" name="Text Placeholder 4"/>
          <p:cNvSpPr>
            <a:spLocks noGrp="1"/>
          </p:cNvSpPr>
          <p:nvPr>
            <p:ph idx="1"/>
          </p:nvPr>
        </p:nvSpPr>
        <p:spPr>
          <a:xfrm>
            <a:off x="457200" y="1600200"/>
            <a:ext cx="8229600" cy="4525963"/>
          </a:xfrm>
        </p:spPr>
        <p:txBody>
          <a:bodyPr>
            <a:normAutofit fontScale="92500"/>
          </a:bodyPr>
          <a:lstStyle/>
          <a:p>
            <a:r>
              <a:rPr lang="en-ZA" dirty="0"/>
              <a:t>Type of activity: Small </a:t>
            </a:r>
            <a:r>
              <a:rPr lang="en-US" dirty="0"/>
              <a:t>group </a:t>
            </a:r>
            <a:r>
              <a:rPr lang="en-ZA" dirty="0"/>
              <a:t>work (triads)</a:t>
            </a:r>
            <a:endParaRPr lang="en-US" dirty="0"/>
          </a:p>
          <a:p>
            <a:r>
              <a:rPr lang="en-ZA" dirty="0"/>
              <a:t>Timing: 10 minutes + 20 minutes de-brief</a:t>
            </a:r>
            <a:endParaRPr lang="en-US" dirty="0"/>
          </a:p>
          <a:p>
            <a:r>
              <a:rPr lang="en-ZA" i="1" dirty="0"/>
              <a:t>Purpose: In this activity you will consider how the conditions in informal settlements increase vulnerability.</a:t>
            </a:r>
            <a:endParaRPr lang="en-US" dirty="0"/>
          </a:p>
          <a:p>
            <a:r>
              <a:rPr lang="en-ZA" i="1" dirty="0"/>
              <a:t>Instruction: The article </a:t>
            </a:r>
            <a:r>
              <a:rPr lang="en-ZA" i="1" dirty="0" smtClean="0"/>
              <a:t>in the Participant Manual </a:t>
            </a:r>
            <a:r>
              <a:rPr lang="en-ZA" i="1" dirty="0"/>
              <a:t>“A big devil in the shacks” describes how the conditions found in informal settlements heighten the risk of fire, as well as the impact of the </a:t>
            </a:r>
            <a:r>
              <a:rPr lang="en-ZA" i="1" dirty="0" smtClean="0"/>
              <a:t>fire.</a:t>
            </a:r>
            <a:endParaRPr lang="en-US" dirty="0"/>
          </a:p>
          <a:p>
            <a:pPr indent="0">
              <a:buNone/>
            </a:pPr>
            <a:r>
              <a:rPr lang="en-ZA" i="1" dirty="0" smtClean="0"/>
              <a:t>Using </a:t>
            </a:r>
            <a:r>
              <a:rPr lang="en-ZA" i="1" dirty="0"/>
              <a:t>the article as an example, </a:t>
            </a:r>
            <a:r>
              <a:rPr lang="en-US" i="1" dirty="0"/>
              <a:t>discuss how the conditions found in informal settlements might make each of the social or economic conditions </a:t>
            </a:r>
            <a:r>
              <a:rPr lang="en-US" i="1" dirty="0" smtClean="0"/>
              <a:t>listed in the Participant Manual </a:t>
            </a:r>
            <a:r>
              <a:rPr lang="en-US" i="1" dirty="0"/>
              <a:t>worse. </a:t>
            </a:r>
            <a:endParaRPr lang="en-US" dirty="0"/>
          </a:p>
          <a:p>
            <a:pPr marL="57150" marR="0">
              <a:spcBef>
                <a:spcPts val="0"/>
              </a:spcBef>
              <a:spcAft>
                <a:spcPts val="0"/>
              </a:spcAft>
            </a:pPr>
            <a:endParaRPr lang="en-GB" dirty="0"/>
          </a:p>
        </p:txBody>
      </p:sp>
    </p:spTree>
    <p:extLst>
      <p:ext uri="{BB962C8B-B14F-4D97-AF65-F5344CB8AC3E}">
        <p14:creationId xmlns:p14="http://schemas.microsoft.com/office/powerpoint/2010/main" val="22068178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990600"/>
          </a:xfrm>
        </p:spPr>
        <p:txBody>
          <a:bodyPr>
            <a:normAutofit fontScale="90000"/>
          </a:bodyPr>
          <a:lstStyle/>
          <a:p>
            <a:r>
              <a:rPr lang="en-ZA" dirty="0"/>
              <a:t>Activity 2.2</a:t>
            </a:r>
            <a:r>
              <a:rPr lang="en-ZA" dirty="0" smtClean="0"/>
              <a:t>: Analysing risk</a:t>
            </a:r>
            <a:r>
              <a:rPr lang="en-GB" dirty="0"/>
              <a:t/>
            </a:r>
            <a:br>
              <a:rPr lang="en-GB" dirty="0"/>
            </a:br>
            <a:endParaRPr lang="en-GB"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ZA" dirty="0"/>
              <a:t>Type of activity: Group work</a:t>
            </a:r>
            <a:endParaRPr lang="en-US" dirty="0"/>
          </a:p>
          <a:p>
            <a:r>
              <a:rPr lang="en-ZA" dirty="0"/>
              <a:t>Timing: 20 minutes + 15 minutes</a:t>
            </a:r>
            <a:endParaRPr lang="en-US" dirty="0"/>
          </a:p>
          <a:p>
            <a:r>
              <a:rPr lang="en-ZA" i="1" dirty="0"/>
              <a:t>Purpose: To describe and assess risk in your settlement, using a mapping technique.</a:t>
            </a:r>
            <a:endParaRPr lang="en-US" dirty="0"/>
          </a:p>
          <a:p>
            <a:r>
              <a:rPr lang="en-ZA" i="1" dirty="0"/>
              <a:t>Instruction: The facilitator will provide you with a sheet of flipchart paper and a set of coloured pens.</a:t>
            </a:r>
            <a:endParaRPr lang="en-US" dirty="0"/>
          </a:p>
          <a:p>
            <a:r>
              <a:rPr lang="en-ZA" i="1" dirty="0"/>
              <a:t>Choose a settlement that you know.</a:t>
            </a:r>
            <a:endParaRPr lang="en-US" dirty="0"/>
          </a:p>
          <a:p>
            <a:r>
              <a:rPr lang="en-ZA" i="1" dirty="0"/>
              <a:t>Draw a rough sketch map of the settlement that shows the hazards and risks such as dongas, rubbish piles, unsanitary areas and dangers from cars or trains. Use different colours or symbols for different types of hazard. Identify whether the hazard is there at any time of day, week, month, year when the hazards are better or worse.</a:t>
            </a:r>
            <a:endParaRPr lang="en-US" dirty="0"/>
          </a:p>
          <a:p>
            <a:r>
              <a:rPr lang="en-ZA" i="1" dirty="0"/>
              <a:t>After 20 minutes, you will stick your maps onto the wall and walk around to view the maps of the other groups. Each group should identify someone to act as a guide and explain their map to the other groups.</a:t>
            </a:r>
            <a:endParaRPr lang="en-US" dirty="0"/>
          </a:p>
          <a:p>
            <a:endParaRPr lang="en-US" dirty="0"/>
          </a:p>
        </p:txBody>
      </p:sp>
    </p:spTree>
    <p:extLst>
      <p:ext uri="{BB962C8B-B14F-4D97-AF65-F5344CB8AC3E}">
        <p14:creationId xmlns:p14="http://schemas.microsoft.com/office/powerpoint/2010/main" val="41239342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143000"/>
            <a:ext cx="7315002" cy="4669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13977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normAutofit fontScale="90000"/>
          </a:bodyPr>
          <a:lstStyle/>
          <a:p>
            <a:r>
              <a:rPr lang="en-US" dirty="0" smtClean="0"/>
              <a:t>2. Finding </a:t>
            </a:r>
            <a:r>
              <a:rPr lang="en-US" dirty="0"/>
              <a:t>resources locally: assets and livelihoods </a:t>
            </a:r>
          </a:p>
        </p:txBody>
      </p:sp>
      <p:sp>
        <p:nvSpPr>
          <p:cNvPr id="3" name="Content Placeholder 2"/>
          <p:cNvSpPr>
            <a:spLocks noGrp="1"/>
          </p:cNvSpPr>
          <p:nvPr>
            <p:ph sz="half" idx="1"/>
          </p:nvPr>
        </p:nvSpPr>
        <p:spPr>
          <a:xfrm>
            <a:off x="381001" y="1417638"/>
            <a:ext cx="4800600" cy="4708525"/>
          </a:xfrm>
        </p:spPr>
        <p:txBody>
          <a:bodyPr>
            <a:normAutofit/>
          </a:bodyPr>
          <a:lstStyle/>
          <a:p>
            <a:pPr marL="0" indent="0">
              <a:buNone/>
            </a:pPr>
            <a:r>
              <a:rPr lang="en-US" sz="2400" dirty="0"/>
              <a:t>Assets </a:t>
            </a:r>
            <a:r>
              <a:rPr lang="en-US" sz="2400" dirty="0" smtClean="0"/>
              <a:t>are: </a:t>
            </a:r>
            <a:endParaRPr lang="en-US" sz="2400" dirty="0"/>
          </a:p>
          <a:p>
            <a:r>
              <a:rPr lang="en-US" sz="2400" dirty="0"/>
              <a:t>the resources people are able to draw on </a:t>
            </a:r>
            <a:r>
              <a:rPr lang="en-US" sz="2400" dirty="0" smtClean="0"/>
              <a:t> </a:t>
            </a:r>
            <a:endParaRPr lang="en-US" sz="2400" dirty="0"/>
          </a:p>
          <a:p>
            <a:r>
              <a:rPr lang="en-US" sz="2400" dirty="0" smtClean="0"/>
              <a:t>they are the </a:t>
            </a:r>
            <a:r>
              <a:rPr lang="en-US" sz="2400" dirty="0"/>
              <a:t>‘building blocks’ which make people stronger in their life strategies</a:t>
            </a:r>
          </a:p>
          <a:p>
            <a:endParaRPr lang="en-US" sz="2400" dirty="0"/>
          </a:p>
          <a:p>
            <a:pPr marL="0" indent="0">
              <a:buNone/>
            </a:pPr>
            <a:r>
              <a:rPr lang="en-US" sz="2400" dirty="0"/>
              <a:t>There </a:t>
            </a:r>
            <a:r>
              <a:rPr lang="en-US" sz="2400" dirty="0" smtClean="0"/>
              <a:t>are: </a:t>
            </a:r>
            <a:endParaRPr lang="en-US" sz="2400" dirty="0"/>
          </a:p>
          <a:p>
            <a:r>
              <a:rPr lang="en-US" sz="2400" dirty="0"/>
              <a:t>Material/ physical </a:t>
            </a:r>
            <a:r>
              <a:rPr lang="en-US" sz="2400" dirty="0" smtClean="0"/>
              <a:t>resources</a:t>
            </a:r>
          </a:p>
          <a:p>
            <a:r>
              <a:rPr lang="en-US" sz="2400" dirty="0" smtClean="0"/>
              <a:t>Non-material</a:t>
            </a:r>
            <a:r>
              <a:rPr lang="en-US" sz="2400" dirty="0"/>
              <a:t>/ social resources</a:t>
            </a:r>
          </a:p>
          <a:p>
            <a:endParaRPr lang="en-US" sz="2400" dirty="0" smtClean="0"/>
          </a:p>
        </p:txBody>
      </p:sp>
      <p:sp>
        <p:nvSpPr>
          <p:cNvPr id="4" name="Content Placeholder 3"/>
          <p:cNvSpPr>
            <a:spLocks noGrp="1"/>
          </p:cNvSpPr>
          <p:nvPr>
            <p:ph sz="half" idx="2"/>
          </p:nvPr>
        </p:nvSpPr>
        <p:spPr/>
        <p:txBody>
          <a:bodyPr>
            <a:normAutofit/>
          </a:bodyPr>
          <a:lstStyle/>
          <a:p>
            <a:endParaRPr lang="en-US" dirty="0"/>
          </a:p>
          <a:p>
            <a:pPr marL="0" indent="0">
              <a:buNone/>
            </a:pPr>
            <a:endParaRPr lang="en-US" dirty="0"/>
          </a:p>
          <a:p>
            <a:pPr marL="0" indent="0">
              <a:buNone/>
            </a:pPr>
            <a:endParaRPr lang="en-US" dirty="0"/>
          </a:p>
        </p:txBody>
      </p:sp>
      <p:pic>
        <p:nvPicPr>
          <p:cNvPr id="5" name="Picture 4" descr="Dana ruimsig site measuring 2 093"/>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600200"/>
            <a:ext cx="3336925" cy="3962400"/>
          </a:xfrm>
          <a:prstGeom prst="rect">
            <a:avLst/>
          </a:prstGeom>
          <a:noFill/>
          <a:ln>
            <a:noFill/>
          </a:ln>
        </p:spPr>
      </p:pic>
    </p:spTree>
    <p:extLst>
      <p:ext uri="{BB962C8B-B14F-4D97-AF65-F5344CB8AC3E}">
        <p14:creationId xmlns:p14="http://schemas.microsoft.com/office/powerpoint/2010/main" val="13958370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533400"/>
            <a:ext cx="8229600" cy="639762"/>
          </a:xfrm>
        </p:spPr>
        <p:txBody>
          <a:bodyPr>
            <a:normAutofit fontScale="90000"/>
          </a:bodyPr>
          <a:lstStyle/>
          <a:p>
            <a:r>
              <a:rPr lang="en-US" dirty="0"/>
              <a:t>	</a:t>
            </a:r>
            <a:r>
              <a:rPr lang="en-US" dirty="0" smtClean="0"/>
              <a:t>Five Types of  Capital or Assets</a:t>
            </a:r>
            <a:endParaRPr lang="en-US" dirty="0"/>
          </a:p>
        </p:txBody>
      </p:sp>
      <p:pic>
        <p:nvPicPr>
          <p:cNvPr id="6" name="Picture 5"/>
          <p:cNvPicPr>
            <a:picLocks noChangeAspect="1"/>
          </p:cNvPicPr>
          <p:nvPr/>
        </p:nvPicPr>
        <p:blipFill>
          <a:blip r:embed="rId2"/>
          <a:stretch>
            <a:fillRect/>
          </a:stretch>
        </p:blipFill>
        <p:spPr>
          <a:xfrm>
            <a:off x="2057400" y="2409932"/>
            <a:ext cx="5020868" cy="3762268"/>
          </a:xfrm>
          <a:prstGeom prst="rect">
            <a:avLst/>
          </a:prstGeom>
          <a:solidFill>
            <a:srgbClr val="86436B"/>
          </a:solidFill>
        </p:spPr>
      </p:pic>
      <p:sp>
        <p:nvSpPr>
          <p:cNvPr id="7" name="Rectangular Callout 6"/>
          <p:cNvSpPr/>
          <p:nvPr/>
        </p:nvSpPr>
        <p:spPr>
          <a:xfrm>
            <a:off x="3081476" y="1207604"/>
            <a:ext cx="2481124" cy="1078396"/>
          </a:xfrm>
          <a:prstGeom prst="wedgeRectCallout">
            <a:avLst>
              <a:gd name="adj1" fmla="val 16066"/>
              <a:gd name="adj2" fmla="val 85868"/>
            </a:avLst>
          </a:prstGeom>
          <a:solidFill>
            <a:srgbClr val="86436B"/>
          </a:solidFill>
          <a:ln>
            <a:solidFill>
              <a:srgbClr val="8643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t>Skills</a:t>
            </a:r>
            <a:r>
              <a:rPr lang="en-GB" sz="2000" dirty="0"/>
              <a:t>, knowledge, good health and ability to work</a:t>
            </a:r>
          </a:p>
        </p:txBody>
      </p:sp>
      <p:sp>
        <p:nvSpPr>
          <p:cNvPr id="8" name="Rectangular Callout 7"/>
          <p:cNvSpPr/>
          <p:nvPr/>
        </p:nvSpPr>
        <p:spPr>
          <a:xfrm>
            <a:off x="838200" y="1283804"/>
            <a:ext cx="1600200" cy="1078396"/>
          </a:xfrm>
          <a:prstGeom prst="wedgeRectCallout">
            <a:avLst>
              <a:gd name="adj1" fmla="val 69585"/>
              <a:gd name="adj2" fmla="val 106831"/>
            </a:avLst>
          </a:prstGeom>
          <a:solidFill>
            <a:srgbClr val="86436B"/>
          </a:solidFill>
          <a:ln>
            <a:solidFill>
              <a:srgbClr val="8643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lvl="1" indent="-57150"/>
            <a:r>
              <a:rPr lang="en-US" dirty="0" smtClean="0"/>
              <a:t> </a:t>
            </a:r>
            <a:r>
              <a:rPr lang="en-US" sz="2200" dirty="0" smtClean="0"/>
              <a:t>Trees</a:t>
            </a:r>
            <a:r>
              <a:rPr lang="en-US" sz="2200" dirty="0"/>
              <a:t>, land and water</a:t>
            </a:r>
          </a:p>
        </p:txBody>
      </p:sp>
      <p:sp>
        <p:nvSpPr>
          <p:cNvPr id="9" name="Rectangular Callout 8"/>
          <p:cNvSpPr/>
          <p:nvPr/>
        </p:nvSpPr>
        <p:spPr>
          <a:xfrm>
            <a:off x="6934200" y="1192696"/>
            <a:ext cx="1717263" cy="1779104"/>
          </a:xfrm>
          <a:prstGeom prst="wedgeRectCallout">
            <a:avLst>
              <a:gd name="adj1" fmla="val -77739"/>
              <a:gd name="adj2" fmla="val 59314"/>
            </a:avLst>
          </a:prstGeom>
          <a:solidFill>
            <a:srgbClr val="86436B"/>
          </a:solidFill>
          <a:ln>
            <a:solidFill>
              <a:srgbClr val="8643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sz="2000" dirty="0" smtClean="0"/>
              <a:t>Affordable </a:t>
            </a:r>
            <a:r>
              <a:rPr lang="en-US" sz="2000" dirty="0"/>
              <a:t>transport; shelter; water and sanitation</a:t>
            </a:r>
          </a:p>
        </p:txBody>
      </p:sp>
      <p:sp>
        <p:nvSpPr>
          <p:cNvPr id="11" name="Rectangular Callout 10"/>
          <p:cNvSpPr/>
          <p:nvPr/>
        </p:nvSpPr>
        <p:spPr>
          <a:xfrm>
            <a:off x="7391400" y="4267200"/>
            <a:ext cx="1502190" cy="1627740"/>
          </a:xfrm>
          <a:prstGeom prst="wedgeRectCallout">
            <a:avLst>
              <a:gd name="adj1" fmla="val -91834"/>
              <a:gd name="adj2" fmla="val -1894"/>
            </a:avLst>
          </a:prstGeom>
          <a:solidFill>
            <a:srgbClr val="86436B"/>
          </a:solidFill>
          <a:ln>
            <a:solidFill>
              <a:srgbClr val="8643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t>Savings</a:t>
            </a:r>
            <a:r>
              <a:rPr lang="en-GB" sz="2000" dirty="0"/>
              <a:t>, loans, grants remittances</a:t>
            </a:r>
          </a:p>
        </p:txBody>
      </p:sp>
      <p:sp>
        <p:nvSpPr>
          <p:cNvPr id="12" name="Rectangular Callout 11"/>
          <p:cNvSpPr/>
          <p:nvPr/>
        </p:nvSpPr>
        <p:spPr>
          <a:xfrm>
            <a:off x="228600" y="3932584"/>
            <a:ext cx="1515668" cy="1782416"/>
          </a:xfrm>
          <a:prstGeom prst="wedgeRectCallout">
            <a:avLst>
              <a:gd name="adj1" fmla="val 83793"/>
              <a:gd name="adj2" fmla="val -2915"/>
            </a:avLst>
          </a:prstGeom>
          <a:solidFill>
            <a:srgbClr val="86436B"/>
          </a:solidFill>
          <a:ln>
            <a:solidFill>
              <a:srgbClr val="8643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400050"/>
            <a:r>
              <a:rPr lang="en-US" sz="2000" dirty="0" smtClean="0"/>
              <a:t>Groups</a:t>
            </a:r>
            <a:r>
              <a:rPr lang="en-US" sz="2000" dirty="0"/>
              <a:t>, networks, relationships</a:t>
            </a:r>
          </a:p>
        </p:txBody>
      </p:sp>
    </p:spTree>
    <p:extLst>
      <p:ext uri="{BB962C8B-B14F-4D97-AF65-F5344CB8AC3E}">
        <p14:creationId xmlns:p14="http://schemas.microsoft.com/office/powerpoint/2010/main" val="125420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2.3: Assets as Resources</a:t>
            </a:r>
            <a:endParaRPr lang="en-US" dirty="0"/>
          </a:p>
        </p:txBody>
      </p:sp>
      <p:sp>
        <p:nvSpPr>
          <p:cNvPr id="3" name="Content Placeholder 2"/>
          <p:cNvSpPr>
            <a:spLocks noGrp="1"/>
          </p:cNvSpPr>
          <p:nvPr>
            <p:ph idx="1"/>
          </p:nvPr>
        </p:nvSpPr>
        <p:spPr/>
        <p:txBody>
          <a:bodyPr>
            <a:normAutofit/>
          </a:bodyPr>
          <a:lstStyle/>
          <a:p>
            <a:r>
              <a:rPr lang="en-ZA" dirty="0"/>
              <a:t>Type of activity: </a:t>
            </a:r>
            <a:r>
              <a:rPr lang="en-US" dirty="0"/>
              <a:t>Individual</a:t>
            </a:r>
          </a:p>
          <a:p>
            <a:r>
              <a:rPr lang="en-ZA" dirty="0"/>
              <a:t>Timing: 10 minutes</a:t>
            </a:r>
            <a:endParaRPr lang="en-US" dirty="0"/>
          </a:p>
          <a:p>
            <a:r>
              <a:rPr lang="en-ZA" i="1" dirty="0"/>
              <a:t>Purpose: To apply the concept of assets</a:t>
            </a:r>
            <a:r>
              <a:rPr lang="en-ZA" dirty="0"/>
              <a:t> </a:t>
            </a:r>
            <a:r>
              <a:rPr lang="en-ZA" i="1" dirty="0"/>
              <a:t>as resources to draw on to your own life.</a:t>
            </a:r>
            <a:endParaRPr lang="en-US" dirty="0"/>
          </a:p>
          <a:p>
            <a:r>
              <a:rPr lang="en-ZA" i="1" dirty="0"/>
              <a:t>Instruction: </a:t>
            </a:r>
            <a:endParaRPr lang="en-US" dirty="0"/>
          </a:p>
          <a:p>
            <a:pPr lvl="1"/>
            <a:r>
              <a:rPr lang="en-US" i="1" dirty="0"/>
              <a:t>Imagine that you suffered a shock to your livelihood for example, you lost your job, or broke both your legs in an accident. </a:t>
            </a:r>
            <a:endParaRPr lang="en-US" dirty="0"/>
          </a:p>
          <a:p>
            <a:pPr lvl="1"/>
            <a:r>
              <a:rPr lang="en-US" i="1" dirty="0"/>
              <a:t>List as many assets as you can, in each of the categories described in the </a:t>
            </a:r>
            <a:r>
              <a:rPr lang="en-US" i="1" dirty="0" smtClean="0"/>
              <a:t>previous slide, </a:t>
            </a:r>
            <a:r>
              <a:rPr lang="en-US" i="1" dirty="0"/>
              <a:t>which you would be able to draw on to survive </a:t>
            </a:r>
            <a:endParaRPr lang="en-US" dirty="0"/>
          </a:p>
          <a:p>
            <a:pPr marL="0" indent="0">
              <a:buNone/>
            </a:pPr>
            <a:endParaRPr lang="en-US" dirty="0"/>
          </a:p>
        </p:txBody>
      </p:sp>
    </p:spTree>
    <p:extLst>
      <p:ext uri="{BB962C8B-B14F-4D97-AF65-F5344CB8AC3E}">
        <p14:creationId xmlns:p14="http://schemas.microsoft.com/office/powerpoint/2010/main" val="1450379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09600"/>
            <a:ext cx="8229600" cy="808038"/>
          </a:xfrm>
        </p:spPr>
        <p:txBody>
          <a:bodyPr>
            <a:noAutofit/>
          </a:bodyPr>
          <a:lstStyle/>
          <a:p>
            <a:r>
              <a:rPr lang="en-ZA" dirty="0"/>
              <a:t>Activity 2.4: Social Capital</a:t>
            </a:r>
            <a:r>
              <a:rPr lang="en-GB" dirty="0"/>
              <a:t/>
            </a:r>
            <a:br>
              <a:rPr lang="en-GB" dirty="0"/>
            </a:br>
            <a:endParaRPr lang="en-GB" dirty="0"/>
          </a:p>
        </p:txBody>
      </p:sp>
      <p:sp>
        <p:nvSpPr>
          <p:cNvPr id="5" name="Content Placeholder 4"/>
          <p:cNvSpPr>
            <a:spLocks noGrp="1"/>
          </p:cNvSpPr>
          <p:nvPr>
            <p:ph idx="1"/>
          </p:nvPr>
        </p:nvSpPr>
        <p:spPr>
          <a:xfrm>
            <a:off x="447675" y="1384300"/>
            <a:ext cx="8229600" cy="4525963"/>
          </a:xfrm>
        </p:spPr>
        <p:txBody>
          <a:bodyPr>
            <a:normAutofit/>
          </a:bodyPr>
          <a:lstStyle/>
          <a:p>
            <a:r>
              <a:rPr lang="en-ZA" dirty="0"/>
              <a:t>Type of activity: </a:t>
            </a:r>
            <a:r>
              <a:rPr lang="en-US" dirty="0"/>
              <a:t>Individual &amp; Facilitated Group Discussion</a:t>
            </a:r>
          </a:p>
          <a:p>
            <a:r>
              <a:rPr lang="en-ZA" dirty="0"/>
              <a:t>Timing: 5 minutes</a:t>
            </a:r>
            <a:endParaRPr lang="en-US" dirty="0"/>
          </a:p>
          <a:p>
            <a:r>
              <a:rPr lang="en-ZA" i="1" dirty="0"/>
              <a:t>Purpose: To identify examples of social capital in the informal settlement you know.</a:t>
            </a:r>
            <a:endParaRPr lang="en-US" dirty="0"/>
          </a:p>
          <a:p>
            <a:r>
              <a:rPr lang="en-ZA" i="1" dirty="0"/>
              <a:t>Instruction:</a:t>
            </a:r>
            <a:endParaRPr lang="en-US" dirty="0"/>
          </a:p>
          <a:p>
            <a:pPr lvl="1"/>
            <a:r>
              <a:rPr lang="en-ZA" i="1" dirty="0"/>
              <a:t> List as many groups as you can that operate in the informal settlement you know, </a:t>
            </a:r>
            <a:r>
              <a:rPr lang="en-US" i="1" dirty="0"/>
              <a:t>where people are already joining together to help address a social or economic problem or to gain greater benefit from working as a group.</a:t>
            </a:r>
            <a:endParaRPr lang="en-US" dirty="0"/>
          </a:p>
          <a:p>
            <a:pPr marL="0" indent="0">
              <a:buNone/>
            </a:pPr>
            <a:endParaRPr lang="en-US" dirty="0"/>
          </a:p>
        </p:txBody>
      </p:sp>
    </p:spTree>
    <p:extLst>
      <p:ext uri="{BB962C8B-B14F-4D97-AF65-F5344CB8AC3E}">
        <p14:creationId xmlns:p14="http://schemas.microsoft.com/office/powerpoint/2010/main" val="3436324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normAutofit/>
          </a:bodyPr>
          <a:lstStyle/>
          <a:p>
            <a:pPr lvl="1" algn="l" rtl="0">
              <a:spcBef>
                <a:spcPct val="0"/>
              </a:spcBef>
            </a:pPr>
            <a:r>
              <a:rPr lang="en-US" sz="3600" b="1" dirty="0" smtClean="0">
                <a:solidFill>
                  <a:srgbClr val="D65636"/>
                </a:solidFill>
                <a:latin typeface="Arial Narrow"/>
                <a:cs typeface="Arial Narrow"/>
              </a:rPr>
              <a:t>Livelihoods and sustainable livelihoods</a:t>
            </a:r>
            <a:endParaRPr lang="en-US" sz="3600" b="1" dirty="0">
              <a:solidFill>
                <a:srgbClr val="D65636"/>
              </a:solidFill>
              <a:latin typeface="Arial Narrow"/>
              <a:cs typeface="Arial Narrow"/>
            </a:endParaRPr>
          </a:p>
        </p:txBody>
      </p:sp>
      <p:sp>
        <p:nvSpPr>
          <p:cNvPr id="3" name="Content Placeholder 2"/>
          <p:cNvSpPr>
            <a:spLocks noGrp="1"/>
          </p:cNvSpPr>
          <p:nvPr>
            <p:ph sz="half" idx="1"/>
          </p:nvPr>
        </p:nvSpPr>
        <p:spPr>
          <a:xfrm>
            <a:off x="178594" y="1176163"/>
            <a:ext cx="4038600" cy="1338437"/>
          </a:xfrm>
          <a:solidFill>
            <a:schemeClr val="accent4">
              <a:lumMod val="75000"/>
            </a:schemeClr>
          </a:solidFill>
          <a:ln>
            <a:solidFill>
              <a:schemeClr val="accent4">
                <a:lumMod val="75000"/>
              </a:schemeClr>
            </a:solidFill>
          </a:ln>
        </p:spPr>
        <p:txBody>
          <a:bodyPr>
            <a:normAutofit/>
          </a:bodyPr>
          <a:lstStyle/>
          <a:p>
            <a:pPr marL="0" indent="0">
              <a:buNone/>
            </a:pPr>
            <a:r>
              <a:rPr lang="en-US" sz="2000" dirty="0">
                <a:solidFill>
                  <a:schemeClr val="bg1"/>
                </a:solidFill>
              </a:rPr>
              <a:t>R</a:t>
            </a:r>
            <a:r>
              <a:rPr lang="en-US" sz="2000" dirty="0" smtClean="0">
                <a:solidFill>
                  <a:schemeClr val="bg1"/>
                </a:solidFill>
              </a:rPr>
              <a:t>esources </a:t>
            </a:r>
            <a:r>
              <a:rPr lang="en-US" sz="2000" dirty="0">
                <a:solidFill>
                  <a:schemeClr val="bg1"/>
                </a:solidFill>
              </a:rPr>
              <a:t>used +</a:t>
            </a:r>
            <a:r>
              <a:rPr lang="en-US" sz="2000" dirty="0" smtClean="0">
                <a:solidFill>
                  <a:schemeClr val="bg1"/>
                </a:solidFill>
              </a:rPr>
              <a:t> </a:t>
            </a:r>
            <a:r>
              <a:rPr lang="en-US" sz="2000" dirty="0">
                <a:solidFill>
                  <a:schemeClr val="bg1"/>
                </a:solidFill>
              </a:rPr>
              <a:t>the activities undertaken in order to </a:t>
            </a:r>
            <a:r>
              <a:rPr lang="en-US" sz="2000" dirty="0" smtClean="0">
                <a:solidFill>
                  <a:schemeClr val="bg1"/>
                </a:solidFill>
              </a:rPr>
              <a:t>live = </a:t>
            </a:r>
            <a:r>
              <a:rPr lang="en-US" sz="2000" b="1" dirty="0" smtClean="0">
                <a:solidFill>
                  <a:schemeClr val="bg1"/>
                </a:solidFill>
              </a:rPr>
              <a:t>livelihood</a:t>
            </a:r>
            <a:endParaRPr lang="en-US" sz="2000" b="1" dirty="0">
              <a:solidFill>
                <a:schemeClr val="bg1"/>
              </a:solidFill>
            </a:endParaRPr>
          </a:p>
        </p:txBody>
      </p:sp>
      <p:sp>
        <p:nvSpPr>
          <p:cNvPr id="4" name="Content Placeholder 3"/>
          <p:cNvSpPr>
            <a:spLocks noGrp="1"/>
          </p:cNvSpPr>
          <p:nvPr>
            <p:ph sz="half" idx="2"/>
          </p:nvPr>
        </p:nvSpPr>
        <p:spPr>
          <a:xfrm>
            <a:off x="4455320" y="1176163"/>
            <a:ext cx="4510086" cy="1338437"/>
          </a:xfrm>
          <a:solidFill>
            <a:schemeClr val="accent4">
              <a:lumMod val="75000"/>
            </a:schemeClr>
          </a:solidFill>
          <a:ln>
            <a:solidFill>
              <a:schemeClr val="accent4">
                <a:lumMod val="75000"/>
              </a:schemeClr>
            </a:solidFill>
          </a:ln>
        </p:spPr>
        <p:txBody>
          <a:bodyPr>
            <a:normAutofit/>
          </a:bodyPr>
          <a:lstStyle/>
          <a:p>
            <a:pPr marL="0" indent="0">
              <a:buNone/>
            </a:pPr>
            <a:r>
              <a:rPr lang="en-US" sz="2000" dirty="0">
                <a:solidFill>
                  <a:schemeClr val="bg1"/>
                </a:solidFill>
              </a:rPr>
              <a:t>People combine activities in different ways to meet their various needs at different </a:t>
            </a:r>
            <a:r>
              <a:rPr lang="en-US" sz="2000" dirty="0" smtClean="0">
                <a:solidFill>
                  <a:schemeClr val="bg1"/>
                </a:solidFill>
              </a:rPr>
              <a:t>times</a:t>
            </a:r>
          </a:p>
          <a:p>
            <a:endParaRPr lang="en-US" sz="2000" dirty="0" smtClean="0">
              <a:solidFill>
                <a:schemeClr val="bg1"/>
              </a:solidFill>
            </a:endParaRPr>
          </a:p>
        </p:txBody>
      </p:sp>
      <p:sp>
        <p:nvSpPr>
          <p:cNvPr id="5" name="Rectangle 4"/>
          <p:cNvSpPr/>
          <p:nvPr/>
        </p:nvSpPr>
        <p:spPr>
          <a:xfrm>
            <a:off x="1293020" y="2820102"/>
            <a:ext cx="6324600" cy="707886"/>
          </a:xfrm>
          <a:prstGeom prst="rect">
            <a:avLst/>
          </a:prstGeom>
          <a:solidFill>
            <a:schemeClr val="accent6">
              <a:lumMod val="75000"/>
            </a:schemeClr>
          </a:solidFill>
          <a:ln>
            <a:solidFill>
              <a:schemeClr val="accent6">
                <a:lumMod val="75000"/>
              </a:schemeClr>
            </a:solidFill>
          </a:ln>
        </p:spPr>
        <p:txBody>
          <a:bodyPr wrap="square">
            <a:spAutoFit/>
          </a:bodyPr>
          <a:lstStyle/>
          <a:p>
            <a:pPr algn="ctr"/>
            <a:r>
              <a:rPr lang="en-GB" sz="2000" b="1" dirty="0">
                <a:solidFill>
                  <a:schemeClr val="bg1"/>
                </a:solidFill>
                <a:latin typeface="Trebuchet MS"/>
                <a:cs typeface="Trebuchet MS"/>
              </a:rPr>
              <a:t>Livelihood strategy </a:t>
            </a:r>
            <a:r>
              <a:rPr lang="en-GB" sz="2000" dirty="0">
                <a:solidFill>
                  <a:schemeClr val="bg1"/>
                </a:solidFill>
                <a:latin typeface="Trebuchet MS"/>
                <a:cs typeface="Trebuchet MS"/>
              </a:rPr>
              <a:t>= the range and combination of activities and choices </a:t>
            </a:r>
          </a:p>
        </p:txBody>
      </p:sp>
      <p:sp>
        <p:nvSpPr>
          <p:cNvPr id="6" name="Rectangle 5"/>
          <p:cNvSpPr/>
          <p:nvPr/>
        </p:nvSpPr>
        <p:spPr>
          <a:xfrm>
            <a:off x="192881" y="3833491"/>
            <a:ext cx="8786812" cy="2246769"/>
          </a:xfrm>
          <a:prstGeom prst="rect">
            <a:avLst/>
          </a:prstGeom>
          <a:ln>
            <a:solidFill>
              <a:srgbClr val="002060"/>
            </a:solidFill>
            <a:prstDash val="dash"/>
          </a:ln>
        </p:spPr>
        <p:txBody>
          <a:bodyPr wrap="square">
            <a:spAutoFit/>
          </a:bodyPr>
          <a:lstStyle/>
          <a:p>
            <a:r>
              <a:rPr lang="en-ZA" sz="2000" dirty="0" smtClean="0">
                <a:solidFill>
                  <a:schemeClr val="tx1">
                    <a:lumMod val="65000"/>
                    <a:lumOff val="35000"/>
                  </a:schemeClr>
                </a:solidFill>
                <a:latin typeface="Trebuchet MS"/>
                <a:cs typeface="Trebuchet MS"/>
              </a:rPr>
              <a:t>People </a:t>
            </a:r>
            <a:r>
              <a:rPr lang="en-ZA" sz="2000" dirty="0">
                <a:solidFill>
                  <a:schemeClr val="tx1">
                    <a:lumMod val="65000"/>
                    <a:lumOff val="35000"/>
                  </a:schemeClr>
                </a:solidFill>
                <a:latin typeface="Trebuchet MS"/>
                <a:cs typeface="Trebuchet MS"/>
              </a:rPr>
              <a:t>require a range of assets to achieve positive livelihood outcomes. No single category of assets on its own is sufficient to yield all the many and varied livelihood outcomes that people seek.</a:t>
            </a:r>
            <a:endParaRPr lang="en-GB" sz="2000" dirty="0">
              <a:solidFill>
                <a:schemeClr val="tx1">
                  <a:lumMod val="65000"/>
                  <a:lumOff val="35000"/>
                </a:schemeClr>
              </a:solidFill>
              <a:latin typeface="Trebuchet MS"/>
              <a:cs typeface="Trebuchet MS"/>
            </a:endParaRPr>
          </a:p>
          <a:p>
            <a:r>
              <a:rPr lang="en-ZA" sz="2000" dirty="0">
                <a:solidFill>
                  <a:schemeClr val="tx1">
                    <a:lumMod val="65000"/>
                    <a:lumOff val="35000"/>
                  </a:schemeClr>
                </a:solidFill>
                <a:latin typeface="Trebuchet MS"/>
                <a:cs typeface="Trebuchet MS"/>
              </a:rPr>
              <a:t>This is particularly true for poor people whose access to any given category of assets tends to be very limited. </a:t>
            </a:r>
            <a:r>
              <a:rPr lang="en-ZA" sz="2000" dirty="0" smtClean="0">
                <a:solidFill>
                  <a:schemeClr val="tx1">
                    <a:lumMod val="65000"/>
                    <a:lumOff val="35000"/>
                  </a:schemeClr>
                </a:solidFill>
                <a:latin typeface="Trebuchet MS"/>
                <a:cs typeface="Trebuchet MS"/>
              </a:rPr>
              <a:t>They </a:t>
            </a:r>
            <a:r>
              <a:rPr lang="en-ZA" sz="2000" dirty="0">
                <a:solidFill>
                  <a:schemeClr val="tx1">
                    <a:lumMod val="65000"/>
                    <a:lumOff val="35000"/>
                  </a:schemeClr>
                </a:solidFill>
                <a:latin typeface="Trebuchet MS"/>
                <a:cs typeface="Trebuchet MS"/>
              </a:rPr>
              <a:t>have to seek ways of nurturing and combining what assets they do have in innovative ways to ensure survival.</a:t>
            </a:r>
            <a:endParaRPr lang="en-GB" sz="2000" dirty="0">
              <a:solidFill>
                <a:schemeClr val="tx1">
                  <a:lumMod val="65000"/>
                  <a:lumOff val="35000"/>
                </a:schemeClr>
              </a:solidFill>
              <a:latin typeface="Trebuchet MS"/>
              <a:cs typeface="Trebuchet MS"/>
            </a:endParaRPr>
          </a:p>
        </p:txBody>
      </p:sp>
      <p:sp>
        <p:nvSpPr>
          <p:cNvPr id="7" name="Down Arrow 6"/>
          <p:cNvSpPr/>
          <p:nvPr/>
        </p:nvSpPr>
        <p:spPr>
          <a:xfrm>
            <a:off x="3445669" y="2514599"/>
            <a:ext cx="1828800" cy="381000"/>
          </a:xfrm>
          <a:prstGeom prst="down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117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normAutofit/>
          </a:bodyPr>
          <a:lstStyle/>
          <a:p>
            <a:pPr lvl="1" algn="l" rtl="0">
              <a:spcBef>
                <a:spcPct val="0"/>
              </a:spcBef>
            </a:pPr>
            <a:r>
              <a:rPr lang="en-US" sz="3600" b="1" dirty="0" smtClean="0">
                <a:solidFill>
                  <a:srgbClr val="D65636"/>
                </a:solidFill>
                <a:latin typeface="Arial Narrow"/>
                <a:cs typeface="Arial Narrow"/>
              </a:rPr>
              <a:t>How to support livelihoods</a:t>
            </a:r>
            <a:endParaRPr lang="en-US" sz="3600" b="1" dirty="0">
              <a:solidFill>
                <a:srgbClr val="D65636"/>
              </a:solidFill>
              <a:latin typeface="Arial Narrow"/>
              <a:cs typeface="Arial Narrow"/>
            </a:endParaRPr>
          </a:p>
        </p:txBody>
      </p:sp>
      <p:sp>
        <p:nvSpPr>
          <p:cNvPr id="3" name="Content Placeholder 2"/>
          <p:cNvSpPr>
            <a:spLocks noGrp="1"/>
          </p:cNvSpPr>
          <p:nvPr>
            <p:ph sz="half" idx="1"/>
          </p:nvPr>
        </p:nvSpPr>
        <p:spPr>
          <a:xfrm>
            <a:off x="457200" y="1600200"/>
            <a:ext cx="8382000" cy="762000"/>
          </a:xfrm>
        </p:spPr>
        <p:txBody>
          <a:bodyPr>
            <a:normAutofit fontScale="85000" lnSpcReduction="10000"/>
          </a:bodyPr>
          <a:lstStyle/>
          <a:p>
            <a:endParaRPr lang="en-US" sz="2400" dirty="0"/>
          </a:p>
          <a:p>
            <a:endParaRPr lang="en-US" sz="2400" dirty="0" smtClean="0"/>
          </a:p>
          <a:p>
            <a:pPr marL="0" indent="0">
              <a:buNone/>
            </a:pPr>
            <a:endParaRPr lang="en-US" sz="2400" dirty="0"/>
          </a:p>
          <a:p>
            <a:endParaRPr lang="en-US" sz="2400" dirty="0" smtClean="0"/>
          </a:p>
          <a:p>
            <a:endParaRPr lang="en-US" sz="2400" dirty="0"/>
          </a:p>
          <a:p>
            <a:endParaRPr lang="en-US" sz="2400" dirty="0" smtClean="0"/>
          </a:p>
          <a:p>
            <a:endParaRPr lang="en-US" sz="2400" dirty="0"/>
          </a:p>
        </p:txBody>
      </p:sp>
      <p:sp>
        <p:nvSpPr>
          <p:cNvPr id="4" name="Content Placeholder 3"/>
          <p:cNvSpPr>
            <a:spLocks noGrp="1"/>
          </p:cNvSpPr>
          <p:nvPr>
            <p:ph sz="half" idx="2"/>
          </p:nvPr>
        </p:nvSpPr>
        <p:spPr>
          <a:xfrm>
            <a:off x="609600" y="1295400"/>
            <a:ext cx="7772400" cy="2133599"/>
          </a:xfrm>
        </p:spPr>
        <p:txBody>
          <a:bodyPr>
            <a:normAutofit fontScale="85000" lnSpcReduction="10000"/>
          </a:bodyPr>
          <a:lstStyle/>
          <a:p>
            <a:pPr>
              <a:lnSpc>
                <a:spcPct val="150000"/>
              </a:lnSpc>
            </a:pPr>
            <a:r>
              <a:rPr lang="en-US" sz="2400" dirty="0" smtClean="0"/>
              <a:t>Focus on people’s strengths and assets</a:t>
            </a:r>
          </a:p>
          <a:p>
            <a:pPr>
              <a:lnSpc>
                <a:spcPct val="150000"/>
              </a:lnSpc>
            </a:pPr>
            <a:r>
              <a:rPr lang="en-US" sz="2400" dirty="0" smtClean="0"/>
              <a:t>An expanding range of assets strengthens opportunity</a:t>
            </a:r>
          </a:p>
          <a:p>
            <a:pPr>
              <a:lnSpc>
                <a:spcPct val="150000"/>
              </a:lnSpc>
            </a:pPr>
            <a:r>
              <a:rPr lang="en-US" sz="2400" dirty="0" smtClean="0"/>
              <a:t>Promote </a:t>
            </a:r>
            <a:r>
              <a:rPr lang="en-US" sz="2400" dirty="0"/>
              <a:t>choice, opportunity and </a:t>
            </a:r>
            <a:r>
              <a:rPr lang="en-US" sz="2400" dirty="0" smtClean="0"/>
              <a:t>diversity</a:t>
            </a:r>
          </a:p>
          <a:p>
            <a:pPr>
              <a:lnSpc>
                <a:spcPct val="150000"/>
              </a:lnSpc>
            </a:pPr>
            <a:r>
              <a:rPr lang="en-US" sz="2400" dirty="0"/>
              <a:t>B</a:t>
            </a:r>
            <a:r>
              <a:rPr lang="en-US" sz="2400" dirty="0" smtClean="0"/>
              <a:t>uild </a:t>
            </a:r>
            <a:r>
              <a:rPr lang="en-US" sz="2400" dirty="0"/>
              <a:t>up </a:t>
            </a:r>
            <a:r>
              <a:rPr lang="en-US" sz="2400" dirty="0" smtClean="0"/>
              <a:t>the ability </a:t>
            </a:r>
            <a:r>
              <a:rPr lang="en-US" sz="2400" dirty="0"/>
              <a:t>to take advantage of these opportunities</a:t>
            </a:r>
          </a:p>
          <a:p>
            <a:endParaRPr lang="en-US" sz="2400" dirty="0" smtClean="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346516" y="3428999"/>
            <a:ext cx="6578283" cy="2819401"/>
          </a:xfrm>
          <a:prstGeom prst="rect">
            <a:avLst/>
          </a:prstGeom>
          <a:noFill/>
          <a:ln>
            <a:noFill/>
          </a:ln>
        </p:spPr>
      </p:pic>
    </p:spTree>
    <p:extLst>
      <p:ext uri="{BB962C8B-B14F-4D97-AF65-F5344CB8AC3E}">
        <p14:creationId xmlns:p14="http://schemas.microsoft.com/office/powerpoint/2010/main" val="362702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337"/>
            <a:ext cx="8229600" cy="838200"/>
          </a:xfrm>
        </p:spPr>
        <p:txBody>
          <a:bodyPr>
            <a:normAutofit/>
          </a:bodyPr>
          <a:lstStyle/>
          <a:p>
            <a:r>
              <a:rPr lang="en-US" dirty="0" smtClean="0"/>
              <a:t>Sustainable </a:t>
            </a:r>
            <a:r>
              <a:rPr lang="en-US" dirty="0"/>
              <a:t>livelihoods</a:t>
            </a:r>
          </a:p>
        </p:txBody>
      </p:sp>
      <p:sp>
        <p:nvSpPr>
          <p:cNvPr id="3" name="Content Placeholder 2"/>
          <p:cNvSpPr>
            <a:spLocks noGrp="1"/>
          </p:cNvSpPr>
          <p:nvPr>
            <p:ph sz="half" idx="1"/>
          </p:nvPr>
        </p:nvSpPr>
        <p:spPr>
          <a:xfrm>
            <a:off x="152400" y="871537"/>
            <a:ext cx="4648200" cy="5261128"/>
          </a:xfrm>
        </p:spPr>
        <p:txBody>
          <a:bodyPr>
            <a:normAutofit/>
          </a:bodyPr>
          <a:lstStyle/>
          <a:p>
            <a:pPr>
              <a:buFont typeface="Arial" panose="020B0604020202020204" pitchFamily="34" charset="0"/>
              <a:buChar char="•"/>
            </a:pPr>
            <a:r>
              <a:rPr lang="en-US" sz="2300" dirty="0" smtClean="0"/>
              <a:t>Are able </a:t>
            </a:r>
            <a:r>
              <a:rPr lang="en-US" sz="2300" dirty="0"/>
              <a:t>to cope with and recover from </a:t>
            </a:r>
            <a:r>
              <a:rPr lang="en-US" sz="2300" dirty="0" smtClean="0"/>
              <a:t>shocks</a:t>
            </a:r>
          </a:p>
          <a:p>
            <a:pPr>
              <a:buFont typeface="Arial" panose="020B0604020202020204" pitchFamily="34" charset="0"/>
              <a:buChar char="•"/>
            </a:pPr>
            <a:r>
              <a:rPr lang="en-ZA" sz="2300" dirty="0" smtClean="0"/>
              <a:t>Maintain </a:t>
            </a:r>
            <a:r>
              <a:rPr lang="en-ZA" sz="2300" dirty="0"/>
              <a:t>or enhance its capabilities and assets now and in the </a:t>
            </a:r>
            <a:r>
              <a:rPr lang="en-ZA" sz="2300" dirty="0" smtClean="0"/>
              <a:t>future</a:t>
            </a:r>
          </a:p>
          <a:p>
            <a:pPr>
              <a:buFont typeface="Arial" panose="020B0604020202020204" pitchFamily="34" charset="0"/>
              <a:buChar char="•"/>
            </a:pPr>
            <a:r>
              <a:rPr lang="en-ZA" sz="2300" dirty="0"/>
              <a:t>Improving people’s livelihoods is about improving their living conditions, quality of life and prospects for the future. </a:t>
            </a:r>
            <a:endParaRPr lang="en-ZA" sz="2300" dirty="0" smtClean="0"/>
          </a:p>
          <a:p>
            <a:pPr>
              <a:buFont typeface="Arial" panose="020B0604020202020204" pitchFamily="34" charset="0"/>
              <a:buChar char="•"/>
            </a:pPr>
            <a:r>
              <a:rPr lang="en-ZA" sz="2300" dirty="0" smtClean="0"/>
              <a:t>The </a:t>
            </a:r>
            <a:r>
              <a:rPr lang="en-ZA" sz="2300" dirty="0"/>
              <a:t>objective is to increase resilience or the ability to recover from negative events, and to reduce dependency on outside support</a:t>
            </a:r>
            <a:endParaRPr lang="en-US" sz="2300" dirty="0"/>
          </a:p>
          <a:p>
            <a:endParaRPr lang="en-US" sz="2000" dirty="0"/>
          </a:p>
          <a:p>
            <a:endParaRPr lang="en-US" sz="2000" dirty="0"/>
          </a:p>
        </p:txBody>
      </p:sp>
      <p:sp>
        <p:nvSpPr>
          <p:cNvPr id="4" name="Content Placeholder 3"/>
          <p:cNvSpPr>
            <a:spLocks noGrp="1"/>
          </p:cNvSpPr>
          <p:nvPr>
            <p:ph sz="half" idx="2"/>
          </p:nvPr>
        </p:nvSpPr>
        <p:spPr>
          <a:xfrm>
            <a:off x="4953000" y="1333498"/>
            <a:ext cx="4038600" cy="4456265"/>
          </a:xfrm>
        </p:spPr>
        <p:txBody>
          <a:bodyPr>
            <a:normAutofit/>
          </a:bodyPr>
          <a:lstStyle/>
          <a:p>
            <a:pPr marL="0" indent="0">
              <a:buNone/>
            </a:pPr>
            <a:r>
              <a:rPr lang="en-US" sz="2400" dirty="0" smtClean="0">
                <a:solidFill>
                  <a:srgbClr val="FF0000"/>
                </a:solidFill>
              </a:rPr>
              <a:t>BUT:</a:t>
            </a:r>
          </a:p>
          <a:p>
            <a:r>
              <a:rPr lang="en-US" sz="2400" dirty="0" smtClean="0">
                <a:solidFill>
                  <a:srgbClr val="FF0000"/>
                </a:solidFill>
              </a:rPr>
              <a:t>Be aware there is competition for resources </a:t>
            </a:r>
          </a:p>
          <a:p>
            <a:r>
              <a:rPr lang="en-US" sz="2400" dirty="0" smtClean="0">
                <a:solidFill>
                  <a:srgbClr val="FF0000"/>
                </a:solidFill>
              </a:rPr>
              <a:t>Interventions can favour some and disadvantage others</a:t>
            </a:r>
          </a:p>
          <a:p>
            <a:r>
              <a:rPr lang="en-US" sz="2400" dirty="0" smtClean="0">
                <a:solidFill>
                  <a:srgbClr val="FF0000"/>
                </a:solidFill>
              </a:rPr>
              <a:t>‘Safety nets’ might be needed for those that are marginalized and most vulnerable</a:t>
            </a:r>
            <a:endParaRPr lang="en-US" sz="2400" dirty="0">
              <a:solidFill>
                <a:srgbClr val="FF0000"/>
              </a:solidFill>
            </a:endParaRPr>
          </a:p>
        </p:txBody>
      </p:sp>
    </p:spTree>
    <p:extLst>
      <p:ext uri="{BB962C8B-B14F-4D97-AF65-F5344CB8AC3E}">
        <p14:creationId xmlns:p14="http://schemas.microsoft.com/office/powerpoint/2010/main" val="1297773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Activity 2.5: Livelihoods</a:t>
            </a:r>
            <a:endParaRPr lang="en-GB" dirty="0"/>
          </a:p>
        </p:txBody>
      </p:sp>
      <p:sp>
        <p:nvSpPr>
          <p:cNvPr id="3" name="Content Placeholder 2"/>
          <p:cNvSpPr>
            <a:spLocks noGrp="1"/>
          </p:cNvSpPr>
          <p:nvPr>
            <p:ph idx="1"/>
          </p:nvPr>
        </p:nvSpPr>
        <p:spPr/>
        <p:txBody>
          <a:bodyPr>
            <a:normAutofit/>
          </a:bodyPr>
          <a:lstStyle/>
          <a:p>
            <a:endParaRPr lang="en-US" dirty="0"/>
          </a:p>
          <a:p>
            <a:endParaRPr lang="en-US" dirty="0"/>
          </a:p>
        </p:txBody>
      </p:sp>
      <p:sp>
        <p:nvSpPr>
          <p:cNvPr id="8" name="Content Placeholder 2"/>
          <p:cNvSpPr txBox="1">
            <a:spLocks/>
          </p:cNvSpPr>
          <p:nvPr/>
        </p:nvSpPr>
        <p:spPr>
          <a:xfrm>
            <a:off x="609600" y="2327275"/>
            <a:ext cx="4040188" cy="39512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endParaRPr lang="en-US" dirty="0" smtClean="0"/>
          </a:p>
          <a:p>
            <a:endParaRPr lang="en-US" dirty="0"/>
          </a:p>
        </p:txBody>
      </p:sp>
      <p:sp>
        <p:nvSpPr>
          <p:cNvPr id="4" name="Rectangle 3"/>
          <p:cNvSpPr/>
          <p:nvPr/>
        </p:nvSpPr>
        <p:spPr>
          <a:xfrm>
            <a:off x="609600" y="1639280"/>
            <a:ext cx="7924800" cy="3970318"/>
          </a:xfrm>
          <a:prstGeom prst="rect">
            <a:avLst/>
          </a:prstGeom>
        </p:spPr>
        <p:txBody>
          <a:bodyPr wrap="square">
            <a:spAutoFit/>
          </a:bodyPr>
          <a:lstStyle/>
          <a:p>
            <a:r>
              <a:rPr lang="en-ZA" sz="2800" dirty="0"/>
              <a:t>Type of activity: Group work</a:t>
            </a:r>
            <a:endParaRPr lang="en-US" sz="2800" dirty="0"/>
          </a:p>
          <a:p>
            <a:r>
              <a:rPr lang="en-ZA" sz="2800" dirty="0"/>
              <a:t>Timing: 15 minutes</a:t>
            </a:r>
            <a:endParaRPr lang="en-US" sz="2800" dirty="0"/>
          </a:p>
          <a:p>
            <a:r>
              <a:rPr lang="en-ZA" sz="2800" i="1" dirty="0"/>
              <a:t>Purpose: To build understanding of shocks, assets and livelihood strategies.</a:t>
            </a:r>
            <a:endParaRPr lang="en-US" sz="2800" dirty="0"/>
          </a:p>
          <a:p>
            <a:r>
              <a:rPr lang="en-ZA" sz="2800" i="1" dirty="0"/>
              <a:t>Instruction: </a:t>
            </a:r>
            <a:r>
              <a:rPr lang="en-US" sz="2800" i="1" dirty="0"/>
              <a:t>Read the case study about Vuyiswa Magadla </a:t>
            </a:r>
            <a:r>
              <a:rPr lang="en-US" sz="2800" i="1" dirty="0" smtClean="0"/>
              <a:t>in the Participants Manual </a:t>
            </a:r>
            <a:r>
              <a:rPr lang="en-US" sz="2800" i="1" dirty="0"/>
              <a:t>and identify the shocks she experienced and the livelihood strategies she used.</a:t>
            </a:r>
            <a:endParaRPr lang="en-US" sz="2800" dirty="0"/>
          </a:p>
          <a:p>
            <a:pPr marL="57150" marR="0" algn="ctr">
              <a:spcBef>
                <a:spcPts val="0"/>
              </a:spcBef>
              <a:spcAft>
                <a:spcPts val="0"/>
              </a:spcAft>
            </a:pPr>
            <a:endParaRPr lang="en-US" sz="2800" dirty="0">
              <a:ea typeface="Calibri"/>
              <a:cs typeface="Times New Roman"/>
            </a:endParaRPr>
          </a:p>
        </p:txBody>
      </p:sp>
    </p:spTree>
    <p:extLst>
      <p:ext uri="{BB962C8B-B14F-4D97-AF65-F5344CB8AC3E}">
        <p14:creationId xmlns:p14="http://schemas.microsoft.com/office/powerpoint/2010/main" val="28175725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534400" cy="914400"/>
          </a:xfrm>
        </p:spPr>
        <p:txBody>
          <a:bodyPr>
            <a:noAutofit/>
          </a:bodyPr>
          <a:lstStyle/>
          <a:p>
            <a:r>
              <a:rPr lang="en-US" dirty="0" smtClean="0"/>
              <a:t>3. Strengthening </a:t>
            </a:r>
            <a:r>
              <a:rPr lang="en-US" dirty="0"/>
              <a:t>social capital and </a:t>
            </a:r>
            <a:r>
              <a:rPr lang="en-US" dirty="0" smtClean="0"/>
              <a:t>livelihoods</a:t>
            </a:r>
            <a:br>
              <a:rPr lang="en-US" dirty="0" smtClean="0"/>
            </a:br>
            <a:endParaRPr lang="en-US" dirty="0"/>
          </a:p>
        </p:txBody>
      </p:sp>
      <p:sp>
        <p:nvSpPr>
          <p:cNvPr id="3" name="Content Placeholder 2"/>
          <p:cNvSpPr>
            <a:spLocks noGrp="1"/>
          </p:cNvSpPr>
          <p:nvPr>
            <p:ph sz="half" idx="1"/>
          </p:nvPr>
        </p:nvSpPr>
        <p:spPr/>
        <p:txBody>
          <a:bodyPr>
            <a:normAutofit fontScale="85000" lnSpcReduction="20000"/>
          </a:bodyPr>
          <a:lstStyle/>
          <a:p>
            <a:r>
              <a:rPr lang="en-US" sz="3300" dirty="0">
                <a:solidFill>
                  <a:srgbClr val="D65636"/>
                </a:solidFill>
              </a:rPr>
              <a:t>W</a:t>
            </a:r>
            <a:r>
              <a:rPr lang="en-US" sz="3300" dirty="0" smtClean="0">
                <a:solidFill>
                  <a:srgbClr val="D65636"/>
                </a:solidFill>
              </a:rPr>
              <a:t>hat to strengthen and how to do so</a:t>
            </a:r>
            <a:endParaRPr lang="en-US" sz="3300" dirty="0">
              <a:solidFill>
                <a:srgbClr val="D65636"/>
              </a:solidFill>
            </a:endParaRPr>
          </a:p>
          <a:p>
            <a:endParaRPr lang="en-US" dirty="0"/>
          </a:p>
        </p:txBody>
      </p:sp>
      <p:sp>
        <p:nvSpPr>
          <p:cNvPr id="4" name="Content Placeholder 3"/>
          <p:cNvSpPr>
            <a:spLocks noGrp="1"/>
          </p:cNvSpPr>
          <p:nvPr>
            <p:ph sz="half" idx="2"/>
          </p:nvPr>
        </p:nvSpPr>
        <p:spPr>
          <a:xfrm>
            <a:off x="4800600" y="1600200"/>
            <a:ext cx="3886200" cy="4525963"/>
          </a:xfrm>
        </p:spPr>
        <p:txBody>
          <a:bodyPr>
            <a:normAutofit fontScale="85000" lnSpcReduction="20000"/>
          </a:bodyPr>
          <a:lstStyle/>
          <a:p>
            <a:r>
              <a:rPr lang="en-US" dirty="0" smtClean="0"/>
              <a:t>Adopt a participatory approach </a:t>
            </a:r>
          </a:p>
          <a:p>
            <a:r>
              <a:rPr lang="en-US" dirty="0" smtClean="0"/>
              <a:t>Scan widely, then focus</a:t>
            </a:r>
          </a:p>
          <a:p>
            <a:r>
              <a:rPr lang="en-US" dirty="0" smtClean="0"/>
              <a:t>Recognise difference </a:t>
            </a:r>
            <a:r>
              <a:rPr lang="en-US" dirty="0"/>
              <a:t>in the </a:t>
            </a:r>
            <a:r>
              <a:rPr lang="en-US" dirty="0" smtClean="0"/>
              <a:t>community: differentiate need and responses </a:t>
            </a:r>
          </a:p>
          <a:p>
            <a:r>
              <a:rPr lang="en-US" dirty="0" smtClean="0"/>
              <a:t>Build </a:t>
            </a:r>
            <a:r>
              <a:rPr lang="en-US" dirty="0"/>
              <a:t>on strengths: existing talents, skills, activities, opportunities and features </a:t>
            </a:r>
            <a:endParaRPr lang="en-US" dirty="0" smtClean="0"/>
          </a:p>
          <a:p>
            <a:r>
              <a:rPr lang="en-US" dirty="0" smtClean="0"/>
              <a:t>Identify external support</a:t>
            </a:r>
            <a:endParaRPr lang="en-US" dirty="0"/>
          </a:p>
        </p:txBody>
      </p:sp>
      <p:pic>
        <p:nvPicPr>
          <p:cNvPr id="12290"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0" y="3048000"/>
            <a:ext cx="3957219"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95075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Autofit/>
          </a:bodyPr>
          <a:lstStyle/>
          <a:p>
            <a:r>
              <a:rPr lang="en-US" dirty="0" smtClean="0"/>
              <a:t>Strengthening </a:t>
            </a:r>
            <a:r>
              <a:rPr lang="en-US" dirty="0"/>
              <a:t>social capital and </a:t>
            </a:r>
            <a:r>
              <a:rPr lang="en-US" dirty="0" smtClean="0"/>
              <a:t>livelihoods</a:t>
            </a:r>
            <a:br>
              <a:rPr lang="en-US" dirty="0" smtClean="0"/>
            </a:br>
            <a:endParaRPr lang="en-US" dirty="0"/>
          </a:p>
        </p:txBody>
      </p:sp>
      <p:sp>
        <p:nvSpPr>
          <p:cNvPr id="4" name="Content Placeholder 3"/>
          <p:cNvSpPr>
            <a:spLocks noGrp="1"/>
          </p:cNvSpPr>
          <p:nvPr>
            <p:ph idx="1"/>
          </p:nvPr>
        </p:nvSpPr>
        <p:spPr>
          <a:xfrm>
            <a:off x="457200" y="1066800"/>
            <a:ext cx="8229600" cy="5410200"/>
          </a:xfrm>
        </p:spPr>
        <p:txBody>
          <a:bodyPr>
            <a:normAutofit/>
          </a:bodyPr>
          <a:lstStyle/>
          <a:p>
            <a:pPr marL="0" indent="0">
              <a:buNone/>
            </a:pPr>
            <a:r>
              <a:rPr lang="en-US" dirty="0" smtClean="0"/>
              <a:t>Informal </a:t>
            </a:r>
            <a:r>
              <a:rPr lang="en-US" dirty="0"/>
              <a:t>settlements </a:t>
            </a:r>
            <a:r>
              <a:rPr lang="en-US" dirty="0" smtClean="0"/>
              <a:t>offer livelihoods </a:t>
            </a:r>
            <a:r>
              <a:rPr lang="en-US" dirty="0"/>
              <a:t>opportunities to residents. </a:t>
            </a:r>
            <a:r>
              <a:rPr lang="en-US" dirty="0" smtClean="0"/>
              <a:t>Informal </a:t>
            </a:r>
            <a:r>
              <a:rPr lang="en-US" dirty="0"/>
              <a:t>economic </a:t>
            </a:r>
            <a:r>
              <a:rPr lang="en-US" dirty="0" smtClean="0"/>
              <a:t>activity is vital: </a:t>
            </a:r>
          </a:p>
          <a:p>
            <a:pPr lvl="1"/>
            <a:r>
              <a:rPr lang="en-US" sz="2000" dirty="0" smtClean="0"/>
              <a:t>A platform </a:t>
            </a:r>
            <a:r>
              <a:rPr lang="en-US" sz="2000" dirty="0"/>
              <a:t>for more inclusive and sustained </a:t>
            </a:r>
            <a:r>
              <a:rPr lang="en-US" sz="2000" dirty="0" smtClean="0"/>
              <a:t>economic growth</a:t>
            </a:r>
          </a:p>
          <a:p>
            <a:pPr lvl="1"/>
            <a:r>
              <a:rPr lang="en-US" sz="2000" dirty="0" smtClean="0"/>
              <a:t>To meet immediate </a:t>
            </a:r>
            <a:r>
              <a:rPr lang="en-US" sz="2000" dirty="0"/>
              <a:t>household needs and </a:t>
            </a:r>
            <a:r>
              <a:rPr lang="en-US" sz="2000" dirty="0" smtClean="0"/>
              <a:t>improve livelihoods</a:t>
            </a:r>
            <a:r>
              <a:rPr lang="en-US" sz="2000" dirty="0"/>
              <a:t>. </a:t>
            </a:r>
          </a:p>
        </p:txBody>
      </p:sp>
      <p:pic>
        <p:nvPicPr>
          <p:cNvPr id="6147" name="Picture 3" descr="C:\Users\Jill\Documents\NUSP 2014 Project\HDA Images\Aug 2014 HDA CT Nicky Newman full sized jpgs worked-14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3276600"/>
            <a:ext cx="6553200"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7729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763000" cy="1143000"/>
          </a:xfrm>
        </p:spPr>
        <p:txBody>
          <a:bodyPr>
            <a:noAutofit/>
          </a:bodyPr>
          <a:lstStyle/>
          <a:p>
            <a:r>
              <a:rPr lang="en-US" sz="3200" dirty="0" smtClean="0"/>
              <a:t>Strengthening social capital and livelihoods</a:t>
            </a:r>
            <a:endParaRPr lang="en-US" sz="3200" dirty="0"/>
          </a:p>
        </p:txBody>
      </p:sp>
      <p:sp>
        <p:nvSpPr>
          <p:cNvPr id="3" name="Content Placeholder 2"/>
          <p:cNvSpPr>
            <a:spLocks noGrp="1"/>
          </p:cNvSpPr>
          <p:nvPr>
            <p:ph sz="half" idx="1"/>
          </p:nvPr>
        </p:nvSpPr>
        <p:spPr>
          <a:xfrm>
            <a:off x="381000" y="1066800"/>
            <a:ext cx="8229600" cy="4525963"/>
          </a:xfrm>
        </p:spPr>
        <p:txBody>
          <a:bodyPr>
            <a:normAutofit/>
          </a:bodyPr>
          <a:lstStyle/>
          <a:p>
            <a:r>
              <a:rPr lang="en-US" sz="2400" dirty="0"/>
              <a:t>Various methods and tools</a:t>
            </a:r>
          </a:p>
          <a:p>
            <a:pPr lvl="1"/>
            <a:r>
              <a:rPr lang="en-US" sz="2000" dirty="0" smtClean="0"/>
              <a:t>Identify </a:t>
            </a:r>
            <a:r>
              <a:rPr lang="en-US" sz="2000" dirty="0"/>
              <a:t>existing characteristics, patterns, issues and circumstances </a:t>
            </a:r>
            <a:endParaRPr lang="en-US" sz="2000" dirty="0" smtClean="0"/>
          </a:p>
          <a:p>
            <a:pPr lvl="1"/>
            <a:r>
              <a:rPr lang="en-US" sz="2000" dirty="0" smtClean="0"/>
              <a:t>Identify </a:t>
            </a:r>
            <a:r>
              <a:rPr lang="en-US" sz="2000" dirty="0"/>
              <a:t>and agree on how to improve things, what to prioritise and how to get support with these</a:t>
            </a:r>
          </a:p>
          <a:p>
            <a:endParaRPr lang="en-US" sz="2400" dirty="0"/>
          </a:p>
        </p:txBody>
      </p:sp>
      <p:pic>
        <p:nvPicPr>
          <p:cNvPr id="7170" name="Picture 2" descr="C:\Users\Jill\Documents\NUSP 2014 Project\HDA Images\Aug 2014 HDA CT Nicky Newman full sized jpgs worked-150.jp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600200" y="3048000"/>
            <a:ext cx="5791200" cy="2889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0228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Integrating </a:t>
            </a:r>
            <a:r>
              <a:rPr lang="en-US" dirty="0"/>
              <a:t>with informal settlement </a:t>
            </a:r>
            <a:r>
              <a:rPr lang="en-US" dirty="0" smtClean="0"/>
              <a:t>upgrading</a:t>
            </a:r>
            <a:endParaRPr lang="en-US" dirty="0"/>
          </a:p>
        </p:txBody>
      </p:sp>
      <p:sp>
        <p:nvSpPr>
          <p:cNvPr id="3" name="Content Placeholder 2"/>
          <p:cNvSpPr>
            <a:spLocks noGrp="1"/>
          </p:cNvSpPr>
          <p:nvPr>
            <p:ph idx="1"/>
          </p:nvPr>
        </p:nvSpPr>
        <p:spPr>
          <a:xfrm>
            <a:off x="457200" y="1417638"/>
            <a:ext cx="8229600" cy="4708525"/>
          </a:xfrm>
        </p:spPr>
        <p:txBody>
          <a:bodyPr>
            <a:normAutofit fontScale="85000" lnSpcReduction="10000"/>
          </a:bodyPr>
          <a:lstStyle/>
          <a:p>
            <a:pPr marL="0" indent="0">
              <a:buNone/>
            </a:pPr>
            <a:r>
              <a:rPr lang="en-US" sz="3000" dirty="0" smtClean="0">
                <a:solidFill>
                  <a:srgbClr val="D65636"/>
                </a:solidFill>
              </a:rPr>
              <a:t>How </a:t>
            </a:r>
            <a:r>
              <a:rPr lang="en-US" sz="3000" dirty="0">
                <a:solidFill>
                  <a:srgbClr val="D65636"/>
                </a:solidFill>
              </a:rPr>
              <a:t>government sees the social dimensions of upgrading</a:t>
            </a:r>
            <a:r>
              <a:rPr lang="en-US" sz="3000" dirty="0" smtClean="0">
                <a:solidFill>
                  <a:srgbClr val="D65636"/>
                </a:solidFill>
              </a:rPr>
              <a:t>:</a:t>
            </a:r>
          </a:p>
          <a:p>
            <a:pPr>
              <a:lnSpc>
                <a:spcPct val="150000"/>
              </a:lnSpc>
            </a:pPr>
            <a:r>
              <a:rPr lang="en-US" dirty="0" smtClean="0"/>
              <a:t>Emphasises </a:t>
            </a:r>
            <a:r>
              <a:rPr lang="en-US" dirty="0"/>
              <a:t>the importance of improving socio-economic conditions</a:t>
            </a:r>
          </a:p>
          <a:p>
            <a:pPr>
              <a:lnSpc>
                <a:spcPct val="150000"/>
              </a:lnSpc>
            </a:pPr>
            <a:r>
              <a:rPr lang="en-US" dirty="0" smtClean="0"/>
              <a:t>Outcome </a:t>
            </a:r>
            <a:r>
              <a:rPr lang="en-US" dirty="0"/>
              <a:t>8</a:t>
            </a:r>
          </a:p>
          <a:p>
            <a:pPr>
              <a:lnSpc>
                <a:spcPct val="150000"/>
              </a:lnSpc>
            </a:pPr>
            <a:r>
              <a:rPr lang="en-US" dirty="0" smtClean="0"/>
              <a:t>UISP </a:t>
            </a:r>
            <a:r>
              <a:rPr lang="en-US" dirty="0"/>
              <a:t>(Housing Code)</a:t>
            </a:r>
          </a:p>
          <a:p>
            <a:pPr>
              <a:lnSpc>
                <a:spcPct val="150000"/>
              </a:lnSpc>
            </a:pPr>
            <a:r>
              <a:rPr lang="en-US" dirty="0" smtClean="0"/>
              <a:t>National </a:t>
            </a:r>
            <a:r>
              <a:rPr lang="en-US" dirty="0"/>
              <a:t>Development </a:t>
            </a:r>
            <a:r>
              <a:rPr lang="en-US" dirty="0" smtClean="0"/>
              <a:t>Plan</a:t>
            </a:r>
          </a:p>
          <a:p>
            <a:pPr>
              <a:lnSpc>
                <a:spcPct val="150000"/>
              </a:lnSpc>
            </a:pPr>
            <a:r>
              <a:rPr lang="en-US" dirty="0" smtClean="0"/>
              <a:t>UISP </a:t>
            </a:r>
            <a:r>
              <a:rPr lang="en-US" dirty="0"/>
              <a:t>requires a settlement-level response plan </a:t>
            </a:r>
          </a:p>
          <a:p>
            <a:pPr lvl="1">
              <a:lnSpc>
                <a:spcPct val="150000"/>
              </a:lnSpc>
            </a:pPr>
            <a:r>
              <a:rPr lang="en-US" dirty="0" smtClean="0"/>
              <a:t>a </a:t>
            </a:r>
            <a:r>
              <a:rPr lang="en-US" dirty="0"/>
              <a:t>plan for the transformation of the target community into a sustainable human settlement. </a:t>
            </a:r>
          </a:p>
          <a:p>
            <a:pPr lvl="1">
              <a:lnSpc>
                <a:spcPct val="150000"/>
              </a:lnSpc>
            </a:pPr>
            <a:r>
              <a:rPr lang="en-US" dirty="0" smtClean="0"/>
              <a:t>tied </a:t>
            </a:r>
            <a:r>
              <a:rPr lang="en-US" dirty="0"/>
              <a:t>into municipal planning and budgeting processes</a:t>
            </a:r>
          </a:p>
          <a:p>
            <a:endParaRPr lang="en-US" dirty="0" smtClean="0"/>
          </a:p>
          <a:p>
            <a:endParaRPr lang="en-US" dirty="0"/>
          </a:p>
          <a:p>
            <a:endParaRPr lang="en-US" sz="2400" dirty="0" smtClean="0"/>
          </a:p>
          <a:p>
            <a:endParaRPr lang="en-US" sz="2400" dirty="0"/>
          </a:p>
        </p:txBody>
      </p:sp>
    </p:spTree>
    <p:extLst>
      <p:ext uri="{BB962C8B-B14F-4D97-AF65-F5344CB8AC3E}">
        <p14:creationId xmlns:p14="http://schemas.microsoft.com/office/powerpoint/2010/main" val="13439033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9144000" cy="657093"/>
          </a:xfrm>
        </p:spPr>
        <p:txBody>
          <a:bodyPr>
            <a:normAutofit/>
          </a:bodyPr>
          <a:lstStyle/>
          <a:p>
            <a:r>
              <a:rPr lang="en-US" sz="3200" dirty="0" smtClean="0"/>
              <a:t>Examples </a:t>
            </a:r>
            <a:r>
              <a:rPr lang="en-US" sz="3200" dirty="0"/>
              <a:t>of activities, interventions and partners</a:t>
            </a:r>
          </a:p>
        </p:txBody>
      </p:sp>
      <p:sp>
        <p:nvSpPr>
          <p:cNvPr id="3" name="Content Placeholder 2"/>
          <p:cNvSpPr>
            <a:spLocks noGrp="1"/>
          </p:cNvSpPr>
          <p:nvPr>
            <p:ph sz="half" idx="1"/>
          </p:nvPr>
        </p:nvSpPr>
        <p:spPr>
          <a:xfrm>
            <a:off x="381000" y="1524000"/>
            <a:ext cx="3505200" cy="4068763"/>
          </a:xfrm>
        </p:spPr>
        <p:txBody>
          <a:bodyPr>
            <a:normAutofit/>
          </a:bodyPr>
          <a:lstStyle/>
          <a:p>
            <a:r>
              <a:rPr lang="en-US" sz="2400" dirty="0"/>
              <a:t>Community </a:t>
            </a:r>
            <a:r>
              <a:rPr lang="en-US" sz="2400" dirty="0" smtClean="0"/>
              <a:t>Works </a:t>
            </a:r>
            <a:r>
              <a:rPr lang="en-US" sz="2400" dirty="0"/>
              <a:t>Programme. </a:t>
            </a:r>
            <a:endParaRPr lang="en-US" sz="2400" dirty="0" smtClean="0"/>
          </a:p>
          <a:p>
            <a:endParaRPr lang="en-US" sz="2400" dirty="0" smtClean="0"/>
          </a:p>
          <a:p>
            <a:r>
              <a:rPr lang="en-US" sz="2400" dirty="0" smtClean="0"/>
              <a:t>Active </a:t>
            </a:r>
            <a:r>
              <a:rPr lang="en-US" sz="2400" dirty="0"/>
              <a:t>boxes built in Khayelitsha through the </a:t>
            </a:r>
            <a:r>
              <a:rPr lang="en-US" sz="2400" dirty="0" smtClean="0"/>
              <a:t>VPUU</a:t>
            </a:r>
          </a:p>
          <a:p>
            <a:endParaRPr lang="en-US" sz="2400" dirty="0" smtClean="0"/>
          </a:p>
          <a:p>
            <a:r>
              <a:rPr lang="en-US" sz="2400" dirty="0" smtClean="0"/>
              <a:t>Community </a:t>
            </a:r>
            <a:r>
              <a:rPr lang="en-US" sz="2400" dirty="0"/>
              <a:t>based maintenance in Msunduzi</a:t>
            </a:r>
            <a:endParaRPr lang="en-US" sz="2400" dirty="0" smtClean="0"/>
          </a:p>
          <a:p>
            <a:endParaRPr lang="en-US" sz="24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86200" y="1641407"/>
            <a:ext cx="4021571" cy="2626589"/>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43400" y="2514600"/>
            <a:ext cx="3945600" cy="2627537"/>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96871" y="3398033"/>
            <a:ext cx="3889929" cy="2621767"/>
          </a:xfrm>
          <a:prstGeom prst="rect">
            <a:avLst/>
          </a:prstGeom>
        </p:spPr>
      </p:pic>
    </p:spTree>
    <p:extLst>
      <p:ext uri="{BB962C8B-B14F-4D97-AF65-F5344CB8AC3E}">
        <p14:creationId xmlns:p14="http://schemas.microsoft.com/office/powerpoint/2010/main" val="3854443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0"/>
            <a:ext cx="8229600" cy="762000"/>
          </a:xfrm>
        </p:spPr>
        <p:txBody>
          <a:bodyPr>
            <a:normAutofit/>
          </a:bodyPr>
          <a:lstStyle/>
          <a:p>
            <a:r>
              <a:rPr lang="en-ZA" dirty="0"/>
              <a:t>Activity 2.6: Proposing a CWP </a:t>
            </a:r>
            <a:r>
              <a:rPr lang="en-ZA" dirty="0" smtClean="0"/>
              <a:t>Project</a:t>
            </a:r>
            <a:endParaRPr lang="en-US" dirty="0"/>
          </a:p>
        </p:txBody>
      </p:sp>
      <p:sp>
        <p:nvSpPr>
          <p:cNvPr id="5" name="Content Placeholder 4"/>
          <p:cNvSpPr>
            <a:spLocks noGrp="1"/>
          </p:cNvSpPr>
          <p:nvPr>
            <p:ph idx="1"/>
          </p:nvPr>
        </p:nvSpPr>
        <p:spPr/>
        <p:txBody>
          <a:bodyPr>
            <a:normAutofit lnSpcReduction="10000"/>
          </a:bodyPr>
          <a:lstStyle/>
          <a:p>
            <a:r>
              <a:rPr lang="en-ZA" dirty="0"/>
              <a:t>Type of activity: Group Work</a:t>
            </a:r>
            <a:endParaRPr lang="en-US" dirty="0"/>
          </a:p>
          <a:p>
            <a:r>
              <a:rPr lang="en-ZA" dirty="0"/>
              <a:t> </a:t>
            </a:r>
            <a:r>
              <a:rPr lang="en-ZA" dirty="0" smtClean="0"/>
              <a:t>Timing</a:t>
            </a:r>
            <a:r>
              <a:rPr lang="en-ZA" dirty="0"/>
              <a:t>: 15 minutes</a:t>
            </a:r>
            <a:endParaRPr lang="en-US" dirty="0"/>
          </a:p>
          <a:p>
            <a:r>
              <a:rPr lang="en-ZA" i="1" dirty="0"/>
              <a:t>Purpose: To link a problem in the informal settlement you know to an idea for a work and infrastructure initiative.</a:t>
            </a:r>
            <a:endParaRPr lang="en-US" i="1" dirty="0"/>
          </a:p>
          <a:p>
            <a:r>
              <a:rPr lang="en-ZA" i="1" dirty="0"/>
              <a:t>Instruction: Refer to the map you drew earlier of the risks in the settlement you know.</a:t>
            </a:r>
            <a:endParaRPr lang="en-US" i="1" dirty="0"/>
          </a:p>
          <a:p>
            <a:pPr lvl="1"/>
            <a:r>
              <a:rPr lang="en-ZA" i="1" dirty="0"/>
              <a:t>Identify a possible CWP initiative that could be integrated with an upgrading project to improve socio-economic conditions.</a:t>
            </a:r>
            <a:endParaRPr lang="en-US" i="1" dirty="0"/>
          </a:p>
          <a:p>
            <a:pPr lvl="1"/>
            <a:r>
              <a:rPr lang="en-ZA" i="1" dirty="0"/>
              <a:t>Describe the initiative by responding to the questions </a:t>
            </a:r>
            <a:r>
              <a:rPr lang="en-ZA" i="1" dirty="0" smtClean="0"/>
              <a:t>in the Participants Manual.</a:t>
            </a:r>
            <a:endParaRPr lang="en-US" i="1" dirty="0"/>
          </a:p>
          <a:p>
            <a:pPr marL="0" marR="0" indent="0" algn="ctr">
              <a:spcBef>
                <a:spcPts val="0"/>
              </a:spcBef>
              <a:spcAft>
                <a:spcPts val="0"/>
              </a:spcAft>
              <a:buNone/>
            </a:pPr>
            <a:endParaRPr lang="en-US" dirty="0"/>
          </a:p>
        </p:txBody>
      </p:sp>
    </p:spTree>
    <p:extLst>
      <p:ext uri="{BB962C8B-B14F-4D97-AF65-F5344CB8AC3E}">
        <p14:creationId xmlns:p14="http://schemas.microsoft.com/office/powerpoint/2010/main" val="24452556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rmAutofit fontScale="90000"/>
          </a:bodyPr>
          <a:lstStyle/>
          <a:p>
            <a:pPr lvl="0"/>
            <a:r>
              <a:rPr lang="en-ZA" dirty="0" smtClean="0"/>
              <a:t>5. Summing </a:t>
            </a:r>
            <a:r>
              <a:rPr lang="en-ZA" dirty="0"/>
              <a:t>up: The livelihood impacts of </a:t>
            </a:r>
            <a:r>
              <a:rPr lang="en-ZA" dirty="0" smtClean="0"/>
              <a:t>upgrading</a:t>
            </a:r>
            <a:endParaRPr lang="en-US" dirty="0"/>
          </a:p>
        </p:txBody>
      </p:sp>
      <p:sp>
        <p:nvSpPr>
          <p:cNvPr id="3" name="Content Placeholder 2"/>
          <p:cNvSpPr>
            <a:spLocks noGrp="1"/>
          </p:cNvSpPr>
          <p:nvPr>
            <p:ph sz="half" idx="1"/>
          </p:nvPr>
        </p:nvSpPr>
        <p:spPr>
          <a:xfrm>
            <a:off x="442912" y="1676400"/>
            <a:ext cx="8396288" cy="4343400"/>
          </a:xfrm>
        </p:spPr>
        <p:txBody>
          <a:bodyPr>
            <a:normAutofit/>
          </a:bodyPr>
          <a:lstStyle/>
          <a:p>
            <a:pPr marL="0" indent="0">
              <a:buNone/>
            </a:pPr>
            <a:r>
              <a:rPr lang="en-US" sz="2400" dirty="0" smtClean="0"/>
              <a:t>Informal settlements can improve </a:t>
            </a:r>
            <a:r>
              <a:rPr lang="en-US" sz="2400" dirty="0"/>
              <a:t>access to livelihoods </a:t>
            </a:r>
            <a:r>
              <a:rPr lang="en-US" sz="2400" dirty="0" smtClean="0"/>
              <a:t>by strengthening  ‘capital’:</a:t>
            </a:r>
          </a:p>
          <a:p>
            <a:r>
              <a:rPr lang="en-US" sz="2400" b="1" dirty="0" smtClean="0">
                <a:solidFill>
                  <a:srgbClr val="7030A0"/>
                </a:solidFill>
              </a:rPr>
              <a:t>Human </a:t>
            </a:r>
            <a:r>
              <a:rPr lang="en-US" sz="2400" b="1" dirty="0">
                <a:solidFill>
                  <a:srgbClr val="7030A0"/>
                </a:solidFill>
              </a:rPr>
              <a:t>capital </a:t>
            </a:r>
            <a:r>
              <a:rPr lang="en-US" sz="2400" dirty="0"/>
              <a:t>- Health improvements and reduced health risks </a:t>
            </a:r>
            <a:r>
              <a:rPr lang="en-US" sz="2400" dirty="0" smtClean="0"/>
              <a:t>(e.g. water </a:t>
            </a:r>
            <a:r>
              <a:rPr lang="en-US" sz="2400" dirty="0"/>
              <a:t>and sanitation </a:t>
            </a:r>
            <a:r>
              <a:rPr lang="en-US" sz="2400" dirty="0" smtClean="0"/>
              <a:t>provision). </a:t>
            </a:r>
            <a:r>
              <a:rPr lang="en-US" sz="2400" dirty="0"/>
              <a:t>Increased skills and knowledge through participatory processes</a:t>
            </a:r>
          </a:p>
          <a:p>
            <a:r>
              <a:rPr lang="en-US" sz="2400" b="1" dirty="0" smtClean="0">
                <a:solidFill>
                  <a:srgbClr val="7030A0"/>
                </a:solidFill>
              </a:rPr>
              <a:t>Social </a:t>
            </a:r>
            <a:r>
              <a:rPr lang="en-US" sz="2400" b="1" dirty="0">
                <a:solidFill>
                  <a:srgbClr val="7030A0"/>
                </a:solidFill>
              </a:rPr>
              <a:t>capital</a:t>
            </a:r>
            <a:r>
              <a:rPr lang="en-US" sz="2400" b="1" dirty="0"/>
              <a:t> </a:t>
            </a:r>
            <a:r>
              <a:rPr lang="en-US" sz="2400" dirty="0"/>
              <a:t>- Sense of permanent community through secure tenure; </a:t>
            </a:r>
            <a:r>
              <a:rPr lang="en-US" sz="2400" dirty="0" smtClean="0"/>
              <a:t>improved </a:t>
            </a:r>
            <a:r>
              <a:rPr lang="en-US" sz="2400" dirty="0"/>
              <a:t>access to support services; network building through community participation and empowerment</a:t>
            </a:r>
          </a:p>
          <a:p>
            <a:endParaRPr lang="en-US" sz="2400" dirty="0"/>
          </a:p>
        </p:txBody>
      </p:sp>
    </p:spTree>
    <p:extLst>
      <p:ext uri="{BB962C8B-B14F-4D97-AF65-F5344CB8AC3E}">
        <p14:creationId xmlns:p14="http://schemas.microsoft.com/office/powerpoint/2010/main" val="36023066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p:cNvSpPr>
            <a:spLocks noGrp="1"/>
          </p:cNvSpPr>
          <p:nvPr>
            <p:ph idx="1"/>
          </p:nvPr>
        </p:nvSpPr>
        <p:spPr>
          <a:xfrm>
            <a:off x="381000" y="1676400"/>
            <a:ext cx="8534400" cy="3962400"/>
          </a:xfrm>
          <a:prstGeom prst="rect">
            <a:avLst/>
          </a:prstGeom>
        </p:spPr>
        <p:txBody>
          <a:bodyPr>
            <a:noAutofit/>
          </a:bodyPr>
          <a:lstStyle/>
          <a:p>
            <a:r>
              <a:rPr lang="en-US" b="1" dirty="0">
                <a:solidFill>
                  <a:srgbClr val="7030A0"/>
                </a:solidFill>
              </a:rPr>
              <a:t>Natural capital </a:t>
            </a:r>
            <a:r>
              <a:rPr lang="en-US" dirty="0"/>
              <a:t>- Improved natural environment through the provision of water and sanitation services, storm-water drains and </a:t>
            </a:r>
            <a:r>
              <a:rPr lang="en-US" dirty="0" smtClean="0"/>
              <a:t>electrification</a:t>
            </a:r>
          </a:p>
          <a:p>
            <a:endParaRPr lang="en-US" sz="400" dirty="0"/>
          </a:p>
          <a:p>
            <a:r>
              <a:rPr lang="en-US" b="1" dirty="0" smtClean="0">
                <a:solidFill>
                  <a:srgbClr val="7030A0"/>
                </a:solidFill>
              </a:rPr>
              <a:t>Physical </a:t>
            </a:r>
            <a:r>
              <a:rPr lang="en-US" b="1" dirty="0">
                <a:solidFill>
                  <a:srgbClr val="7030A0"/>
                </a:solidFill>
              </a:rPr>
              <a:t>capital </a:t>
            </a:r>
            <a:r>
              <a:rPr lang="en-US" dirty="0"/>
              <a:t>- Provision of basic </a:t>
            </a:r>
            <a:r>
              <a:rPr lang="en-US" dirty="0" smtClean="0"/>
              <a:t>services: water</a:t>
            </a:r>
            <a:r>
              <a:rPr lang="en-US" dirty="0"/>
              <a:t>, sanitation, drainage, access to public transport, area lighting, </a:t>
            </a:r>
            <a:r>
              <a:rPr lang="en-US" dirty="0" smtClean="0"/>
              <a:t>electrification</a:t>
            </a:r>
          </a:p>
          <a:p>
            <a:endParaRPr lang="en-US" sz="400" dirty="0"/>
          </a:p>
          <a:p>
            <a:r>
              <a:rPr lang="en-US" b="1" dirty="0" smtClean="0">
                <a:solidFill>
                  <a:srgbClr val="7030A0"/>
                </a:solidFill>
              </a:rPr>
              <a:t>Financial </a:t>
            </a:r>
            <a:r>
              <a:rPr lang="en-US" b="1" dirty="0">
                <a:solidFill>
                  <a:srgbClr val="7030A0"/>
                </a:solidFill>
              </a:rPr>
              <a:t>capital </a:t>
            </a:r>
            <a:r>
              <a:rPr lang="en-US" dirty="0"/>
              <a:t>- </a:t>
            </a:r>
            <a:r>
              <a:rPr lang="en-US" dirty="0" smtClean="0"/>
              <a:t>Secure </a:t>
            </a:r>
            <a:r>
              <a:rPr lang="en-US" dirty="0"/>
              <a:t>tenure </a:t>
            </a:r>
            <a:r>
              <a:rPr lang="en-US" dirty="0" smtClean="0"/>
              <a:t>as a </a:t>
            </a:r>
            <a:r>
              <a:rPr lang="en-US" dirty="0"/>
              <a:t>focus for investment; a fixed address improves access to banking facilities; </a:t>
            </a:r>
            <a:r>
              <a:rPr lang="en-US" dirty="0" smtClean="0"/>
              <a:t>improved </a:t>
            </a:r>
            <a:r>
              <a:rPr lang="en-US" dirty="0"/>
              <a:t>employment opportunities through provision of </a:t>
            </a:r>
            <a:r>
              <a:rPr lang="en-US" dirty="0" smtClean="0"/>
              <a:t>transport,  local economic </a:t>
            </a:r>
            <a:r>
              <a:rPr lang="en-US" dirty="0"/>
              <a:t>amenities, and participatory processes</a:t>
            </a:r>
          </a:p>
          <a:p>
            <a:endParaRPr lang="en-US" dirty="0"/>
          </a:p>
          <a:p>
            <a:endParaRPr lang="en-US" dirty="0"/>
          </a:p>
        </p:txBody>
      </p:sp>
      <p:sp>
        <p:nvSpPr>
          <p:cNvPr id="3" name="Title 1"/>
          <p:cNvSpPr>
            <a:spLocks noGrp="1"/>
          </p:cNvSpPr>
          <p:nvPr>
            <p:ph type="title"/>
          </p:nvPr>
        </p:nvSpPr>
        <p:spPr>
          <a:xfrm>
            <a:off x="381000" y="304800"/>
            <a:ext cx="8229600" cy="1143000"/>
          </a:xfrm>
        </p:spPr>
        <p:txBody>
          <a:bodyPr>
            <a:normAutofit/>
          </a:bodyPr>
          <a:lstStyle/>
          <a:p>
            <a:r>
              <a:rPr lang="en-US" dirty="0" smtClean="0"/>
              <a:t>The </a:t>
            </a:r>
            <a:r>
              <a:rPr lang="en-US" dirty="0"/>
              <a:t>livelihood impacts of </a:t>
            </a:r>
            <a:r>
              <a:rPr lang="en-US" dirty="0" smtClean="0"/>
              <a:t>upgrading cont.</a:t>
            </a:r>
            <a:endParaRPr lang="en-US" dirty="0"/>
          </a:p>
        </p:txBody>
      </p:sp>
    </p:spTree>
    <p:extLst>
      <p:ext uri="{BB962C8B-B14F-4D97-AF65-F5344CB8AC3E}">
        <p14:creationId xmlns:p14="http://schemas.microsoft.com/office/powerpoint/2010/main" val="26872127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1962" y="1676400"/>
            <a:ext cx="7924800" cy="5029200"/>
          </a:xfrm>
        </p:spPr>
        <p:txBody>
          <a:bodyPr>
            <a:normAutofit/>
          </a:bodyPr>
          <a:lstStyle/>
          <a:p>
            <a:pPr marL="0" indent="0">
              <a:buNone/>
            </a:pPr>
            <a:r>
              <a:rPr lang="en-US" sz="2400" b="1" dirty="0">
                <a:solidFill>
                  <a:srgbClr val="7030A0"/>
                </a:solidFill>
              </a:rPr>
              <a:t>Reduced vulnerability </a:t>
            </a:r>
            <a:r>
              <a:rPr lang="en-US" sz="2400" dirty="0"/>
              <a:t>to external shocks through</a:t>
            </a:r>
          </a:p>
          <a:p>
            <a:r>
              <a:rPr lang="en-US" sz="2400" dirty="0" smtClean="0"/>
              <a:t>Security </a:t>
            </a:r>
            <a:r>
              <a:rPr lang="en-US" sz="2400" dirty="0"/>
              <a:t>of tenure</a:t>
            </a:r>
          </a:p>
          <a:p>
            <a:r>
              <a:rPr lang="en-US" sz="2400" dirty="0" smtClean="0"/>
              <a:t>Greater </a:t>
            </a:r>
            <a:r>
              <a:rPr lang="en-US" sz="2400" dirty="0"/>
              <a:t>social cohesion</a:t>
            </a:r>
          </a:p>
          <a:p>
            <a:r>
              <a:rPr lang="en-US" sz="2400" dirty="0" smtClean="0"/>
              <a:t>Pro-poor </a:t>
            </a:r>
            <a:r>
              <a:rPr lang="en-US" sz="2400" dirty="0"/>
              <a:t>attitudes from officials, professionals and politicians engaging in the upgrading process (but can take time for attitudes to change)</a:t>
            </a:r>
          </a:p>
          <a:p>
            <a:endParaRPr lang="en-US" sz="2400" dirty="0"/>
          </a:p>
        </p:txBody>
      </p:sp>
      <p:sp>
        <p:nvSpPr>
          <p:cNvPr id="4" name="Content Placeholder 3"/>
          <p:cNvSpPr>
            <a:spLocks noGrp="1"/>
          </p:cNvSpPr>
          <p:nvPr>
            <p:ph sz="half" idx="2"/>
          </p:nvPr>
        </p:nvSpPr>
        <p:spPr/>
        <p:txBody>
          <a:bodyPr>
            <a:normAutofit/>
          </a:bodyPr>
          <a:lstStyle/>
          <a:p>
            <a:endParaRPr lang="en-US" dirty="0"/>
          </a:p>
          <a:p>
            <a:endParaRPr lang="en-US" dirty="0"/>
          </a:p>
        </p:txBody>
      </p:sp>
      <p:sp>
        <p:nvSpPr>
          <p:cNvPr id="6" name="Title 1"/>
          <p:cNvSpPr txBox="1">
            <a:spLocks/>
          </p:cNvSpPr>
          <p:nvPr/>
        </p:nvSpPr>
        <p:spPr>
          <a:xfrm>
            <a:off x="381000" y="609600"/>
            <a:ext cx="8229600" cy="8382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i="0" kern="1200">
                <a:solidFill>
                  <a:srgbClr val="D85636"/>
                </a:solidFill>
                <a:latin typeface="Arial Narrow"/>
                <a:ea typeface="+mj-ea"/>
                <a:cs typeface="Arial Narrow"/>
              </a:defRPr>
            </a:lvl1pPr>
          </a:lstStyle>
          <a:p>
            <a:r>
              <a:rPr lang="en-US" dirty="0" smtClean="0"/>
              <a:t>The livelihood impacts of upgrading</a:t>
            </a:r>
            <a:endParaRPr lang="en-US" dirty="0"/>
          </a:p>
        </p:txBody>
      </p:sp>
    </p:spTree>
    <p:extLst>
      <p:ext uri="{BB962C8B-B14F-4D97-AF65-F5344CB8AC3E}">
        <p14:creationId xmlns:p14="http://schemas.microsoft.com/office/powerpoint/2010/main" val="35780828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Activity </a:t>
            </a:r>
            <a:r>
              <a:rPr lang="en-ZA" dirty="0" smtClean="0"/>
              <a:t>2.7</a:t>
            </a:r>
            <a:r>
              <a:rPr lang="en-ZA" dirty="0"/>
              <a:t>: What Did You Gain</a:t>
            </a:r>
            <a:r>
              <a:rPr lang="en-ZA" dirty="0" smtClean="0"/>
              <a:t>?</a:t>
            </a:r>
            <a:endParaRPr lang="en-US" dirty="0"/>
          </a:p>
        </p:txBody>
      </p:sp>
      <p:sp>
        <p:nvSpPr>
          <p:cNvPr id="3" name="Content Placeholder 2"/>
          <p:cNvSpPr>
            <a:spLocks noGrp="1"/>
          </p:cNvSpPr>
          <p:nvPr>
            <p:ph idx="1"/>
          </p:nvPr>
        </p:nvSpPr>
        <p:spPr/>
        <p:txBody>
          <a:bodyPr/>
          <a:lstStyle/>
          <a:p>
            <a:r>
              <a:rPr lang="en-ZA" dirty="0"/>
              <a:t>Type of activity: Individual</a:t>
            </a:r>
            <a:endParaRPr lang="en-US" dirty="0"/>
          </a:p>
          <a:p>
            <a:r>
              <a:rPr lang="en-ZA" dirty="0"/>
              <a:t>Timing: 5 minutes</a:t>
            </a:r>
            <a:endParaRPr lang="en-US" dirty="0"/>
          </a:p>
          <a:p>
            <a:r>
              <a:rPr lang="en-ZA" i="1" dirty="0"/>
              <a:t>Instruction: Write down at least three important things you learnt from this module, and at least one thing that you will do differently when working in informal settlement upgrading.</a:t>
            </a:r>
            <a:endParaRPr lang="en-US" dirty="0"/>
          </a:p>
          <a:p>
            <a:endParaRPr lang="en-US" dirty="0"/>
          </a:p>
        </p:txBody>
      </p:sp>
    </p:spTree>
    <p:extLst>
      <p:ext uri="{BB962C8B-B14F-4D97-AF65-F5344CB8AC3E}">
        <p14:creationId xmlns:p14="http://schemas.microsoft.com/office/powerpoint/2010/main" val="2278349340"/>
      </p:ext>
    </p:extLst>
  </p:cSld>
  <p:clrMapOvr>
    <a:masterClrMapping/>
  </p:clrMapOvr>
</p:sld>
</file>

<file path=ppt/theme/theme1.xml><?xml version="1.0" encoding="utf-8"?>
<a:theme xmlns:a="http://schemas.openxmlformats.org/drawingml/2006/main" name="MODUL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5102FD867FBA4BB56FCB25FE66617F" ma:contentTypeVersion="17" ma:contentTypeDescription="Create a new document." ma:contentTypeScope="" ma:versionID="303ac2c6a348ae85967620984dae0d2a">
  <xsd:schema xmlns:xsd="http://www.w3.org/2001/XMLSchema" xmlns:xs="http://www.w3.org/2001/XMLSchema" xmlns:p="http://schemas.microsoft.com/office/2006/metadata/properties" xmlns:ns2="ded01a01-3c18-439e-8d0f-126711969f27" xmlns:ns3="7ac84fe7-9922-4ab9-b558-1e1d407d1ca4" xmlns:ns4="b21bb6d5-0fda-4cb2-b952-22cf7e9f1418" targetNamespace="http://schemas.microsoft.com/office/2006/metadata/properties" ma:root="true" ma:fieldsID="48f6160830109700e603de45113cabcc" ns2:_="" ns3:_="" ns4:_="">
    <xsd:import namespace="ded01a01-3c18-439e-8d0f-126711969f27"/>
    <xsd:import namespace="7ac84fe7-9922-4ab9-b558-1e1d407d1ca4"/>
    <xsd:import namespace="b21bb6d5-0fda-4cb2-b952-22cf7e9f141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01a01-3c18-439e-8d0f-126711969f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84fe7-9922-4ab9-b558-1e1d407d1ca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1bb6d5-0fda-4cb2-b952-22cf7e9f141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952510-7e3a-4d42-b2cb-74ae0a0f94c9}" ma:internalName="TaxCatchAll" ma:showField="CatchAllData" ma:web="7ac84fe7-9922-4ab9-b558-1e1d407d1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bb6d5-0fda-4cb2-b952-22cf7e9f1418" xsi:nil="true"/>
    <lcf76f155ced4ddcb4097134ff3c332f xmlns="ded01a01-3c18-439e-8d0f-126711969f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9929304-7162-4F7F-B596-CE4D3426431B}"/>
</file>

<file path=customXml/itemProps2.xml><?xml version="1.0" encoding="utf-8"?>
<ds:datastoreItem xmlns:ds="http://schemas.openxmlformats.org/officeDocument/2006/customXml" ds:itemID="{E73B896E-C09E-4F0F-A447-A87084201BE6}"/>
</file>

<file path=customXml/itemProps3.xml><?xml version="1.0" encoding="utf-8"?>
<ds:datastoreItem xmlns:ds="http://schemas.openxmlformats.org/officeDocument/2006/customXml" ds:itemID="{4D2597E6-F9F4-4E62-B7EB-1784209C068C}"/>
</file>

<file path=docProps/app.xml><?xml version="1.0" encoding="utf-8"?>
<Properties xmlns="http://schemas.openxmlformats.org/officeDocument/2006/extended-properties" xmlns:vt="http://schemas.openxmlformats.org/officeDocument/2006/docPropsVTypes">
  <Template/>
  <TotalTime>2484</TotalTime>
  <Words>1843</Words>
  <Application>Microsoft Office PowerPoint</Application>
  <PresentationFormat>On-screen Show (4:3)</PresentationFormat>
  <Paragraphs>201</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Arial Narrow</vt:lpstr>
      <vt:lpstr>Calibri</vt:lpstr>
      <vt:lpstr>Times New Roman</vt:lpstr>
      <vt:lpstr>Trebuchet MS</vt:lpstr>
      <vt:lpstr>MODULE TEMPLATE</vt:lpstr>
      <vt:lpstr>PowerPoint Presentation</vt:lpstr>
      <vt:lpstr>Module purpose</vt:lpstr>
      <vt:lpstr>Learning outcomes</vt:lpstr>
      <vt:lpstr>What the module covers </vt:lpstr>
      <vt:lpstr>1. Beyond poor shelter and services: the social dimensions of upgrading</vt:lpstr>
      <vt:lpstr>Social and economic problems in informal settlements</vt:lpstr>
      <vt:lpstr>Understanding vulnerability in addition to poverty </vt:lpstr>
      <vt:lpstr>Multiple overlapping vulnerabilities</vt:lpstr>
      <vt:lpstr>Understanding vulnerability in addition to poverty </vt:lpstr>
      <vt:lpstr>Natural shocks</vt:lpstr>
      <vt:lpstr>Economic shocks</vt:lpstr>
      <vt:lpstr>Shocks: Conflict</vt:lpstr>
      <vt:lpstr>Shocks: Crops and Livestock</vt:lpstr>
      <vt:lpstr>Vulnerability and Shocks</vt:lpstr>
      <vt:lpstr>Relationship between vulnerability, risks and shocks</vt:lpstr>
      <vt:lpstr>Activity 2.1Impact of informal settlement conditions </vt:lpstr>
      <vt:lpstr>Activity 2.2: Analysing risk </vt:lpstr>
      <vt:lpstr>PowerPoint Presentation</vt:lpstr>
      <vt:lpstr>2. Finding resources locally: assets and livelihoods </vt:lpstr>
      <vt:lpstr> Five Types of  Capital or Assets</vt:lpstr>
      <vt:lpstr>Activity 2.3: Assets as Resources</vt:lpstr>
      <vt:lpstr>Activity 2.4: Social Capital </vt:lpstr>
      <vt:lpstr>Livelihoods and sustainable livelihoods</vt:lpstr>
      <vt:lpstr>How to support livelihoods</vt:lpstr>
      <vt:lpstr>Sustainable livelihoods</vt:lpstr>
      <vt:lpstr>Activity 2.5: Livelihoods</vt:lpstr>
      <vt:lpstr>3. Strengthening social capital and livelihoods </vt:lpstr>
      <vt:lpstr>Strengthening social capital and livelihoods </vt:lpstr>
      <vt:lpstr>Strengthening social capital and livelihoods</vt:lpstr>
      <vt:lpstr>4. Integrating with informal settlement upgrading</vt:lpstr>
      <vt:lpstr>Examples of activities, interventions and partners</vt:lpstr>
      <vt:lpstr>Activity 2.6: Proposing a CWP Project</vt:lpstr>
      <vt:lpstr>5. Summing up: The livelihood impacts of upgrading</vt:lpstr>
      <vt:lpstr>The livelihood impacts of upgrading cont.</vt:lpstr>
      <vt:lpstr>PowerPoint Presentation</vt:lpstr>
      <vt:lpstr>Activity 2.7: What Did You Gain?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Sarah Charlton</dc:creator>
  <cp:lastModifiedBy>Ros</cp:lastModifiedBy>
  <cp:revision>175</cp:revision>
  <dcterms:created xsi:type="dcterms:W3CDTF">2014-08-31T09:25:32Z</dcterms:created>
  <dcterms:modified xsi:type="dcterms:W3CDTF">2015-04-19T09:12:54Z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0x010100E35102FD867FBA4BB56FCB25FE66617F</vt:lpwstr>
  </property>
</Properties>
</file>