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8.xml" ContentType="application/vnd.openxmlformats-officedocument.presentationml.slide+xml"/>
  <Override PartName="/ppt/slides/slide33.xml" ContentType="application/vnd.openxmlformats-officedocument.presentationml.slide+xml"/>
  <Override PartName="/ppt/slides/slide19.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0.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5.xml" ContentType="application/vnd.openxmlformats-officedocument.presentationml.slideLayout+xml"/>
  <Override PartName="/ppt/slideLayouts/slideLayout19.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8.xml" ContentType="application/vnd.openxmlformats-officedocument.presentationml.slideLayout+xml"/>
  <Override PartName="/ppt/slideLayouts/slideLayout20.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6"/>
  </p:notesMasterIdLst>
  <p:sldIdLst>
    <p:sldId id="313" r:id="rId3"/>
    <p:sldId id="314" r:id="rId4"/>
    <p:sldId id="321" r:id="rId5"/>
    <p:sldId id="353" r:id="rId6"/>
    <p:sldId id="326" r:id="rId7"/>
    <p:sldId id="354" r:id="rId8"/>
    <p:sldId id="317" r:id="rId9"/>
    <p:sldId id="328" r:id="rId10"/>
    <p:sldId id="329" r:id="rId11"/>
    <p:sldId id="355" r:id="rId12"/>
    <p:sldId id="319" r:id="rId13"/>
    <p:sldId id="330" r:id="rId14"/>
    <p:sldId id="331" r:id="rId15"/>
    <p:sldId id="332" r:id="rId16"/>
    <p:sldId id="333" r:id="rId17"/>
    <p:sldId id="338" r:id="rId18"/>
    <p:sldId id="335" r:id="rId19"/>
    <p:sldId id="337" r:id="rId20"/>
    <p:sldId id="320" r:id="rId21"/>
    <p:sldId id="340" r:id="rId22"/>
    <p:sldId id="356" r:id="rId23"/>
    <p:sldId id="357" r:id="rId24"/>
    <p:sldId id="324" r:id="rId25"/>
    <p:sldId id="358" r:id="rId26"/>
    <p:sldId id="359" r:id="rId27"/>
    <p:sldId id="343" r:id="rId28"/>
    <p:sldId id="325" r:id="rId29"/>
    <p:sldId id="344" r:id="rId30"/>
    <p:sldId id="345" r:id="rId31"/>
    <p:sldId id="360" r:id="rId32"/>
    <p:sldId id="348" r:id="rId33"/>
    <p:sldId id="350" r:id="rId34"/>
    <p:sldId id="35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31" clrIdx="0"/>
  <p:cmAuthor id="1" name="Sarah Charlton" initials="SC" lastIdx="7" clrIdx="1"/>
  <p:cmAuthor id="2" name="Marie Huchzermeyer" initials="M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636"/>
    <a:srgbClr val="864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17" autoAdjust="0"/>
  </p:normalViewPr>
  <p:slideViewPr>
    <p:cSldViewPr>
      <p:cViewPr varScale="1">
        <p:scale>
          <a:sx n="63" d="100"/>
          <a:sy n="63" d="100"/>
        </p:scale>
        <p:origin x="151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ustomXml" Target="../customXml/item2.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dirty="0"/>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Date Placeholder 6"/>
          <p:cNvSpPr>
            <a:spLocks noGrp="1"/>
          </p:cNvSpPr>
          <p:nvPr>
            <p:ph type="dt" sz="half" idx="10"/>
          </p:nvPr>
        </p:nvSpPr>
        <p:spPr/>
        <p:txBody>
          <a:bodyPr/>
          <a:lstStyle/>
          <a:p>
            <a:fld id="{17D0EFEE-2756-4A20-BF2A-63F0A94F99AC}"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
        <p:nvSpPr>
          <p:cNvPr id="10" name="Title 9"/>
          <p:cNvSpPr>
            <a:spLocks noGrp="1"/>
          </p:cNvSpPr>
          <p:nvPr>
            <p:ph type="title"/>
          </p:nvPr>
        </p:nvSpPr>
        <p:spPr/>
        <p:txBody>
          <a:bodyPr/>
          <a:lstStyle/>
          <a:p>
            <a:r>
              <a:rPr lang="en-US" smtClean="0"/>
              <a:t>Click to edit Master title style</a:t>
            </a:r>
            <a:endParaRPr lang="en-ZA"/>
          </a:p>
        </p:txBody>
      </p:sp>
    </p:spTree>
    <p:extLst>
      <p:ext uri="{BB962C8B-B14F-4D97-AF65-F5344CB8AC3E}">
        <p14:creationId xmlns:p14="http://schemas.microsoft.com/office/powerpoint/2010/main" val="367667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4141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userDrawn="1"/>
        </p:nvSpPr>
        <p:spPr>
          <a:xfrm>
            <a:off x="2000876"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08</a:t>
            </a:r>
            <a:endParaRPr lang="en-US" sz="2000" b="1" i="0" dirty="0">
              <a:solidFill>
                <a:schemeClr val="bg1"/>
              </a:solidFill>
              <a:latin typeface="Arial Narrow"/>
              <a:cs typeface="Arial Narrow"/>
            </a:endParaRPr>
          </a:p>
        </p:txBody>
      </p:sp>
      <p:sp>
        <p:nvSpPr>
          <p:cNvPr id="15" name="TextBox 14"/>
          <p:cNvSpPr txBox="1"/>
          <p:nvPr userDrawn="1"/>
        </p:nvSpPr>
        <p:spPr>
          <a:xfrm>
            <a:off x="5943600" y="8009"/>
            <a:ext cx="2489821" cy="230832"/>
          </a:xfrm>
          <a:prstGeom prst="rect">
            <a:avLst/>
          </a:prstGeom>
          <a:noFill/>
        </p:spPr>
        <p:txBody>
          <a:bodyPr wrap="square" rtlCol="0">
            <a:spAutoFit/>
          </a:bodyPr>
          <a:lstStyle/>
          <a:p>
            <a:pPr algn="ctr"/>
            <a:r>
              <a:rPr lang="en-US" sz="900" dirty="0" smtClean="0">
                <a:solidFill>
                  <a:srgbClr val="FFFFFF"/>
                </a:solidFill>
                <a:latin typeface="Trebuchet MS"/>
                <a:cs typeface="Trebuchet MS"/>
              </a:rPr>
              <a:t>FINANCE FOR UPGRADING</a:t>
            </a:r>
            <a:endParaRPr lang="en-US" sz="9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dirty="0"/>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11: FINANCE FOR UPGRADING</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Tree>
    <p:extLst>
      <p:ext uri="{BB962C8B-B14F-4D97-AF65-F5344CB8AC3E}">
        <p14:creationId xmlns:p14="http://schemas.microsoft.com/office/powerpoint/2010/main" val="1250067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8700"/>
            <a:ext cx="8229600" cy="1143000"/>
          </a:xfrm>
        </p:spPr>
        <p:txBody>
          <a:bodyPr>
            <a:normAutofit/>
          </a:bodyPr>
          <a:lstStyle/>
          <a:p>
            <a:r>
              <a:rPr lang="en-US" dirty="0"/>
              <a:t>Module purpose</a:t>
            </a:r>
          </a:p>
        </p:txBody>
      </p:sp>
      <p:sp>
        <p:nvSpPr>
          <p:cNvPr id="3" name="Content Placeholder 2"/>
          <p:cNvSpPr>
            <a:spLocks noGrp="1"/>
          </p:cNvSpPr>
          <p:nvPr>
            <p:ph idx="1"/>
          </p:nvPr>
        </p:nvSpPr>
        <p:spPr>
          <a:xfrm>
            <a:off x="457200" y="2171700"/>
            <a:ext cx="8229600" cy="3954463"/>
          </a:xfrm>
        </p:spPr>
        <p:txBody>
          <a:bodyPr/>
          <a:lstStyle/>
          <a:p>
            <a:endParaRPr lang="en-US" dirty="0" smtClean="0"/>
          </a:p>
          <a:p>
            <a:pPr marL="0" indent="0">
              <a:buNone/>
            </a:pPr>
            <a:r>
              <a:rPr lang="en-ZA" dirty="0" smtClean="0"/>
              <a:t>The </a:t>
            </a:r>
            <a:r>
              <a:rPr lang="en-ZA" dirty="0"/>
              <a:t>purpose of this module is to enable you to understand the approaches and instruments available for financing an informal settlement upgrading project or programme so that you can contribute to developing financial plans.</a:t>
            </a:r>
            <a:endParaRPr lang="en-US" dirty="0"/>
          </a:p>
          <a:p>
            <a:pPr marL="0" indent="0">
              <a:buNone/>
            </a:pPr>
            <a:endParaRPr lang="en-US" dirty="0"/>
          </a:p>
        </p:txBody>
      </p:sp>
    </p:spTree>
    <p:extLst>
      <p:ext uri="{BB962C8B-B14F-4D97-AF65-F5344CB8AC3E}">
        <p14:creationId xmlns:p14="http://schemas.microsoft.com/office/powerpoint/2010/main" val="2515098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609600"/>
            <a:ext cx="8229600" cy="1143000"/>
          </a:xfrm>
        </p:spPr>
        <p:txBody>
          <a:bodyPr>
            <a:normAutofit/>
          </a:bodyPr>
          <a:lstStyle/>
          <a:p>
            <a:r>
              <a:rPr lang="en-ZA" sz="4000" dirty="0"/>
              <a:t>Learning </a:t>
            </a:r>
            <a:r>
              <a:rPr lang="en-ZA" sz="4000" dirty="0" smtClean="0"/>
              <a:t>outcomes</a:t>
            </a:r>
            <a:endParaRPr lang="en-US" dirty="0"/>
          </a:p>
        </p:txBody>
      </p:sp>
      <p:sp>
        <p:nvSpPr>
          <p:cNvPr id="3" name="Content Placeholder 2"/>
          <p:cNvSpPr>
            <a:spLocks noGrp="1"/>
          </p:cNvSpPr>
          <p:nvPr>
            <p:ph idx="1"/>
          </p:nvPr>
        </p:nvSpPr>
        <p:spPr/>
        <p:txBody>
          <a:bodyPr>
            <a:normAutofit/>
          </a:bodyPr>
          <a:lstStyle/>
          <a:p>
            <a:pPr marL="0" indent="0">
              <a:buNone/>
            </a:pPr>
            <a:r>
              <a:rPr lang="en-ZA" dirty="0"/>
              <a:t>After participating in the module you should be able to:</a:t>
            </a:r>
            <a:endParaRPr lang="en-US" dirty="0"/>
          </a:p>
          <a:p>
            <a:pPr lvl="0"/>
            <a:r>
              <a:rPr lang="en-ZA" dirty="0"/>
              <a:t>Identify what needs to be funded as part of an upgrading project;</a:t>
            </a:r>
            <a:endParaRPr lang="en-US" dirty="0"/>
          </a:p>
          <a:p>
            <a:pPr lvl="0"/>
            <a:r>
              <a:rPr lang="en-ZA" dirty="0"/>
              <a:t>Explain the Division of Revenues Act and how the money is distributed amongst grants and subsidies;</a:t>
            </a:r>
            <a:endParaRPr lang="en-US" dirty="0"/>
          </a:p>
          <a:p>
            <a:pPr lvl="0"/>
            <a:r>
              <a:rPr lang="en-ZA" dirty="0"/>
              <a:t>Identify the different financial instruments that can be applied to upgrading projects;</a:t>
            </a:r>
            <a:endParaRPr lang="en-US" dirty="0"/>
          </a:p>
          <a:p>
            <a:pPr lvl="0"/>
            <a:r>
              <a:rPr lang="en-ZA" dirty="0"/>
              <a:t>Determine which types of finance are appropriate and relevant for different types (categories) of upgrading projects;</a:t>
            </a:r>
            <a:endParaRPr lang="en-US" dirty="0"/>
          </a:p>
          <a:p>
            <a:pPr lvl="0"/>
            <a:r>
              <a:rPr lang="en-ZA" dirty="0"/>
              <a:t>Read and understand a project budget.</a:t>
            </a:r>
            <a:endParaRPr lang="en-US" dirty="0"/>
          </a:p>
          <a:p>
            <a:pPr lvl="0">
              <a:lnSpc>
                <a:spcPct val="120000"/>
              </a:lnSpc>
            </a:pPr>
            <a:endParaRPr lang="en-ZA" dirty="0"/>
          </a:p>
          <a:p>
            <a:endParaRPr lang="en-US" dirty="0"/>
          </a:p>
        </p:txBody>
      </p:sp>
    </p:spTree>
    <p:extLst>
      <p:ext uri="{BB962C8B-B14F-4D97-AF65-F5344CB8AC3E}">
        <p14:creationId xmlns:p14="http://schemas.microsoft.com/office/powerpoint/2010/main" val="470518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457200"/>
            <a:ext cx="8229600" cy="1143000"/>
          </a:xfrm>
        </p:spPr>
        <p:txBody>
          <a:bodyPr/>
          <a:lstStyle/>
          <a:p>
            <a:r>
              <a:rPr lang="en-US" dirty="0"/>
              <a:t>Module content </a:t>
            </a:r>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Funding requirements for an upgrading project </a:t>
            </a:r>
          </a:p>
          <a:p>
            <a:pPr marL="457200" indent="-457200">
              <a:buFont typeface="+mj-lt"/>
              <a:buAutoNum type="arabicPeriod"/>
            </a:pPr>
            <a:r>
              <a:rPr lang="en-US" dirty="0" smtClean="0"/>
              <a:t>Types of funding available </a:t>
            </a:r>
          </a:p>
          <a:p>
            <a:pPr marL="457200" indent="-457200">
              <a:buFont typeface="+mj-lt"/>
              <a:buAutoNum type="arabicPeriod"/>
            </a:pPr>
            <a:r>
              <a:rPr lang="en-US" dirty="0" smtClean="0"/>
              <a:t>Preparing a financial plan for an upgrading project</a:t>
            </a:r>
          </a:p>
          <a:p>
            <a:pPr marL="457200" indent="-457200">
              <a:buFont typeface="+mj-lt"/>
              <a:buAutoNum type="arabicPeriod"/>
            </a:pPr>
            <a:r>
              <a:rPr lang="en-US" dirty="0" smtClean="0"/>
              <a:t>Preparing a financial plan for an upgrading programme</a:t>
            </a:r>
            <a:endParaRPr lang="en-US" dirty="0"/>
          </a:p>
        </p:txBody>
      </p:sp>
    </p:spTree>
    <p:extLst>
      <p:ext uri="{BB962C8B-B14F-4D97-AF65-F5344CB8AC3E}">
        <p14:creationId xmlns:p14="http://schemas.microsoft.com/office/powerpoint/2010/main" val="3238053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Autofit/>
          </a:bodyPr>
          <a:lstStyle/>
          <a:p>
            <a:r>
              <a:rPr lang="en-ZA" sz="2800" dirty="0" smtClean="0"/>
              <a:t/>
            </a:r>
            <a:br>
              <a:rPr lang="en-ZA" sz="2800" dirty="0" smtClean="0"/>
            </a:br>
            <a:r>
              <a:rPr lang="en-ZA" sz="2800" dirty="0" smtClean="0"/>
              <a:t>1</a:t>
            </a:r>
            <a:r>
              <a:rPr lang="en-ZA" sz="3200" dirty="0"/>
              <a:t>. Funding requirements for an upgrading 	</a:t>
            </a:r>
            <a:r>
              <a:rPr lang="en-ZA" sz="3200" dirty="0" smtClean="0"/>
              <a:t>project </a:t>
            </a:r>
            <a:br>
              <a:rPr lang="en-ZA" sz="3200" dirty="0" smtClean="0"/>
            </a:br>
            <a:r>
              <a:rPr lang="en-ZA" sz="3200" dirty="0" smtClean="0"/>
              <a:t>Affordability Issues</a:t>
            </a:r>
            <a:r>
              <a:rPr lang="en-ZA" sz="3200" dirty="0"/>
              <a:t/>
            </a:r>
            <a:br>
              <a:rPr lang="en-ZA" sz="3200" dirty="0"/>
            </a:br>
            <a:endParaRPr lang="en-US" sz="3200" dirty="0"/>
          </a:p>
        </p:txBody>
      </p:sp>
      <p:sp>
        <p:nvSpPr>
          <p:cNvPr id="3" name="Content Placeholder 2"/>
          <p:cNvSpPr>
            <a:spLocks noGrp="1"/>
          </p:cNvSpPr>
          <p:nvPr>
            <p:ph idx="1"/>
          </p:nvPr>
        </p:nvSpPr>
        <p:spPr>
          <a:xfrm>
            <a:off x="457200" y="1676400"/>
            <a:ext cx="8229600" cy="4449763"/>
          </a:xfrm>
        </p:spPr>
        <p:txBody>
          <a:bodyPr>
            <a:normAutofit lnSpcReduction="10000"/>
          </a:bodyPr>
          <a:lstStyle/>
          <a:p>
            <a:r>
              <a:rPr lang="en-ZA" dirty="0" smtClean="0"/>
              <a:t>Funding </a:t>
            </a:r>
            <a:r>
              <a:rPr lang="en-ZA" dirty="0"/>
              <a:t>is a critical success factor for any project. Without the necessary funding a project cannot be </a:t>
            </a:r>
            <a:r>
              <a:rPr lang="en-ZA" dirty="0" smtClean="0"/>
              <a:t>implemented</a:t>
            </a:r>
          </a:p>
          <a:p>
            <a:r>
              <a:rPr lang="en-GB" dirty="0" smtClean="0"/>
              <a:t>Sources </a:t>
            </a:r>
            <a:r>
              <a:rPr lang="en-GB" dirty="0"/>
              <a:t>of funding must therefore be identified right at the start of any upgrading project (</a:t>
            </a:r>
            <a:r>
              <a:rPr lang="en-GB" dirty="0" smtClean="0"/>
              <a:t>i.e. </a:t>
            </a:r>
            <a:r>
              <a:rPr lang="en-GB" dirty="0"/>
              <a:t>at the concept and early planning stages</a:t>
            </a:r>
            <a:r>
              <a:rPr lang="en-GB" dirty="0" smtClean="0"/>
              <a:t>)</a:t>
            </a:r>
          </a:p>
          <a:p>
            <a:pPr lvl="0"/>
            <a:r>
              <a:rPr lang="en-US" dirty="0"/>
              <a:t>When the target market has very low incomes then the funding strategy will mainly be to access subsidies and grants to cover the full cost of the </a:t>
            </a:r>
            <a:r>
              <a:rPr lang="en-US" dirty="0" smtClean="0"/>
              <a:t>project</a:t>
            </a:r>
          </a:p>
          <a:p>
            <a:pPr lvl="0"/>
            <a:r>
              <a:rPr lang="en-ZA" dirty="0"/>
              <a:t>Incrementally improving infrastructure and services and creating more secure tenure can make upgrading more affordable to residents and to the </a:t>
            </a:r>
            <a:r>
              <a:rPr lang="en-ZA" dirty="0" smtClean="0"/>
              <a:t>municipality</a:t>
            </a:r>
            <a:endParaRPr lang="en-ZA" dirty="0"/>
          </a:p>
          <a:p>
            <a:pPr lvl="0">
              <a:lnSpc>
                <a:spcPct val="120000"/>
              </a:lnSpc>
            </a:pPr>
            <a:endParaRPr lang="en-ZA" dirty="0"/>
          </a:p>
          <a:p>
            <a:endParaRPr lang="en-US" dirty="0"/>
          </a:p>
        </p:txBody>
      </p:sp>
    </p:spTree>
    <p:extLst>
      <p:ext uri="{BB962C8B-B14F-4D97-AF65-F5344CB8AC3E}">
        <p14:creationId xmlns:p14="http://schemas.microsoft.com/office/powerpoint/2010/main" val="312885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 y="762000"/>
            <a:ext cx="8229600" cy="1143000"/>
          </a:xfrm>
        </p:spPr>
        <p:txBody>
          <a:bodyPr>
            <a:normAutofit fontScale="90000"/>
          </a:bodyPr>
          <a:lstStyle/>
          <a:p>
            <a:r>
              <a:rPr lang="en-ZA" i="1" dirty="0" smtClean="0"/>
              <a:t>Activity 11.1</a:t>
            </a:r>
            <a:r>
              <a:rPr lang="en-ZA" i="1" dirty="0"/>
              <a:t>: </a:t>
            </a:r>
            <a:r>
              <a:rPr lang="en-ZA" i="1" dirty="0" smtClean="0"/>
              <a:t>Know what you know </a:t>
            </a:r>
            <a:r>
              <a:rPr lang="en-ZA" i="1" dirty="0"/>
              <a:t>— </a:t>
            </a:r>
            <a:r>
              <a:rPr lang="en-ZA" i="1" dirty="0" smtClean="0"/>
              <a:t>Funding requirements </a:t>
            </a:r>
            <a:endParaRPr lang="en-US" dirty="0"/>
          </a:p>
        </p:txBody>
      </p:sp>
      <p:sp>
        <p:nvSpPr>
          <p:cNvPr id="3" name="Content Placeholder 2"/>
          <p:cNvSpPr>
            <a:spLocks noGrp="1"/>
          </p:cNvSpPr>
          <p:nvPr>
            <p:ph idx="1"/>
          </p:nvPr>
        </p:nvSpPr>
        <p:spPr>
          <a:xfrm>
            <a:off x="487680" y="2133600"/>
            <a:ext cx="8229600" cy="4525963"/>
          </a:xfrm>
        </p:spPr>
        <p:txBody>
          <a:bodyPr/>
          <a:lstStyle/>
          <a:p>
            <a:r>
              <a:rPr lang="en-ZA" b="1" dirty="0" smtClean="0"/>
              <a:t>Activity </a:t>
            </a:r>
            <a:r>
              <a:rPr lang="en-ZA" b="1" dirty="0"/>
              <a:t>type: </a:t>
            </a:r>
            <a:r>
              <a:rPr lang="en-ZA" dirty="0"/>
              <a:t>Individual</a:t>
            </a:r>
            <a:endParaRPr lang="en-US" b="1" dirty="0"/>
          </a:p>
          <a:p>
            <a:r>
              <a:rPr lang="en-ZA" b="1" dirty="0"/>
              <a:t>Timing: </a:t>
            </a:r>
            <a:r>
              <a:rPr lang="en-ZA" dirty="0"/>
              <a:t>5 minutes</a:t>
            </a:r>
            <a:endParaRPr lang="en-US" b="1" dirty="0"/>
          </a:p>
          <a:p>
            <a:r>
              <a:rPr lang="en-ZA" b="1" i="1" dirty="0"/>
              <a:t>Purpose: </a:t>
            </a:r>
            <a:r>
              <a:rPr lang="en-ZA" i="1" dirty="0"/>
              <a:t>To think about the funding requirements for upgrading activities.</a:t>
            </a:r>
            <a:endParaRPr lang="en-US" b="1" i="1" dirty="0"/>
          </a:p>
          <a:p>
            <a:r>
              <a:rPr lang="en-ZA" b="1" i="1" dirty="0"/>
              <a:t>Instruction: </a:t>
            </a:r>
            <a:r>
              <a:rPr lang="en-ZA" i="1" dirty="0"/>
              <a:t>In the space </a:t>
            </a:r>
            <a:r>
              <a:rPr lang="en-ZA" i="1" dirty="0" smtClean="0"/>
              <a:t>provided in the Participants Manual, </a:t>
            </a:r>
            <a:r>
              <a:rPr lang="en-ZA" i="1" dirty="0"/>
              <a:t>list as many items as you can think of that must be paid for in upgrading projects</a:t>
            </a:r>
            <a:r>
              <a:rPr lang="en-ZA" b="1" i="1" dirty="0"/>
              <a:t>.</a:t>
            </a:r>
            <a:endParaRPr lang="en-US" b="1" i="1" dirty="0"/>
          </a:p>
          <a:p>
            <a:endParaRPr lang="en-US" dirty="0"/>
          </a:p>
        </p:txBody>
      </p:sp>
    </p:spTree>
    <p:extLst>
      <p:ext uri="{BB962C8B-B14F-4D97-AF65-F5344CB8AC3E}">
        <p14:creationId xmlns:p14="http://schemas.microsoft.com/office/powerpoint/2010/main" val="2241711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latin typeface="Trebuchet MS" panose="020B0603020202020204" pitchFamily="34" charset="0"/>
              </a:rPr>
              <a:t>2.	Types of funding </a:t>
            </a:r>
            <a:r>
              <a:rPr lang="en-ZA" dirty="0" smtClean="0">
                <a:latin typeface="Trebuchet MS" panose="020B0603020202020204" pitchFamily="34" charset="0"/>
              </a:rPr>
              <a:t>Arrangements</a:t>
            </a:r>
            <a:br>
              <a:rPr lang="en-ZA" dirty="0" smtClean="0">
                <a:latin typeface="Trebuchet MS" panose="020B0603020202020204" pitchFamily="34" charset="0"/>
              </a:rPr>
            </a:br>
            <a:r>
              <a:rPr lang="en-US" dirty="0" smtClean="0"/>
              <a:t>Main types of Funding</a:t>
            </a:r>
            <a:endParaRPr lang="en-US" dirty="0"/>
          </a:p>
        </p:txBody>
      </p:sp>
      <p:sp>
        <p:nvSpPr>
          <p:cNvPr id="3" name="Content Placeholder 2"/>
          <p:cNvSpPr>
            <a:spLocks noGrp="1"/>
          </p:cNvSpPr>
          <p:nvPr>
            <p:ph idx="1"/>
          </p:nvPr>
        </p:nvSpPr>
        <p:spPr>
          <a:xfrm>
            <a:off x="457200" y="1600200"/>
            <a:ext cx="7924800" cy="4525963"/>
          </a:xfrm>
        </p:spPr>
        <p:txBody>
          <a:bodyPr>
            <a:normAutofit lnSpcReduction="10000"/>
          </a:bodyPr>
          <a:lstStyle/>
          <a:p>
            <a:pPr lvl="0"/>
            <a:r>
              <a:rPr lang="en-ZA" b="1" dirty="0"/>
              <a:t>Conditional grant/subsidy finance</a:t>
            </a:r>
            <a:r>
              <a:rPr lang="en-ZA" dirty="0"/>
              <a:t> such as:</a:t>
            </a:r>
          </a:p>
          <a:p>
            <a:pPr lvl="1"/>
            <a:r>
              <a:rPr lang="en-ZA" dirty="0"/>
              <a:t>Human Settlement Development Grant (SG): </a:t>
            </a:r>
            <a:r>
              <a:rPr lang="en-ZA" dirty="0" smtClean="0"/>
              <a:t>e.g. </a:t>
            </a:r>
            <a:r>
              <a:rPr lang="en-ZA" dirty="0"/>
              <a:t>UISP, Provision of Social and Economic Amenities, Emergency Housing Programme (EH).</a:t>
            </a:r>
          </a:p>
          <a:p>
            <a:pPr lvl="1"/>
            <a:r>
              <a:rPr lang="en-ZA" dirty="0"/>
              <a:t>Urban Settlement Development Grant (USDG).</a:t>
            </a:r>
          </a:p>
          <a:p>
            <a:pPr lvl="1"/>
            <a:r>
              <a:rPr lang="en-ZA" dirty="0"/>
              <a:t>Municipal Infrastructure Grant (MIG).</a:t>
            </a:r>
          </a:p>
          <a:p>
            <a:pPr lvl="0"/>
            <a:r>
              <a:rPr lang="en-ZA" b="1" dirty="0"/>
              <a:t>Municipalities’ own financial resources. </a:t>
            </a:r>
            <a:r>
              <a:rPr lang="en-ZA" dirty="0"/>
              <a:t>This is funding from the municipality’s capital or operation budget </a:t>
            </a:r>
            <a:endParaRPr lang="en-ZA" dirty="0" smtClean="0"/>
          </a:p>
          <a:p>
            <a:pPr lvl="0"/>
            <a:r>
              <a:rPr lang="en-ZA" b="1" dirty="0" smtClean="0"/>
              <a:t>Residents </a:t>
            </a:r>
            <a:r>
              <a:rPr lang="en-ZA" b="1" dirty="0"/>
              <a:t>own money. </a:t>
            </a:r>
            <a:r>
              <a:rPr lang="en-ZA" dirty="0"/>
              <a:t>This includes residents’ own investments in the top-structure, payment for rates and services etc.</a:t>
            </a:r>
          </a:p>
          <a:p>
            <a:endParaRPr lang="en-ZA" dirty="0"/>
          </a:p>
        </p:txBody>
      </p:sp>
    </p:spTree>
    <p:extLst>
      <p:ext uri="{BB962C8B-B14F-4D97-AF65-F5344CB8AC3E}">
        <p14:creationId xmlns:p14="http://schemas.microsoft.com/office/powerpoint/2010/main" val="20754578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Source of the Funding: the Division of Revenues Act (DORA)</a:t>
            </a:r>
            <a:endParaRPr lang="en-US" dirty="0"/>
          </a:p>
        </p:txBody>
      </p:sp>
      <p:sp>
        <p:nvSpPr>
          <p:cNvPr id="3" name="Content Placeholder 2"/>
          <p:cNvSpPr>
            <a:spLocks noGrp="1"/>
          </p:cNvSpPr>
          <p:nvPr>
            <p:ph idx="1"/>
          </p:nvPr>
        </p:nvSpPr>
        <p:spPr>
          <a:xfrm>
            <a:off x="457200" y="1600200"/>
            <a:ext cx="7924800" cy="4525963"/>
          </a:xfrm>
        </p:spPr>
        <p:txBody>
          <a:bodyPr>
            <a:normAutofit/>
          </a:bodyPr>
          <a:lstStyle/>
          <a:p>
            <a:pPr lvl="0"/>
            <a:r>
              <a:rPr lang="en-ZA" dirty="0"/>
              <a:t>The South African government raises funds through taxes and income earned, as well as borrowing. </a:t>
            </a:r>
            <a:endParaRPr lang="en-ZA" dirty="0" smtClean="0"/>
          </a:p>
          <a:p>
            <a:pPr lvl="0"/>
            <a:r>
              <a:rPr lang="en-ZA" dirty="0"/>
              <a:t>Money may be withdrawn from the National Revenue Fund only in terms of an act of parliament </a:t>
            </a:r>
            <a:endParaRPr lang="en-ZA" dirty="0" smtClean="0"/>
          </a:p>
          <a:p>
            <a:pPr lvl="0"/>
            <a:r>
              <a:rPr lang="en-ZA" dirty="0"/>
              <a:t>The funds raised by government are allocated to the national, provincial and local spheres of government in terms of the Division of Revenue Act (DoRA). </a:t>
            </a:r>
            <a:endParaRPr lang="en-ZA" dirty="0" smtClean="0"/>
          </a:p>
          <a:p>
            <a:pPr lvl="0"/>
            <a:r>
              <a:rPr lang="en-ZA" dirty="0"/>
              <a:t>All budget schedules in the DoRA depict the financial allocation for any current year. </a:t>
            </a:r>
            <a:endParaRPr lang="en-ZA" dirty="0" smtClean="0"/>
          </a:p>
          <a:p>
            <a:pPr lvl="0"/>
            <a:r>
              <a:rPr lang="en-ZA" dirty="0"/>
              <a:t>The recommended division of anticipated revenue for the subsequent two years is also </a:t>
            </a:r>
            <a:r>
              <a:rPr lang="en-ZA" dirty="0" smtClean="0"/>
              <a:t>included (MTEF)</a:t>
            </a:r>
            <a:endParaRPr lang="en-ZA" dirty="0"/>
          </a:p>
        </p:txBody>
      </p:sp>
    </p:spTree>
    <p:extLst>
      <p:ext uri="{BB962C8B-B14F-4D97-AF65-F5344CB8AC3E}">
        <p14:creationId xmlns:p14="http://schemas.microsoft.com/office/powerpoint/2010/main" val="1175915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Source of the Funding: the DORA cont.</a:t>
            </a:r>
            <a:endParaRPr lang="en-US" dirty="0"/>
          </a:p>
        </p:txBody>
      </p:sp>
      <p:sp>
        <p:nvSpPr>
          <p:cNvPr id="3" name="Content Placeholder 2"/>
          <p:cNvSpPr>
            <a:spLocks noGrp="1"/>
          </p:cNvSpPr>
          <p:nvPr>
            <p:ph idx="1"/>
          </p:nvPr>
        </p:nvSpPr>
        <p:spPr>
          <a:xfrm>
            <a:off x="457200" y="1600200"/>
            <a:ext cx="7924800" cy="4525963"/>
          </a:xfrm>
        </p:spPr>
        <p:txBody>
          <a:bodyPr>
            <a:normAutofit fontScale="92500" lnSpcReduction="10000"/>
          </a:bodyPr>
          <a:lstStyle/>
          <a:p>
            <a:pPr marL="0" indent="0">
              <a:buNone/>
            </a:pPr>
            <a:r>
              <a:rPr lang="en-ZA" dirty="0" smtClean="0"/>
              <a:t>The </a:t>
            </a:r>
            <a:r>
              <a:rPr lang="en-ZA" dirty="0"/>
              <a:t>different types of funding allocations made in the DoRA </a:t>
            </a:r>
            <a:r>
              <a:rPr lang="en-ZA" dirty="0" smtClean="0"/>
              <a:t>are </a:t>
            </a:r>
            <a:r>
              <a:rPr lang="en-ZA" dirty="0"/>
              <a:t>as follows:</a:t>
            </a:r>
          </a:p>
          <a:p>
            <a:r>
              <a:rPr lang="en-ZA" dirty="0"/>
              <a:t>The equitable share for local and provincial governments. The primary objective of the equitable share is to ensure that all South Africans have access to basic services. This is an unconditional transfer </a:t>
            </a:r>
            <a:r>
              <a:rPr lang="en-ZA" dirty="0" smtClean="0"/>
              <a:t>i.e. </a:t>
            </a:r>
            <a:r>
              <a:rPr lang="en-ZA" dirty="0"/>
              <a:t>local government can decide how they want to use it. The equitable share is allocated on the basis of a formula.</a:t>
            </a:r>
          </a:p>
          <a:p>
            <a:r>
              <a:rPr lang="en-ZA" dirty="0"/>
              <a:t>Conditional grants: </a:t>
            </a:r>
            <a:endParaRPr lang="en-ZA" dirty="0" smtClean="0"/>
          </a:p>
          <a:p>
            <a:pPr marL="1371600" lvl="2" indent="-457200">
              <a:buFont typeface="+mj-lt"/>
              <a:buAutoNum type="arabicPeriod"/>
            </a:pPr>
            <a:r>
              <a:rPr lang="en-ZA" dirty="0" smtClean="0"/>
              <a:t>supplementary</a:t>
            </a:r>
            <a:r>
              <a:rPr lang="en-ZA" dirty="0"/>
              <a:t>, </a:t>
            </a:r>
            <a:endParaRPr lang="en-ZA" dirty="0" smtClean="0"/>
          </a:p>
          <a:p>
            <a:pPr marL="1371600" lvl="2" indent="-457200">
              <a:buFont typeface="+mj-lt"/>
              <a:buAutoNum type="arabicPeriod"/>
            </a:pPr>
            <a:r>
              <a:rPr lang="en-ZA" dirty="0" smtClean="0"/>
              <a:t>specific </a:t>
            </a:r>
            <a:r>
              <a:rPr lang="en-ZA" dirty="0"/>
              <a:t>purposes and </a:t>
            </a:r>
            <a:endParaRPr lang="en-ZA" dirty="0" smtClean="0"/>
          </a:p>
          <a:p>
            <a:pPr marL="1371600" lvl="2" indent="-457200">
              <a:buFont typeface="+mj-lt"/>
              <a:buAutoNum type="arabicPeriod"/>
            </a:pPr>
            <a:r>
              <a:rPr lang="en-ZA" dirty="0" smtClean="0"/>
              <a:t>in-kind-allocations</a:t>
            </a:r>
            <a:r>
              <a:rPr lang="en-ZA" dirty="0"/>
              <a:t>. The funds must be used for the purpose for which they were allocated.</a:t>
            </a:r>
          </a:p>
          <a:p>
            <a:pPr lvl="0"/>
            <a:endParaRPr lang="en-ZA" dirty="0"/>
          </a:p>
        </p:txBody>
      </p:sp>
    </p:spTree>
    <p:extLst>
      <p:ext uri="{BB962C8B-B14F-4D97-AF65-F5344CB8AC3E}">
        <p14:creationId xmlns:p14="http://schemas.microsoft.com/office/powerpoint/2010/main" val="3983320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ZA" dirty="0" smtClean="0"/>
              <a:t>Factors </a:t>
            </a:r>
            <a:r>
              <a:rPr lang="en-ZA" dirty="0"/>
              <a:t>affecting what funding is </a:t>
            </a:r>
            <a:r>
              <a:rPr lang="en-ZA" dirty="0" smtClean="0"/>
              <a:t>actually required </a:t>
            </a:r>
            <a:r>
              <a:rPr lang="en-ZA" dirty="0"/>
              <a:t>or </a:t>
            </a:r>
            <a:r>
              <a:rPr lang="en-ZA" dirty="0" smtClean="0"/>
              <a:t>available</a:t>
            </a:r>
            <a:endParaRPr lang="en-US" dirty="0"/>
          </a:p>
        </p:txBody>
      </p:sp>
      <p:sp>
        <p:nvSpPr>
          <p:cNvPr id="5" name="Content Placeholder 2"/>
          <p:cNvSpPr>
            <a:spLocks noGrp="1"/>
          </p:cNvSpPr>
          <p:nvPr>
            <p:ph idx="1"/>
          </p:nvPr>
        </p:nvSpPr>
        <p:spPr>
          <a:xfrm>
            <a:off x="457200" y="1600200"/>
            <a:ext cx="4114800" cy="4525963"/>
          </a:xfrm>
        </p:spPr>
        <p:txBody>
          <a:bodyPr>
            <a:normAutofit lnSpcReduction="10000"/>
          </a:bodyPr>
          <a:lstStyle/>
          <a:p>
            <a:pPr lvl="0"/>
            <a:endParaRPr lang="en-GB" dirty="0" smtClean="0"/>
          </a:p>
          <a:p>
            <a:pPr lvl="0"/>
            <a:r>
              <a:rPr lang="en-GB" dirty="0" smtClean="0"/>
              <a:t>Settlement type</a:t>
            </a:r>
          </a:p>
          <a:p>
            <a:pPr lvl="0"/>
            <a:r>
              <a:rPr lang="en-GB" dirty="0"/>
              <a:t>Municipal </a:t>
            </a:r>
            <a:r>
              <a:rPr lang="en-GB" dirty="0" smtClean="0"/>
              <a:t>eligibility</a:t>
            </a:r>
            <a:endParaRPr lang="en-GB" dirty="0"/>
          </a:p>
          <a:p>
            <a:pPr lvl="0"/>
            <a:r>
              <a:rPr lang="en-GB" dirty="0"/>
              <a:t>Beneficiary eligibility </a:t>
            </a:r>
            <a:endParaRPr lang="en-GB" dirty="0" smtClean="0"/>
          </a:p>
          <a:p>
            <a:pPr lvl="0"/>
            <a:r>
              <a:rPr lang="en-GB" dirty="0"/>
              <a:t>Municipal accreditation</a:t>
            </a:r>
            <a:r>
              <a:rPr lang="en-ZA" dirty="0"/>
              <a:t> status and level</a:t>
            </a:r>
          </a:p>
          <a:p>
            <a:pPr lvl="0"/>
            <a:r>
              <a:rPr lang="en-GB" dirty="0"/>
              <a:t>Settlement specific characteristics </a:t>
            </a:r>
            <a:endParaRPr lang="en-GB" dirty="0" smtClean="0"/>
          </a:p>
          <a:p>
            <a:pPr lvl="0"/>
            <a:r>
              <a:rPr lang="en-GB" dirty="0"/>
              <a:t>Extent of in-house municipal capacity </a:t>
            </a:r>
            <a:endParaRPr lang="en-GB" dirty="0" smtClean="0"/>
          </a:p>
          <a:p>
            <a:pPr lvl="0"/>
            <a:r>
              <a:rPr lang="en-ZA" dirty="0"/>
              <a:t>Community participation</a:t>
            </a:r>
            <a:endParaRPr lang="en-US" dirty="0"/>
          </a:p>
        </p:txBody>
      </p:sp>
      <p:pic>
        <p:nvPicPr>
          <p:cNvPr id="6" name="Picture 5"/>
          <p:cNvPicPr>
            <a:picLocks noChangeAspect="1"/>
          </p:cNvPicPr>
          <p:nvPr/>
        </p:nvPicPr>
        <p:blipFill>
          <a:blip r:embed="rId2"/>
          <a:stretch>
            <a:fillRect/>
          </a:stretch>
        </p:blipFill>
        <p:spPr>
          <a:xfrm>
            <a:off x="4648200" y="1537520"/>
            <a:ext cx="3677373" cy="2453497"/>
          </a:xfrm>
          <a:prstGeom prst="rect">
            <a:avLst/>
          </a:prstGeom>
        </p:spPr>
      </p:pic>
      <p:pic>
        <p:nvPicPr>
          <p:cNvPr id="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15692" y="4191000"/>
            <a:ext cx="3109881" cy="2326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627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1960"/>
            <a:ext cx="8229600" cy="1143000"/>
          </a:xfrm>
        </p:spPr>
        <p:txBody>
          <a:bodyPr>
            <a:normAutofit fontScale="90000"/>
          </a:bodyPr>
          <a:lstStyle/>
          <a:p>
            <a:r>
              <a:rPr lang="en-ZA" dirty="0" smtClean="0"/>
              <a:t>Grants </a:t>
            </a:r>
            <a:r>
              <a:rPr lang="en-ZA" dirty="0"/>
              <a:t>available for informal </a:t>
            </a:r>
            <a:r>
              <a:rPr lang="en-ZA" dirty="0" smtClean="0"/>
              <a:t>settlement upgrading</a:t>
            </a:r>
            <a:endParaRPr lang="en-US" dirty="0"/>
          </a:p>
        </p:txBody>
      </p:sp>
      <p:sp>
        <p:nvSpPr>
          <p:cNvPr id="3" name="Content Placeholder 2"/>
          <p:cNvSpPr>
            <a:spLocks noGrp="1"/>
          </p:cNvSpPr>
          <p:nvPr>
            <p:ph idx="1"/>
          </p:nvPr>
        </p:nvSpPr>
        <p:spPr/>
        <p:txBody>
          <a:bodyPr>
            <a:normAutofit lnSpcReduction="10000"/>
          </a:bodyPr>
          <a:lstStyle/>
          <a:p>
            <a:pPr lvl="0"/>
            <a:r>
              <a:rPr lang="en-ZA" dirty="0"/>
              <a:t>A</a:t>
            </a:r>
            <a:r>
              <a:rPr lang="en-ZA" dirty="0" smtClean="0"/>
              <a:t> </a:t>
            </a:r>
            <a:r>
              <a:rPr lang="en-ZA" dirty="0"/>
              <a:t>range of grant funding instruments </a:t>
            </a:r>
            <a:r>
              <a:rPr lang="en-ZA" dirty="0" smtClean="0"/>
              <a:t>are available </a:t>
            </a:r>
            <a:r>
              <a:rPr lang="en-ZA" dirty="0"/>
              <a:t>for informal settlement upgrading</a:t>
            </a:r>
            <a:r>
              <a:rPr lang="en-ZA" dirty="0" smtClean="0"/>
              <a:t>.</a:t>
            </a:r>
          </a:p>
          <a:p>
            <a:pPr lvl="0"/>
            <a:r>
              <a:rPr lang="en-ZA" dirty="0"/>
              <a:t>S</a:t>
            </a:r>
            <a:r>
              <a:rPr lang="en-ZA" dirty="0" smtClean="0"/>
              <a:t>pecific </a:t>
            </a:r>
            <a:r>
              <a:rPr lang="en-ZA" dirty="0"/>
              <a:t>grants will be largely dictated by the category of the settlement arising from Assessment and Categorisation (AC), as well as the other factors outlined </a:t>
            </a:r>
            <a:r>
              <a:rPr lang="en-ZA" dirty="0" smtClean="0"/>
              <a:t>above</a:t>
            </a:r>
            <a:r>
              <a:rPr lang="en-ZA" dirty="0"/>
              <a:t>. </a:t>
            </a:r>
            <a:endParaRPr lang="en-ZA" dirty="0" smtClean="0"/>
          </a:p>
          <a:p>
            <a:pPr lvl="0"/>
            <a:r>
              <a:rPr lang="en-ZA" dirty="0" smtClean="0"/>
              <a:t>There are instances where policy </a:t>
            </a:r>
            <a:r>
              <a:rPr lang="en-ZA" dirty="0"/>
              <a:t>and grant instruments </a:t>
            </a:r>
            <a:r>
              <a:rPr lang="en-ZA" dirty="0" smtClean="0"/>
              <a:t>necessary </a:t>
            </a:r>
            <a:r>
              <a:rPr lang="en-ZA" dirty="0"/>
              <a:t>for incremental upgrading are </a:t>
            </a:r>
            <a:r>
              <a:rPr lang="en-ZA" dirty="0" smtClean="0"/>
              <a:t>not </a:t>
            </a:r>
            <a:r>
              <a:rPr lang="en-ZA" dirty="0"/>
              <a:t>in </a:t>
            </a:r>
            <a:r>
              <a:rPr lang="en-ZA" dirty="0" smtClean="0"/>
              <a:t>place</a:t>
            </a:r>
          </a:p>
          <a:p>
            <a:pPr lvl="0"/>
            <a:r>
              <a:rPr lang="en-ZA" dirty="0"/>
              <a:t>There are also grant instruments which would benefit from </a:t>
            </a:r>
            <a:r>
              <a:rPr lang="en-ZA" dirty="0" smtClean="0"/>
              <a:t>refinement</a:t>
            </a:r>
          </a:p>
          <a:p>
            <a:pPr lvl="0"/>
            <a:r>
              <a:rPr lang="en-ZA" dirty="0" smtClean="0"/>
              <a:t>Sometimes required </a:t>
            </a:r>
            <a:r>
              <a:rPr lang="en-ZA" dirty="0"/>
              <a:t>grant funding may be provided or co-funded by non-housing sources </a:t>
            </a:r>
            <a:endParaRPr lang="en-US" dirty="0"/>
          </a:p>
        </p:txBody>
      </p:sp>
    </p:spTree>
    <p:extLst>
      <p:ext uri="{BB962C8B-B14F-4D97-AF65-F5344CB8AC3E}">
        <p14:creationId xmlns:p14="http://schemas.microsoft.com/office/powerpoint/2010/main" val="2378973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ZA" dirty="0" smtClean="0"/>
              <a:t>Grants </a:t>
            </a:r>
            <a:r>
              <a:rPr lang="en-ZA" dirty="0"/>
              <a:t>available for informal settlement </a:t>
            </a:r>
            <a:r>
              <a:rPr lang="en-ZA" dirty="0" smtClean="0"/>
              <a:t>upgrading cont.</a:t>
            </a:r>
            <a:endParaRPr lang="en-Z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77827432"/>
              </p:ext>
            </p:extLst>
          </p:nvPr>
        </p:nvGraphicFramePr>
        <p:xfrm>
          <a:off x="457200" y="2087562"/>
          <a:ext cx="8229600" cy="3388360"/>
        </p:xfrm>
        <a:graphic>
          <a:graphicData uri="http://schemas.openxmlformats.org/drawingml/2006/table">
            <a:tbl>
              <a:tblPr firstRow="1" bandRow="1">
                <a:tableStyleId>{5C22544A-7EE6-4342-B048-85BDC9FD1C3A}</a:tableStyleId>
              </a:tblPr>
              <a:tblGrid>
                <a:gridCol w="2362200"/>
                <a:gridCol w="5867400"/>
              </a:tblGrid>
              <a:tr h="370840">
                <a:tc>
                  <a:txBody>
                    <a:bodyPr/>
                    <a:lstStyle/>
                    <a:p>
                      <a:r>
                        <a:rPr lang="en-ZA" dirty="0" smtClean="0"/>
                        <a:t>Type of Settlement</a:t>
                      </a:r>
                      <a:endParaRPr lang="en-ZA" dirty="0"/>
                    </a:p>
                  </a:txBody>
                  <a:tcPr>
                    <a:solidFill>
                      <a:srgbClr val="D65636"/>
                    </a:solidFill>
                  </a:tcPr>
                </a:tc>
                <a:tc>
                  <a:txBody>
                    <a:bodyPr/>
                    <a:lstStyle/>
                    <a:p>
                      <a:r>
                        <a:rPr lang="en-ZA" dirty="0" smtClean="0"/>
                        <a:t>Type of grant and source</a:t>
                      </a:r>
                      <a:endParaRPr lang="en-ZA" dirty="0"/>
                    </a:p>
                  </a:txBody>
                  <a:tcPr>
                    <a:solidFill>
                      <a:srgbClr val="D65636"/>
                    </a:solidFill>
                  </a:tcPr>
                </a:tc>
              </a:tr>
              <a:tr h="370840">
                <a:tc row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effectLst/>
                          <a:latin typeface="+mn-lt"/>
                          <a:ea typeface="+mn-ea"/>
                          <a:cs typeface="+mn-cs"/>
                        </a:rPr>
                        <a:t>Conventional formal full upgrading (Category A)</a:t>
                      </a:r>
                      <a:endParaRPr lang="en-ZA" sz="1800" b="1" kern="1200" dirty="0" smtClean="0">
                        <a:solidFill>
                          <a:schemeClr val="dk1"/>
                        </a:solidFill>
                        <a:effectLst/>
                        <a:latin typeface="+mn-lt"/>
                        <a:ea typeface="+mn-ea"/>
                        <a:cs typeface="+mn-cs"/>
                      </a:endParaRPr>
                    </a:p>
                    <a:p>
                      <a:endParaRPr lang="en-ZA" dirty="0"/>
                    </a:p>
                  </a:txBody>
                  <a:tcPr>
                    <a:solidFill>
                      <a:schemeClr val="accent6">
                        <a:lumMod val="40000"/>
                        <a:lumOff val="60000"/>
                      </a:schemeClr>
                    </a:solidFill>
                  </a:tcPr>
                </a:tc>
                <a:tc>
                  <a:txBody>
                    <a:bodyPr/>
                    <a:lstStyle/>
                    <a:p>
                      <a:r>
                        <a:rPr lang="en-ZA" sz="1800" b="1" kern="1200" dirty="0" smtClean="0">
                          <a:solidFill>
                            <a:schemeClr val="dk1"/>
                          </a:solidFill>
                          <a:effectLst/>
                          <a:latin typeface="+mn-lt"/>
                          <a:ea typeface="+mn-ea"/>
                          <a:cs typeface="+mn-cs"/>
                        </a:rPr>
                        <a:t>UISP</a:t>
                      </a:r>
                      <a:r>
                        <a:rPr lang="en-ZA" sz="1800" kern="1200" dirty="0" smtClean="0">
                          <a:solidFill>
                            <a:schemeClr val="dk1"/>
                          </a:solidFill>
                          <a:effectLst/>
                          <a:latin typeface="+mn-lt"/>
                          <a:ea typeface="+mn-ea"/>
                          <a:cs typeface="+mn-cs"/>
                        </a:rPr>
                        <a:t>: This is the best suited housing subsidy mechanism for immediate and full upgrading/formalisation, with no interim services phase. </a:t>
                      </a:r>
                      <a:endParaRPr lang="en-ZA" dirty="0"/>
                    </a:p>
                  </a:txBody>
                  <a:tcPr>
                    <a:solidFill>
                      <a:schemeClr val="accent6">
                        <a:lumMod val="40000"/>
                        <a:lumOff val="60000"/>
                      </a:schemeClr>
                    </a:solidFill>
                  </a:tcPr>
                </a:tc>
              </a:tr>
              <a:tr h="370840">
                <a:tc vMerge="1">
                  <a:txBody>
                    <a:bodyPr/>
                    <a:lstStyle/>
                    <a:p>
                      <a:endParaRPr lang="en-ZA" dirty="0"/>
                    </a:p>
                  </a:txBody>
                  <a:tcPr/>
                </a:tc>
                <a:tc>
                  <a:txBody>
                    <a:bodyPr/>
                    <a:lstStyle/>
                    <a:p>
                      <a:r>
                        <a:rPr lang="en-ZA" sz="1800" b="1" kern="1200" dirty="0" smtClean="0">
                          <a:solidFill>
                            <a:schemeClr val="dk1"/>
                          </a:solidFill>
                          <a:effectLst/>
                          <a:latin typeface="+mn-lt"/>
                          <a:ea typeface="+mn-ea"/>
                          <a:cs typeface="+mn-cs"/>
                        </a:rPr>
                        <a:t>IRDP</a:t>
                      </a:r>
                      <a:r>
                        <a:rPr lang="en-ZA" sz="1800" kern="1200" dirty="0" smtClean="0">
                          <a:solidFill>
                            <a:schemeClr val="dk1"/>
                          </a:solidFill>
                          <a:effectLst/>
                          <a:latin typeface="+mn-lt"/>
                          <a:ea typeface="+mn-ea"/>
                          <a:cs typeface="+mn-cs"/>
                        </a:rPr>
                        <a:t>: The IRDP could be utilised in particular where there is no interim services phase and no temporary engineering services and where A grade instead of B grade engineering services are intended.</a:t>
                      </a:r>
                      <a:endParaRPr lang="en-ZA" dirty="0"/>
                    </a:p>
                  </a:txBody>
                  <a:tcPr/>
                </a:tc>
              </a:tr>
              <a:tr h="370840">
                <a:tc vMerge="1">
                  <a:txBody>
                    <a:bodyPr/>
                    <a:lstStyle/>
                    <a:p>
                      <a:endParaRPr lang="en-ZA" dirty="0"/>
                    </a:p>
                  </a:txBody>
                  <a:tcPr/>
                </a:tc>
                <a:tc>
                  <a:txBody>
                    <a:bodyPr/>
                    <a:lstStyle/>
                    <a:p>
                      <a:r>
                        <a:rPr lang="en-ZA" sz="1800" b="1" kern="1200" dirty="0" smtClean="0">
                          <a:solidFill>
                            <a:schemeClr val="dk1"/>
                          </a:solidFill>
                          <a:effectLst/>
                          <a:latin typeface="+mn-lt"/>
                          <a:ea typeface="+mn-ea"/>
                          <a:cs typeface="+mn-cs"/>
                        </a:rPr>
                        <a:t>EPHP</a:t>
                      </a:r>
                      <a:r>
                        <a:rPr lang="en-ZA" sz="1800" kern="1200" dirty="0" smtClean="0">
                          <a:solidFill>
                            <a:schemeClr val="dk1"/>
                          </a:solidFill>
                          <a:effectLst/>
                          <a:latin typeface="+mn-lt"/>
                          <a:ea typeface="+mn-ea"/>
                          <a:cs typeface="+mn-cs"/>
                        </a:rPr>
                        <a:t> can potentially be utilised for the top-structure phase although the new EPHP is not yet fully activated and guidelines are not yet available. </a:t>
                      </a:r>
                      <a:endParaRPr lang="en-ZA" dirty="0"/>
                    </a:p>
                  </a:txBody>
                  <a:tcPr>
                    <a:solidFill>
                      <a:schemeClr val="accent6">
                        <a:lumMod val="40000"/>
                        <a:lumOff val="60000"/>
                      </a:schemeClr>
                    </a:solidFill>
                  </a:tcPr>
                </a:tc>
              </a:tr>
            </a:tbl>
          </a:graphicData>
        </a:graphic>
      </p:graphicFrame>
    </p:spTree>
    <p:extLst>
      <p:ext uri="{BB962C8B-B14F-4D97-AF65-F5344CB8AC3E}">
        <p14:creationId xmlns:p14="http://schemas.microsoft.com/office/powerpoint/2010/main" val="34270284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778714534"/>
              </p:ext>
            </p:extLst>
          </p:nvPr>
        </p:nvGraphicFramePr>
        <p:xfrm>
          <a:off x="457200" y="1935162"/>
          <a:ext cx="8229600" cy="4309564"/>
        </p:xfrm>
        <a:graphic>
          <a:graphicData uri="http://schemas.openxmlformats.org/drawingml/2006/table">
            <a:tbl>
              <a:tblPr firstRow="1" bandRow="1">
                <a:tableStyleId>{5C22544A-7EE6-4342-B048-85BDC9FD1C3A}</a:tableStyleId>
              </a:tblPr>
              <a:tblGrid>
                <a:gridCol w="2286000"/>
                <a:gridCol w="5943600"/>
              </a:tblGrid>
              <a:tr h="37764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dirty="0" smtClean="0"/>
                        <a:t>Type of Settlement</a:t>
                      </a:r>
                    </a:p>
                  </a:txBody>
                  <a:tcPr>
                    <a:solidFill>
                      <a:srgbClr val="D65636"/>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dirty="0" smtClean="0"/>
                        <a:t>Type of grant and source</a:t>
                      </a:r>
                    </a:p>
                  </a:txBody>
                  <a:tcPr>
                    <a:solidFill>
                      <a:srgbClr val="D65636"/>
                    </a:solidFill>
                  </a:tcPr>
                </a:tc>
              </a:tr>
              <a:tr h="931178">
                <a:tc rowSpan="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effectLst/>
                          <a:latin typeface="+mn-lt"/>
                          <a:ea typeface="+mn-ea"/>
                          <a:cs typeface="+mn-cs"/>
                        </a:rPr>
                        <a:t>Incremental full upgrading (Category B1 extended)</a:t>
                      </a:r>
                      <a:endParaRPr lang="en-ZA" sz="1800" b="1" kern="1200" dirty="0" smtClean="0">
                        <a:solidFill>
                          <a:schemeClr val="dk1"/>
                        </a:solidFill>
                        <a:effectLst/>
                        <a:latin typeface="+mn-lt"/>
                        <a:ea typeface="+mn-ea"/>
                        <a:cs typeface="+mn-cs"/>
                      </a:endParaRPr>
                    </a:p>
                    <a:p>
                      <a:endParaRPr lang="en-ZA" dirty="0"/>
                    </a:p>
                  </a:txBody>
                  <a:tcPr>
                    <a:solidFill>
                      <a:schemeClr val="accent6">
                        <a:lumMod val="40000"/>
                        <a:lumOff val="60000"/>
                      </a:schemeClr>
                    </a:solidFill>
                  </a:tcPr>
                </a:tc>
                <a:tc>
                  <a:txBody>
                    <a:bodyPr/>
                    <a:lstStyle/>
                    <a:p>
                      <a:r>
                        <a:rPr lang="en-ZA" sz="1800" b="1" kern="1200" dirty="0" smtClean="0">
                          <a:solidFill>
                            <a:schemeClr val="dk1"/>
                          </a:solidFill>
                          <a:effectLst/>
                          <a:latin typeface="+mn-lt"/>
                          <a:ea typeface="+mn-ea"/>
                          <a:cs typeface="+mn-cs"/>
                        </a:rPr>
                        <a:t>UISP</a:t>
                      </a:r>
                      <a:r>
                        <a:rPr lang="en-ZA" sz="1800" kern="1200" dirty="0" smtClean="0">
                          <a:solidFill>
                            <a:schemeClr val="dk1"/>
                          </a:solidFill>
                          <a:effectLst/>
                          <a:latin typeface="+mn-lt"/>
                          <a:ea typeface="+mn-ea"/>
                          <a:cs typeface="+mn-cs"/>
                        </a:rPr>
                        <a:t>: This is the best suited mechanism for incremental formal upgrading although there are limitations such as the limited amount available for interim engineering services (R3.6k per site). </a:t>
                      </a:r>
                      <a:endParaRPr lang="en-ZA" dirty="0"/>
                    </a:p>
                  </a:txBody>
                  <a:tcPr>
                    <a:solidFill>
                      <a:schemeClr val="accent6">
                        <a:lumMod val="40000"/>
                        <a:lumOff val="60000"/>
                      </a:schemeClr>
                    </a:solidFill>
                  </a:tcPr>
                </a:tc>
              </a:tr>
              <a:tr h="377644">
                <a:tc vMerge="1">
                  <a:txBody>
                    <a:bodyPr/>
                    <a:lstStyle/>
                    <a:p>
                      <a:endParaRPr lang="en-ZA"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800" b="1" kern="1200" dirty="0" smtClean="0">
                          <a:solidFill>
                            <a:schemeClr val="dk1"/>
                          </a:solidFill>
                          <a:effectLst/>
                          <a:latin typeface="+mn-lt"/>
                          <a:ea typeface="+mn-ea"/>
                          <a:cs typeface="+mn-cs"/>
                        </a:rPr>
                        <a:t>EPHP </a:t>
                      </a:r>
                      <a:r>
                        <a:rPr lang="en-ZA" sz="1800" kern="1200" dirty="0" smtClean="0">
                          <a:solidFill>
                            <a:schemeClr val="dk1"/>
                          </a:solidFill>
                          <a:effectLst/>
                          <a:latin typeface="+mn-lt"/>
                          <a:ea typeface="+mn-ea"/>
                          <a:cs typeface="+mn-cs"/>
                        </a:rPr>
                        <a:t>is relevant for formal incremental upgrading, but less suitable for less-formal incremental upgrading.</a:t>
                      </a:r>
                    </a:p>
                  </a:txBody>
                  <a:tcPr/>
                </a:tc>
              </a:tr>
              <a:tr h="377644">
                <a:tc vMerge="1">
                  <a:txBody>
                    <a:bodyPr/>
                    <a:lstStyle/>
                    <a:p>
                      <a:endParaRPr lang="en-ZA"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800" b="1" kern="1200" dirty="0" smtClean="0">
                          <a:solidFill>
                            <a:schemeClr val="dk1"/>
                          </a:solidFill>
                          <a:effectLst/>
                          <a:latin typeface="+mn-lt"/>
                          <a:ea typeface="+mn-ea"/>
                          <a:cs typeface="+mn-cs"/>
                        </a:rPr>
                        <a:t>USDG and MIG: </a:t>
                      </a:r>
                      <a:r>
                        <a:rPr lang="en-ZA" sz="1800" kern="1200" dirty="0" smtClean="0">
                          <a:solidFill>
                            <a:schemeClr val="dk1"/>
                          </a:solidFill>
                          <a:effectLst/>
                          <a:latin typeface="+mn-lt"/>
                          <a:ea typeface="+mn-ea"/>
                          <a:cs typeface="+mn-cs"/>
                        </a:rPr>
                        <a:t>These are very relevant for less-formal incremental upgrading projects because there are likely to be limitations in terms of the extent to which the USDG and EPHP can be utilised.</a:t>
                      </a:r>
                    </a:p>
                  </a:txBody>
                  <a:tcPr>
                    <a:solidFill>
                      <a:schemeClr val="accent6">
                        <a:lumMod val="40000"/>
                        <a:lumOff val="60000"/>
                      </a:schemeClr>
                    </a:solidFill>
                  </a:tcPr>
                </a:tc>
              </a:tr>
              <a:tr h="377644">
                <a:tc vMerge="1">
                  <a:txBody>
                    <a:bodyPr/>
                    <a:lstStyle/>
                    <a:p>
                      <a:endParaRPr lang="en-ZA" dirty="0"/>
                    </a:p>
                  </a:txBody>
                  <a:tcPr/>
                </a:tc>
                <a:tc>
                  <a:txBody>
                    <a:bodyPr/>
                    <a:lstStyle/>
                    <a:p>
                      <a:r>
                        <a:rPr lang="en-ZA" sz="1800" b="1" kern="1200" dirty="0" smtClean="0">
                          <a:solidFill>
                            <a:schemeClr val="dk1"/>
                          </a:solidFill>
                          <a:effectLst/>
                          <a:latin typeface="+mn-lt"/>
                          <a:ea typeface="+mn-ea"/>
                          <a:cs typeface="+mn-cs"/>
                        </a:rPr>
                        <a:t>Community savings:</a:t>
                      </a:r>
                      <a:r>
                        <a:rPr lang="en-ZA" sz="1800" kern="1200" dirty="0" smtClean="0">
                          <a:solidFill>
                            <a:schemeClr val="dk1"/>
                          </a:solidFill>
                          <a:effectLst/>
                          <a:latin typeface="+mn-lt"/>
                          <a:ea typeface="+mn-ea"/>
                          <a:cs typeface="+mn-cs"/>
                        </a:rPr>
                        <a:t> This will be especially relevant for less-formal incremental upgrading projects for housing consolidation and housing improvements</a:t>
                      </a:r>
                      <a:endParaRPr lang="en-ZA" dirty="0"/>
                    </a:p>
                  </a:txBody>
                  <a:tcPr/>
                </a:tc>
              </a:tr>
            </a:tbl>
          </a:graphicData>
        </a:graphic>
      </p:graphicFrame>
      <p:sp>
        <p:nvSpPr>
          <p:cNvPr id="6" name="Title 1"/>
          <p:cNvSpPr>
            <a:spLocks noGrp="1"/>
          </p:cNvSpPr>
          <p:nvPr>
            <p:ph type="title"/>
          </p:nvPr>
        </p:nvSpPr>
        <p:spPr>
          <a:xfrm>
            <a:off x="457200" y="609600"/>
            <a:ext cx="8229600" cy="1143000"/>
          </a:xfrm>
        </p:spPr>
        <p:txBody>
          <a:bodyPr>
            <a:normAutofit fontScale="90000"/>
          </a:bodyPr>
          <a:lstStyle/>
          <a:p>
            <a:r>
              <a:rPr lang="en-ZA" dirty="0" smtClean="0"/>
              <a:t>Grants </a:t>
            </a:r>
            <a:r>
              <a:rPr lang="en-ZA" dirty="0"/>
              <a:t>available for informal settlement </a:t>
            </a:r>
            <a:r>
              <a:rPr lang="en-ZA" dirty="0" smtClean="0"/>
              <a:t>upgrading cont.</a:t>
            </a:r>
            <a:endParaRPr lang="en-ZA" dirty="0"/>
          </a:p>
        </p:txBody>
      </p:sp>
    </p:spTree>
    <p:extLst>
      <p:ext uri="{BB962C8B-B14F-4D97-AF65-F5344CB8AC3E}">
        <p14:creationId xmlns:p14="http://schemas.microsoft.com/office/powerpoint/2010/main" val="10658965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00447438"/>
              </p:ext>
            </p:extLst>
          </p:nvPr>
        </p:nvGraphicFramePr>
        <p:xfrm>
          <a:off x="457200" y="2011362"/>
          <a:ext cx="8229600" cy="3114040"/>
        </p:xfrm>
        <a:graphic>
          <a:graphicData uri="http://schemas.openxmlformats.org/drawingml/2006/table">
            <a:tbl>
              <a:tblPr firstRow="1" bandRow="1">
                <a:tableStyleId>{5C22544A-7EE6-4342-B048-85BDC9FD1C3A}</a:tableStyleId>
              </a:tblPr>
              <a:tblGrid>
                <a:gridCol w="2362200"/>
                <a:gridCol w="5867400"/>
              </a:tblGrid>
              <a:tr h="370840">
                <a:tc>
                  <a:txBody>
                    <a:bodyPr/>
                    <a:lstStyle/>
                    <a:p>
                      <a:r>
                        <a:rPr lang="en-ZA" dirty="0" smtClean="0"/>
                        <a:t>Type of Settlement</a:t>
                      </a:r>
                      <a:endParaRPr lang="en-ZA" dirty="0"/>
                    </a:p>
                  </a:txBody>
                  <a:tcPr>
                    <a:solidFill>
                      <a:srgbClr val="D65636"/>
                    </a:solidFill>
                  </a:tcPr>
                </a:tc>
                <a:tc>
                  <a:txBody>
                    <a:bodyPr/>
                    <a:lstStyle/>
                    <a:p>
                      <a:r>
                        <a:rPr lang="en-ZA" dirty="0" smtClean="0"/>
                        <a:t>Type of grant and source</a:t>
                      </a:r>
                      <a:endParaRPr lang="en-ZA" dirty="0"/>
                    </a:p>
                  </a:txBody>
                  <a:tcPr>
                    <a:solidFill>
                      <a:srgbClr val="D65636"/>
                    </a:solidFill>
                  </a:tcPr>
                </a:tc>
              </a:tr>
              <a:tr h="370840">
                <a:tc rowSpan="3">
                  <a:txBody>
                    <a:bodyPr/>
                    <a:lstStyle/>
                    <a:p>
                      <a:r>
                        <a:rPr lang="en-US" sz="1800" b="1" kern="1200" dirty="0" smtClean="0">
                          <a:solidFill>
                            <a:schemeClr val="dk1"/>
                          </a:solidFill>
                          <a:effectLst/>
                          <a:latin typeface="+mn-lt"/>
                          <a:ea typeface="+mn-ea"/>
                          <a:cs typeface="+mn-cs"/>
                        </a:rPr>
                        <a:t>Interim arrangements including basic services (Category B1)</a:t>
                      </a:r>
                      <a:endParaRPr lang="en-ZA" sz="1800" b="1" kern="1200" dirty="0" smtClean="0">
                        <a:solidFill>
                          <a:schemeClr val="dk1"/>
                        </a:solidFill>
                        <a:effectLst/>
                        <a:latin typeface="+mn-lt"/>
                        <a:ea typeface="+mn-ea"/>
                        <a:cs typeface="+mn-cs"/>
                      </a:endParaRPr>
                    </a:p>
                    <a:p>
                      <a:endParaRPr lang="en-ZA" dirty="0"/>
                    </a:p>
                  </a:txBody>
                  <a:tcPr>
                    <a:solidFill>
                      <a:schemeClr val="accent6">
                        <a:lumMod val="40000"/>
                        <a:lumOff val="60000"/>
                      </a:schemeClr>
                    </a:solidFill>
                  </a:tcPr>
                </a:tc>
                <a:tc>
                  <a:txBody>
                    <a:bodyPr/>
                    <a:lstStyle/>
                    <a:p>
                      <a:pPr lvl="0"/>
                      <a:r>
                        <a:rPr lang="en-ZA" sz="1800" b="1" kern="1200" dirty="0" smtClean="0">
                          <a:solidFill>
                            <a:schemeClr val="dk1"/>
                          </a:solidFill>
                          <a:effectLst/>
                          <a:latin typeface="+mn-lt"/>
                          <a:ea typeface="+mn-ea"/>
                          <a:cs typeface="+mn-cs"/>
                        </a:rPr>
                        <a:t>USDG</a:t>
                      </a:r>
                      <a:r>
                        <a:rPr lang="en-ZA" sz="1800" kern="1200" dirty="0" smtClean="0">
                          <a:solidFill>
                            <a:schemeClr val="dk1"/>
                          </a:solidFill>
                          <a:effectLst/>
                          <a:latin typeface="+mn-lt"/>
                          <a:ea typeface="+mn-ea"/>
                          <a:cs typeface="+mn-cs"/>
                        </a:rPr>
                        <a:t>: This is very suitable for Metros wanting to respond quickly and programmatically across many different informal settlements.</a:t>
                      </a:r>
                      <a:endParaRPr lang="en-ZA" sz="1800" kern="1200" dirty="0">
                        <a:solidFill>
                          <a:schemeClr val="dk1"/>
                        </a:solidFill>
                        <a:effectLst/>
                        <a:latin typeface="+mn-lt"/>
                        <a:ea typeface="+mn-ea"/>
                        <a:cs typeface="+mn-cs"/>
                      </a:endParaRPr>
                    </a:p>
                  </a:txBody>
                  <a:tcPr>
                    <a:solidFill>
                      <a:schemeClr val="accent6">
                        <a:lumMod val="40000"/>
                        <a:lumOff val="60000"/>
                      </a:schemeClr>
                    </a:solidFill>
                  </a:tcPr>
                </a:tc>
              </a:tr>
              <a:tr h="370840">
                <a:tc vMerge="1">
                  <a:txBody>
                    <a:bodyPr/>
                    <a:lstStyle/>
                    <a:p>
                      <a:endParaRPr lang="en-ZA" dirty="0"/>
                    </a:p>
                  </a:txBody>
                  <a:tcPr/>
                </a:tc>
                <a:tc>
                  <a:txBody>
                    <a:bodyPr/>
                    <a:lstStyle/>
                    <a:p>
                      <a:pPr lvl="0"/>
                      <a:r>
                        <a:rPr lang="en-ZA" sz="1800" b="1" kern="1200" dirty="0" smtClean="0">
                          <a:solidFill>
                            <a:schemeClr val="dk1"/>
                          </a:solidFill>
                          <a:effectLst/>
                          <a:latin typeface="+mn-lt"/>
                          <a:ea typeface="+mn-ea"/>
                          <a:cs typeface="+mn-cs"/>
                        </a:rPr>
                        <a:t>MIG:</a:t>
                      </a:r>
                      <a:r>
                        <a:rPr lang="en-ZA" sz="1800" kern="1200" dirty="0" smtClean="0">
                          <a:solidFill>
                            <a:schemeClr val="dk1"/>
                          </a:solidFill>
                          <a:effectLst/>
                          <a:latin typeface="+mn-lt"/>
                          <a:ea typeface="+mn-ea"/>
                          <a:cs typeface="+mn-cs"/>
                        </a:rPr>
                        <a:t> For non-Metros wanting to respond quickly and programmatically across many, different informal settlements.</a:t>
                      </a:r>
                      <a:endParaRPr lang="en-ZA" sz="1800" kern="1200" dirty="0">
                        <a:solidFill>
                          <a:schemeClr val="dk1"/>
                        </a:solidFill>
                        <a:effectLst/>
                        <a:latin typeface="+mn-lt"/>
                        <a:ea typeface="+mn-ea"/>
                        <a:cs typeface="+mn-cs"/>
                      </a:endParaRPr>
                    </a:p>
                  </a:txBody>
                  <a:tcPr/>
                </a:tc>
              </a:tr>
              <a:tr h="370840">
                <a:tc vMerge="1">
                  <a:txBody>
                    <a:bodyPr/>
                    <a:lstStyle/>
                    <a:p>
                      <a:endParaRPr lang="en-ZA" dirty="0"/>
                    </a:p>
                  </a:txBody>
                  <a:tcPr/>
                </a:tc>
                <a:tc>
                  <a:txBody>
                    <a:bodyPr/>
                    <a:lstStyle/>
                    <a:p>
                      <a:pPr lvl="0"/>
                      <a:r>
                        <a:rPr lang="en-ZA" sz="1800" b="1" kern="1200" dirty="0" smtClean="0">
                          <a:solidFill>
                            <a:schemeClr val="dk1"/>
                          </a:solidFill>
                          <a:effectLst/>
                          <a:latin typeface="+mn-lt"/>
                          <a:ea typeface="+mn-ea"/>
                          <a:cs typeface="+mn-cs"/>
                        </a:rPr>
                        <a:t>UISP Phase 1</a:t>
                      </a:r>
                      <a:r>
                        <a:rPr lang="en-ZA" sz="1800" kern="1200" dirty="0" smtClean="0">
                          <a:solidFill>
                            <a:schemeClr val="dk1"/>
                          </a:solidFill>
                          <a:effectLst/>
                          <a:latin typeface="+mn-lt"/>
                          <a:ea typeface="+mn-ea"/>
                          <a:cs typeface="+mn-cs"/>
                        </a:rPr>
                        <a:t>: For projects where land is relatively easily available and only a small investment in interim services is required (less than R3.6k per site).</a:t>
                      </a:r>
                      <a:endParaRPr lang="en-ZA" sz="1800" kern="1200" dirty="0">
                        <a:solidFill>
                          <a:schemeClr val="dk1"/>
                        </a:solidFill>
                        <a:effectLst/>
                        <a:latin typeface="+mn-lt"/>
                        <a:ea typeface="+mn-ea"/>
                        <a:cs typeface="+mn-cs"/>
                      </a:endParaRPr>
                    </a:p>
                  </a:txBody>
                  <a:tcPr>
                    <a:solidFill>
                      <a:schemeClr val="accent6">
                        <a:lumMod val="40000"/>
                        <a:lumOff val="60000"/>
                      </a:schemeClr>
                    </a:solidFill>
                  </a:tcPr>
                </a:tc>
              </a:tr>
            </a:tbl>
          </a:graphicData>
        </a:graphic>
      </p:graphicFrame>
      <p:sp>
        <p:nvSpPr>
          <p:cNvPr id="5" name="Title 1"/>
          <p:cNvSpPr>
            <a:spLocks noGrp="1"/>
          </p:cNvSpPr>
          <p:nvPr>
            <p:ph type="title"/>
          </p:nvPr>
        </p:nvSpPr>
        <p:spPr>
          <a:xfrm>
            <a:off x="457200" y="685800"/>
            <a:ext cx="8229600" cy="1143000"/>
          </a:xfrm>
        </p:spPr>
        <p:txBody>
          <a:bodyPr>
            <a:normAutofit fontScale="90000"/>
          </a:bodyPr>
          <a:lstStyle/>
          <a:p>
            <a:r>
              <a:rPr lang="en-ZA" dirty="0" smtClean="0"/>
              <a:t>Grants </a:t>
            </a:r>
            <a:r>
              <a:rPr lang="en-ZA" dirty="0"/>
              <a:t>available for informal settlement </a:t>
            </a:r>
            <a:r>
              <a:rPr lang="en-ZA" dirty="0" smtClean="0"/>
              <a:t>upgrading cont.</a:t>
            </a:r>
            <a:endParaRPr lang="en-ZA" dirty="0"/>
          </a:p>
        </p:txBody>
      </p:sp>
    </p:spTree>
    <p:extLst>
      <p:ext uri="{BB962C8B-B14F-4D97-AF65-F5344CB8AC3E}">
        <p14:creationId xmlns:p14="http://schemas.microsoft.com/office/powerpoint/2010/main" val="959861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79501943"/>
              </p:ext>
            </p:extLst>
          </p:nvPr>
        </p:nvGraphicFramePr>
        <p:xfrm>
          <a:off x="457200" y="2239962"/>
          <a:ext cx="8229600" cy="3388360"/>
        </p:xfrm>
        <a:graphic>
          <a:graphicData uri="http://schemas.openxmlformats.org/drawingml/2006/table">
            <a:tbl>
              <a:tblPr firstRow="1" bandRow="1">
                <a:tableStyleId>{5C22544A-7EE6-4342-B048-85BDC9FD1C3A}</a:tableStyleId>
              </a:tblPr>
              <a:tblGrid>
                <a:gridCol w="2362200"/>
                <a:gridCol w="5867400"/>
              </a:tblGrid>
              <a:tr h="370840">
                <a:tc>
                  <a:txBody>
                    <a:bodyPr/>
                    <a:lstStyle/>
                    <a:p>
                      <a:r>
                        <a:rPr lang="en-ZA" dirty="0" smtClean="0"/>
                        <a:t>Type of Settlement</a:t>
                      </a:r>
                      <a:endParaRPr lang="en-ZA" dirty="0"/>
                    </a:p>
                  </a:txBody>
                  <a:tcPr>
                    <a:solidFill>
                      <a:srgbClr val="D65636"/>
                    </a:solidFill>
                  </a:tcPr>
                </a:tc>
                <a:tc>
                  <a:txBody>
                    <a:bodyPr/>
                    <a:lstStyle/>
                    <a:p>
                      <a:r>
                        <a:rPr lang="en-ZA" dirty="0" smtClean="0"/>
                        <a:t>Type of grant and source</a:t>
                      </a:r>
                      <a:endParaRPr lang="en-ZA" dirty="0"/>
                    </a:p>
                  </a:txBody>
                  <a:tcPr>
                    <a:solidFill>
                      <a:srgbClr val="D65636"/>
                    </a:solidFill>
                  </a:tcPr>
                </a:tc>
              </a:tr>
              <a:tr h="370840">
                <a:tc rowSpan="3">
                  <a:txBody>
                    <a:bodyPr/>
                    <a:lstStyle/>
                    <a:p>
                      <a:r>
                        <a:rPr lang="en-US" sz="1800" b="1" kern="1200" dirty="0" smtClean="0">
                          <a:solidFill>
                            <a:schemeClr val="dk1"/>
                          </a:solidFill>
                          <a:effectLst/>
                          <a:latin typeface="+mn-lt"/>
                          <a:ea typeface="+mn-ea"/>
                          <a:cs typeface="+mn-cs"/>
                        </a:rPr>
                        <a:t>Deferred relocation with interim arrangements (Category B2)</a:t>
                      </a:r>
                      <a:endParaRPr lang="en-ZA" sz="1800" b="1" kern="1200" dirty="0" smtClean="0">
                        <a:solidFill>
                          <a:schemeClr val="dk1"/>
                        </a:solidFill>
                        <a:effectLst/>
                        <a:latin typeface="+mn-lt"/>
                        <a:ea typeface="+mn-ea"/>
                        <a:cs typeface="+mn-cs"/>
                      </a:endParaRPr>
                    </a:p>
                    <a:p>
                      <a:endParaRPr lang="en-ZA" dirty="0"/>
                    </a:p>
                  </a:txBody>
                  <a:tcPr>
                    <a:solidFill>
                      <a:schemeClr val="accent6">
                        <a:lumMod val="40000"/>
                        <a:lumOff val="60000"/>
                      </a:schemeClr>
                    </a:solidFill>
                  </a:tcPr>
                </a:tc>
                <a:tc>
                  <a:txBody>
                    <a:bodyPr/>
                    <a:lstStyle/>
                    <a:p>
                      <a:pPr lvl="0"/>
                      <a:r>
                        <a:rPr lang="en-ZA" sz="1800" b="1" kern="1200" dirty="0" smtClean="0">
                          <a:solidFill>
                            <a:schemeClr val="dk1"/>
                          </a:solidFill>
                          <a:effectLst/>
                          <a:latin typeface="+mn-lt"/>
                          <a:ea typeface="+mn-ea"/>
                          <a:cs typeface="+mn-cs"/>
                        </a:rPr>
                        <a:t>USDG</a:t>
                      </a:r>
                      <a:r>
                        <a:rPr lang="en-ZA" sz="1800" kern="1200" dirty="0" smtClean="0">
                          <a:solidFill>
                            <a:schemeClr val="dk1"/>
                          </a:solidFill>
                          <a:effectLst/>
                          <a:latin typeface="+mn-lt"/>
                          <a:ea typeface="+mn-ea"/>
                          <a:cs typeface="+mn-cs"/>
                        </a:rPr>
                        <a:t>: For Metros wanting to respond quickly and programmatically across many, different informal settlements</a:t>
                      </a:r>
                      <a:endParaRPr lang="en-ZA" sz="1800" kern="1200" dirty="0">
                        <a:solidFill>
                          <a:schemeClr val="dk1"/>
                        </a:solidFill>
                        <a:effectLst/>
                        <a:latin typeface="+mn-lt"/>
                        <a:ea typeface="+mn-ea"/>
                        <a:cs typeface="+mn-cs"/>
                      </a:endParaRPr>
                    </a:p>
                  </a:txBody>
                  <a:tcPr>
                    <a:solidFill>
                      <a:schemeClr val="accent6">
                        <a:lumMod val="40000"/>
                        <a:lumOff val="60000"/>
                      </a:schemeClr>
                    </a:solidFill>
                  </a:tcPr>
                </a:tc>
              </a:tr>
              <a:tr h="370840">
                <a:tc vMerge="1">
                  <a:txBody>
                    <a:bodyPr/>
                    <a:lstStyle/>
                    <a:p>
                      <a:endParaRPr lang="en-ZA" dirty="0"/>
                    </a:p>
                  </a:txBody>
                  <a:tcPr/>
                </a:tc>
                <a:tc>
                  <a:txBody>
                    <a:bodyPr/>
                    <a:lstStyle/>
                    <a:p>
                      <a:pPr lvl="0"/>
                      <a:r>
                        <a:rPr lang="en-ZA" sz="1800" b="1" kern="1200" dirty="0" smtClean="0">
                          <a:solidFill>
                            <a:schemeClr val="dk1"/>
                          </a:solidFill>
                          <a:effectLst/>
                          <a:latin typeface="+mn-lt"/>
                          <a:ea typeface="+mn-ea"/>
                          <a:cs typeface="+mn-cs"/>
                        </a:rPr>
                        <a:t>MIG:</a:t>
                      </a:r>
                      <a:r>
                        <a:rPr lang="en-ZA" sz="1800" kern="1200" dirty="0" smtClean="0">
                          <a:solidFill>
                            <a:schemeClr val="dk1"/>
                          </a:solidFill>
                          <a:effectLst/>
                          <a:latin typeface="+mn-lt"/>
                          <a:ea typeface="+mn-ea"/>
                          <a:cs typeface="+mn-cs"/>
                        </a:rPr>
                        <a:t> For non-Metros wanting to respond quickly and programmatically across many, different informal settlements.</a:t>
                      </a:r>
                      <a:endParaRPr lang="en-ZA" sz="1800" kern="1200" dirty="0">
                        <a:solidFill>
                          <a:schemeClr val="dk1"/>
                        </a:solidFill>
                        <a:effectLst/>
                        <a:latin typeface="+mn-lt"/>
                        <a:ea typeface="+mn-ea"/>
                        <a:cs typeface="+mn-cs"/>
                      </a:endParaRPr>
                    </a:p>
                  </a:txBody>
                  <a:tcPr/>
                </a:tc>
              </a:tr>
              <a:tr h="370840">
                <a:tc vMerge="1">
                  <a:txBody>
                    <a:bodyPr/>
                    <a:lstStyle/>
                    <a:p>
                      <a:endParaRPr lang="en-ZA" dirty="0"/>
                    </a:p>
                  </a:txBody>
                  <a:tcPr/>
                </a:tc>
                <a:tc>
                  <a:txBody>
                    <a:bodyPr/>
                    <a:lstStyle/>
                    <a:p>
                      <a:pPr lvl="0"/>
                      <a:r>
                        <a:rPr lang="en-ZA" sz="1800" b="1" kern="1200" dirty="0" smtClean="0">
                          <a:solidFill>
                            <a:schemeClr val="dk1"/>
                          </a:solidFill>
                          <a:effectLst/>
                          <a:latin typeface="+mn-lt"/>
                          <a:ea typeface="+mn-ea"/>
                          <a:cs typeface="+mn-cs"/>
                        </a:rPr>
                        <a:t>EH: </a:t>
                      </a:r>
                      <a:r>
                        <a:rPr lang="en-ZA" sz="1800" kern="1200" dirty="0" smtClean="0">
                          <a:solidFill>
                            <a:schemeClr val="dk1"/>
                          </a:solidFill>
                          <a:effectLst/>
                          <a:latin typeface="+mn-lt"/>
                          <a:ea typeface="+mn-ea"/>
                          <a:cs typeface="+mn-cs"/>
                        </a:rPr>
                        <a:t>For settlements with severe health and safety threats and in particular where it is not only emergency basic services that are required, but also temporary top-structures. </a:t>
                      </a:r>
                      <a:endParaRPr lang="en-ZA" sz="1800" kern="1200" dirty="0">
                        <a:solidFill>
                          <a:schemeClr val="dk1"/>
                        </a:solidFill>
                        <a:effectLst/>
                        <a:latin typeface="+mn-lt"/>
                        <a:ea typeface="+mn-ea"/>
                        <a:cs typeface="+mn-cs"/>
                      </a:endParaRPr>
                    </a:p>
                  </a:txBody>
                  <a:tcPr>
                    <a:solidFill>
                      <a:schemeClr val="accent6">
                        <a:lumMod val="40000"/>
                        <a:lumOff val="60000"/>
                      </a:schemeClr>
                    </a:solidFill>
                  </a:tcPr>
                </a:tc>
              </a:tr>
            </a:tbl>
          </a:graphicData>
        </a:graphic>
      </p:graphicFrame>
      <p:sp>
        <p:nvSpPr>
          <p:cNvPr id="5" name="Title 1"/>
          <p:cNvSpPr>
            <a:spLocks noGrp="1"/>
          </p:cNvSpPr>
          <p:nvPr>
            <p:ph type="title"/>
          </p:nvPr>
        </p:nvSpPr>
        <p:spPr>
          <a:xfrm>
            <a:off x="457200" y="914400"/>
            <a:ext cx="8229600" cy="1143000"/>
          </a:xfrm>
        </p:spPr>
        <p:txBody>
          <a:bodyPr>
            <a:normAutofit fontScale="90000"/>
          </a:bodyPr>
          <a:lstStyle/>
          <a:p>
            <a:r>
              <a:rPr lang="en-ZA" dirty="0" smtClean="0"/>
              <a:t>Grants </a:t>
            </a:r>
            <a:r>
              <a:rPr lang="en-ZA" dirty="0"/>
              <a:t>available for informal settlement </a:t>
            </a:r>
            <a:r>
              <a:rPr lang="en-ZA" dirty="0" smtClean="0"/>
              <a:t>upgrading cont.</a:t>
            </a:r>
            <a:endParaRPr lang="en-ZA" dirty="0"/>
          </a:p>
        </p:txBody>
      </p:sp>
    </p:spTree>
    <p:extLst>
      <p:ext uri="{BB962C8B-B14F-4D97-AF65-F5344CB8AC3E}">
        <p14:creationId xmlns:p14="http://schemas.microsoft.com/office/powerpoint/2010/main" val="9746566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09685707"/>
              </p:ext>
            </p:extLst>
          </p:nvPr>
        </p:nvGraphicFramePr>
        <p:xfrm>
          <a:off x="457200" y="2163762"/>
          <a:ext cx="8229600" cy="3114040"/>
        </p:xfrm>
        <a:graphic>
          <a:graphicData uri="http://schemas.openxmlformats.org/drawingml/2006/table">
            <a:tbl>
              <a:tblPr firstRow="1" bandRow="1">
                <a:tableStyleId>{5C22544A-7EE6-4342-B048-85BDC9FD1C3A}</a:tableStyleId>
              </a:tblPr>
              <a:tblGrid>
                <a:gridCol w="2362200"/>
                <a:gridCol w="5867400"/>
              </a:tblGrid>
              <a:tr h="370840">
                <a:tc>
                  <a:txBody>
                    <a:bodyPr/>
                    <a:lstStyle/>
                    <a:p>
                      <a:r>
                        <a:rPr lang="en-ZA" dirty="0" smtClean="0"/>
                        <a:t>Type of Settlement</a:t>
                      </a:r>
                      <a:endParaRPr lang="en-ZA" dirty="0"/>
                    </a:p>
                  </a:txBody>
                  <a:tcPr>
                    <a:solidFill>
                      <a:srgbClr val="D65636"/>
                    </a:solidFill>
                  </a:tcPr>
                </a:tc>
                <a:tc>
                  <a:txBody>
                    <a:bodyPr/>
                    <a:lstStyle/>
                    <a:p>
                      <a:r>
                        <a:rPr lang="en-ZA" dirty="0" smtClean="0"/>
                        <a:t>Type of grant and source</a:t>
                      </a:r>
                      <a:endParaRPr lang="en-ZA" dirty="0"/>
                    </a:p>
                  </a:txBody>
                  <a:tcPr>
                    <a:solidFill>
                      <a:srgbClr val="D65636"/>
                    </a:solidFill>
                  </a:tcPr>
                </a:tc>
              </a:tr>
              <a:tr h="370840">
                <a:tc rowSpan="3">
                  <a:txBody>
                    <a:bodyPr/>
                    <a:lstStyle/>
                    <a:p>
                      <a:r>
                        <a:rPr lang="en-US" sz="1800" b="1" kern="1200" dirty="0" smtClean="0">
                          <a:solidFill>
                            <a:schemeClr val="dk1"/>
                          </a:solidFill>
                          <a:effectLst/>
                          <a:latin typeface="+mn-lt"/>
                          <a:ea typeface="+mn-ea"/>
                          <a:cs typeface="+mn-cs"/>
                        </a:rPr>
                        <a:t>Immediate relocation (Category C)</a:t>
                      </a:r>
                      <a:endParaRPr lang="en-ZA" sz="1800" b="1" kern="1200" dirty="0">
                        <a:solidFill>
                          <a:schemeClr val="dk1"/>
                        </a:solidFill>
                        <a:effectLst/>
                        <a:latin typeface="+mn-lt"/>
                        <a:ea typeface="+mn-ea"/>
                        <a:cs typeface="+mn-cs"/>
                      </a:endParaRPr>
                    </a:p>
                  </a:txBody>
                  <a:tcPr>
                    <a:solidFill>
                      <a:schemeClr val="accent6">
                        <a:lumMod val="40000"/>
                        <a:lumOff val="60000"/>
                      </a:schemeClr>
                    </a:solidFill>
                  </a:tcPr>
                </a:tc>
                <a:tc>
                  <a:txBody>
                    <a:bodyPr/>
                    <a:lstStyle/>
                    <a:p>
                      <a:pPr lvl="0"/>
                      <a:r>
                        <a:rPr lang="en-ZA" sz="1800" b="1" kern="1200" dirty="0" smtClean="0">
                          <a:solidFill>
                            <a:schemeClr val="dk1"/>
                          </a:solidFill>
                          <a:effectLst/>
                          <a:latin typeface="+mn-lt"/>
                          <a:ea typeface="+mn-ea"/>
                          <a:cs typeface="+mn-cs"/>
                        </a:rPr>
                        <a:t>EH</a:t>
                      </a:r>
                      <a:r>
                        <a:rPr lang="en-ZA" sz="1800" kern="1200" dirty="0" smtClean="0">
                          <a:solidFill>
                            <a:schemeClr val="dk1"/>
                          </a:solidFill>
                          <a:effectLst/>
                          <a:latin typeface="+mn-lt"/>
                          <a:ea typeface="+mn-ea"/>
                          <a:cs typeface="+mn-cs"/>
                        </a:rPr>
                        <a:t>: If the relocation is linked to the development of a temporary relocation area (TRA) already being funded, then funding for the actual relocation costs would potentially be available from the DHS under EH. </a:t>
                      </a:r>
                      <a:endParaRPr lang="en-ZA" sz="1800" kern="1200" dirty="0">
                        <a:solidFill>
                          <a:schemeClr val="dk1"/>
                        </a:solidFill>
                        <a:effectLst/>
                        <a:latin typeface="+mn-lt"/>
                        <a:ea typeface="+mn-ea"/>
                        <a:cs typeface="+mn-cs"/>
                      </a:endParaRPr>
                    </a:p>
                  </a:txBody>
                  <a:tcPr>
                    <a:solidFill>
                      <a:schemeClr val="accent6">
                        <a:lumMod val="40000"/>
                        <a:lumOff val="60000"/>
                      </a:schemeClr>
                    </a:solidFill>
                  </a:tcPr>
                </a:tc>
              </a:tr>
              <a:tr h="370840">
                <a:tc vMerge="1">
                  <a:txBody>
                    <a:bodyPr/>
                    <a:lstStyle/>
                    <a:p>
                      <a:endParaRPr lang="en-ZA" dirty="0"/>
                    </a:p>
                  </a:txBody>
                  <a:tcPr/>
                </a:tc>
                <a:tc>
                  <a:txBody>
                    <a:bodyPr/>
                    <a:lstStyle/>
                    <a:p>
                      <a:pPr lvl="0"/>
                      <a:r>
                        <a:rPr lang="en-ZA" sz="1800" b="1" kern="1200" dirty="0" smtClean="0">
                          <a:solidFill>
                            <a:schemeClr val="dk1"/>
                          </a:solidFill>
                          <a:effectLst/>
                          <a:latin typeface="+mn-lt"/>
                          <a:ea typeface="+mn-ea"/>
                          <a:cs typeface="+mn-cs"/>
                        </a:rPr>
                        <a:t>UISP</a:t>
                      </a:r>
                      <a:r>
                        <a:rPr lang="en-ZA" sz="1800" kern="1200" dirty="0" smtClean="0">
                          <a:solidFill>
                            <a:schemeClr val="dk1"/>
                          </a:solidFill>
                          <a:effectLst/>
                          <a:latin typeface="+mn-lt"/>
                          <a:ea typeface="+mn-ea"/>
                          <a:cs typeface="+mn-cs"/>
                        </a:rPr>
                        <a:t>: If the relocation is part and parcel of a UISP project then there is a relocations grant (R1.4k per site) available.</a:t>
                      </a:r>
                      <a:endParaRPr lang="en-ZA" sz="1800" kern="1200" dirty="0">
                        <a:solidFill>
                          <a:schemeClr val="dk1"/>
                        </a:solidFill>
                        <a:effectLst/>
                        <a:latin typeface="+mn-lt"/>
                        <a:ea typeface="+mn-ea"/>
                        <a:cs typeface="+mn-cs"/>
                      </a:endParaRPr>
                    </a:p>
                  </a:txBody>
                  <a:tcPr/>
                </a:tc>
              </a:tr>
              <a:tr h="370840">
                <a:tc vMerge="1">
                  <a:txBody>
                    <a:bodyPr/>
                    <a:lstStyle/>
                    <a:p>
                      <a:endParaRPr lang="en-ZA" dirty="0"/>
                    </a:p>
                  </a:txBody>
                  <a:tcPr/>
                </a:tc>
                <a:tc>
                  <a:txBody>
                    <a:bodyPr/>
                    <a:lstStyle/>
                    <a:p>
                      <a:pPr lvl="0"/>
                      <a:r>
                        <a:rPr lang="en-ZA" sz="1800" b="1" kern="1200" dirty="0" smtClean="0">
                          <a:solidFill>
                            <a:schemeClr val="dk1"/>
                          </a:solidFill>
                          <a:effectLst/>
                          <a:latin typeface="+mn-lt"/>
                          <a:ea typeface="+mn-ea"/>
                          <a:cs typeface="+mn-cs"/>
                        </a:rPr>
                        <a:t>Municipality</a:t>
                      </a:r>
                      <a:r>
                        <a:rPr lang="en-ZA" sz="1800" kern="1200" dirty="0" smtClean="0">
                          <a:solidFill>
                            <a:schemeClr val="dk1"/>
                          </a:solidFill>
                          <a:effectLst/>
                          <a:latin typeface="+mn-lt"/>
                          <a:ea typeface="+mn-ea"/>
                          <a:cs typeface="+mn-cs"/>
                        </a:rPr>
                        <a:t>: It is assumed that the municipality will need to cover the costs of the relocation if neither of the above scenarios apply.</a:t>
                      </a:r>
                      <a:endParaRPr lang="en-ZA" sz="1800" kern="1200" dirty="0">
                        <a:solidFill>
                          <a:schemeClr val="dk1"/>
                        </a:solidFill>
                        <a:effectLst/>
                        <a:latin typeface="+mn-lt"/>
                        <a:ea typeface="+mn-ea"/>
                        <a:cs typeface="+mn-cs"/>
                      </a:endParaRPr>
                    </a:p>
                  </a:txBody>
                  <a:tcPr>
                    <a:solidFill>
                      <a:schemeClr val="accent6">
                        <a:lumMod val="40000"/>
                        <a:lumOff val="60000"/>
                      </a:schemeClr>
                    </a:solidFill>
                  </a:tcPr>
                </a:tc>
              </a:tr>
            </a:tbl>
          </a:graphicData>
        </a:graphic>
      </p:graphicFrame>
      <p:sp>
        <p:nvSpPr>
          <p:cNvPr id="5" name="Title 1"/>
          <p:cNvSpPr>
            <a:spLocks noGrp="1"/>
          </p:cNvSpPr>
          <p:nvPr>
            <p:ph type="title"/>
          </p:nvPr>
        </p:nvSpPr>
        <p:spPr>
          <a:xfrm>
            <a:off x="457200" y="838200"/>
            <a:ext cx="8229600" cy="1143000"/>
          </a:xfrm>
        </p:spPr>
        <p:txBody>
          <a:bodyPr>
            <a:normAutofit fontScale="90000"/>
          </a:bodyPr>
          <a:lstStyle/>
          <a:p>
            <a:r>
              <a:rPr lang="en-ZA" dirty="0" smtClean="0"/>
              <a:t>Grants </a:t>
            </a:r>
            <a:r>
              <a:rPr lang="en-ZA" dirty="0"/>
              <a:t>available for informal settlement </a:t>
            </a:r>
            <a:r>
              <a:rPr lang="en-ZA" dirty="0" smtClean="0"/>
              <a:t>upgrading cont.</a:t>
            </a:r>
            <a:endParaRPr lang="en-ZA" dirty="0"/>
          </a:p>
        </p:txBody>
      </p:sp>
    </p:spTree>
    <p:extLst>
      <p:ext uri="{BB962C8B-B14F-4D97-AF65-F5344CB8AC3E}">
        <p14:creationId xmlns:p14="http://schemas.microsoft.com/office/powerpoint/2010/main" val="13222743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531142023"/>
              </p:ext>
            </p:extLst>
          </p:nvPr>
        </p:nvGraphicFramePr>
        <p:xfrm>
          <a:off x="457200" y="1600200"/>
          <a:ext cx="8229600" cy="3931920"/>
        </p:xfrm>
        <a:graphic>
          <a:graphicData uri="http://schemas.openxmlformats.org/drawingml/2006/table">
            <a:tbl>
              <a:tblPr firstRow="1" bandRow="1">
                <a:tableStyleId>{5C22544A-7EE6-4342-B048-85BDC9FD1C3A}</a:tableStyleId>
              </a:tblPr>
              <a:tblGrid>
                <a:gridCol w="2438400"/>
                <a:gridCol w="5791200"/>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dirty="0" smtClean="0"/>
                        <a:t>Specific Requirements</a:t>
                      </a:r>
                    </a:p>
                    <a:p>
                      <a:endParaRPr lang="en-ZA" dirty="0"/>
                    </a:p>
                  </a:txBody>
                  <a:tcPr>
                    <a:solidFill>
                      <a:srgbClr val="D65636"/>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dirty="0" smtClean="0"/>
                        <a:t>Type of grant and source</a:t>
                      </a:r>
                    </a:p>
                    <a:p>
                      <a:endParaRPr lang="en-ZA" dirty="0"/>
                    </a:p>
                  </a:txBody>
                  <a:tcPr>
                    <a:solidFill>
                      <a:srgbClr val="D65636"/>
                    </a:solidFill>
                  </a:tcPr>
                </a:tc>
              </a:tr>
              <a:tr h="370840">
                <a:tc>
                  <a:txBody>
                    <a:bodyPr/>
                    <a:lstStyle/>
                    <a:p>
                      <a:r>
                        <a:rPr lang="en-US" sz="1800" b="1" kern="1200" dirty="0" smtClean="0">
                          <a:solidFill>
                            <a:schemeClr val="dk1"/>
                          </a:solidFill>
                          <a:effectLst/>
                          <a:latin typeface="+mn-lt"/>
                          <a:ea typeface="+mn-ea"/>
                          <a:cs typeface="+mn-cs"/>
                        </a:rPr>
                        <a:t>Temporary relocation area (TRA)</a:t>
                      </a:r>
                      <a:endParaRPr lang="en-ZA" sz="1800" b="1" kern="1200" dirty="0" smtClean="0">
                        <a:solidFill>
                          <a:schemeClr val="dk1"/>
                        </a:solidFill>
                        <a:effectLst/>
                        <a:latin typeface="+mn-lt"/>
                        <a:ea typeface="+mn-ea"/>
                        <a:cs typeface="+mn-cs"/>
                      </a:endParaRPr>
                    </a:p>
                    <a:p>
                      <a:endParaRPr lang="en-ZA" dirty="0"/>
                    </a:p>
                  </a:txBody>
                  <a:tcPr>
                    <a:solidFill>
                      <a:schemeClr val="accent6">
                        <a:lumMod val="40000"/>
                        <a:lumOff val="60000"/>
                      </a:schemeClr>
                    </a:solidFill>
                  </a:tcPr>
                </a:tc>
                <a:tc>
                  <a:txBody>
                    <a:bodyPr/>
                    <a:lstStyle/>
                    <a:p>
                      <a:pPr lvl="0"/>
                      <a:r>
                        <a:rPr lang="en-ZA" sz="1800" b="1" kern="1200" dirty="0" smtClean="0">
                          <a:solidFill>
                            <a:schemeClr val="dk1"/>
                          </a:solidFill>
                          <a:effectLst/>
                          <a:latin typeface="+mn-lt"/>
                          <a:ea typeface="+mn-ea"/>
                          <a:cs typeface="+mn-cs"/>
                        </a:rPr>
                        <a:t>EH: </a:t>
                      </a:r>
                      <a:r>
                        <a:rPr lang="en-ZA" sz="1800" kern="1200" dirty="0" smtClean="0">
                          <a:solidFill>
                            <a:schemeClr val="dk1"/>
                          </a:solidFill>
                          <a:effectLst/>
                          <a:latin typeface="+mn-lt"/>
                          <a:ea typeface="+mn-ea"/>
                          <a:cs typeface="+mn-cs"/>
                        </a:rPr>
                        <a:t>A TRA often becomes a permanent or semi-permanent settlement in its own right. A TRA should therefore only be used as a last resort and with due regard to the suitability of the location. For example, it should provide easy access to education and health care for the short- to medium-term.</a:t>
                      </a:r>
                      <a:endParaRPr lang="en-ZA" sz="1800" kern="1200" dirty="0">
                        <a:solidFill>
                          <a:schemeClr val="dk1"/>
                        </a:solidFill>
                        <a:effectLst/>
                        <a:latin typeface="+mn-lt"/>
                        <a:ea typeface="+mn-ea"/>
                        <a:cs typeface="+mn-cs"/>
                      </a:endParaRPr>
                    </a:p>
                  </a:txBody>
                  <a:tcPr>
                    <a:solidFill>
                      <a:schemeClr val="accent6">
                        <a:lumMod val="40000"/>
                        <a:lumOff val="60000"/>
                      </a:schemeClr>
                    </a:solidFill>
                  </a:tcPr>
                </a:tc>
              </a:tr>
              <a:tr h="370840">
                <a:tc rowSpan="2">
                  <a:txBody>
                    <a:bodyPr/>
                    <a:lstStyle/>
                    <a:p>
                      <a:r>
                        <a:rPr lang="en-US" sz="1800" b="1" kern="1200" dirty="0" smtClean="0">
                          <a:solidFill>
                            <a:schemeClr val="dk1"/>
                          </a:solidFill>
                          <a:effectLst/>
                          <a:latin typeface="+mn-lt"/>
                          <a:ea typeface="+mn-ea"/>
                          <a:cs typeface="+mn-cs"/>
                        </a:rPr>
                        <a:t>Land acquisition</a:t>
                      </a:r>
                      <a:endParaRPr lang="en-ZA" sz="1800" b="1" kern="1200" dirty="0">
                        <a:solidFill>
                          <a:schemeClr val="dk1"/>
                        </a:solidFill>
                        <a:effectLst/>
                        <a:latin typeface="+mn-lt"/>
                        <a:ea typeface="+mn-ea"/>
                        <a:cs typeface="+mn-cs"/>
                      </a:endParaRPr>
                    </a:p>
                  </a:txBody>
                  <a:tcPr/>
                </a:tc>
                <a:tc>
                  <a:txBody>
                    <a:bodyPr/>
                    <a:lstStyle/>
                    <a:p>
                      <a:pPr lvl="0"/>
                      <a:r>
                        <a:rPr lang="en-ZA" sz="1800" b="1" kern="1200" dirty="0" smtClean="0">
                          <a:solidFill>
                            <a:schemeClr val="dk1"/>
                          </a:solidFill>
                          <a:effectLst/>
                          <a:latin typeface="+mn-lt"/>
                          <a:ea typeface="+mn-ea"/>
                          <a:cs typeface="+mn-cs"/>
                        </a:rPr>
                        <a:t>Land acquisition</a:t>
                      </a:r>
                      <a:r>
                        <a:rPr lang="en-ZA" sz="1800" kern="1200" dirty="0" smtClean="0">
                          <a:solidFill>
                            <a:schemeClr val="dk1"/>
                          </a:solidFill>
                          <a:effectLst/>
                          <a:latin typeface="+mn-lt"/>
                          <a:ea typeface="+mn-ea"/>
                          <a:cs typeface="+mn-cs"/>
                        </a:rPr>
                        <a:t> typically occurs as part and parcel of full housing delivery (e.g.</a:t>
                      </a:r>
                      <a:r>
                        <a:rPr lang="en-ZA" sz="1800" kern="1200" baseline="0" dirty="0" smtClean="0">
                          <a:solidFill>
                            <a:schemeClr val="dk1"/>
                          </a:solidFill>
                          <a:effectLst/>
                          <a:latin typeface="+mn-lt"/>
                          <a:ea typeface="+mn-ea"/>
                          <a:cs typeface="+mn-cs"/>
                        </a:rPr>
                        <a:t> </a:t>
                      </a:r>
                      <a:r>
                        <a:rPr lang="en-ZA" sz="1800" kern="1200" dirty="0" smtClean="0">
                          <a:solidFill>
                            <a:schemeClr val="dk1"/>
                          </a:solidFill>
                          <a:effectLst/>
                          <a:latin typeface="+mn-lt"/>
                          <a:ea typeface="+mn-ea"/>
                          <a:cs typeface="+mn-cs"/>
                        </a:rPr>
                        <a:t>UISP/IRDP) and funding is provided for this in the housing subsidy formula (e.g. R3.24k per site for UISP).</a:t>
                      </a:r>
                      <a:endParaRPr lang="en-ZA" sz="1800" kern="1200" dirty="0">
                        <a:solidFill>
                          <a:schemeClr val="dk1"/>
                        </a:solidFill>
                        <a:effectLst/>
                        <a:latin typeface="+mn-lt"/>
                        <a:ea typeface="+mn-ea"/>
                        <a:cs typeface="+mn-cs"/>
                      </a:endParaRPr>
                    </a:p>
                  </a:txBody>
                  <a:tcPr/>
                </a:tc>
              </a:tr>
              <a:tr h="370840">
                <a:tc vMerge="1">
                  <a:txBody>
                    <a:bodyPr/>
                    <a:lstStyle/>
                    <a:p>
                      <a:endParaRPr lang="en-ZA"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800" kern="1200" dirty="0" smtClean="0">
                          <a:solidFill>
                            <a:schemeClr val="dk1"/>
                          </a:solidFill>
                          <a:effectLst/>
                          <a:latin typeface="+mn-lt"/>
                          <a:ea typeface="+mn-ea"/>
                          <a:cs typeface="+mn-cs"/>
                        </a:rPr>
                        <a:t>It is unclear how </a:t>
                      </a:r>
                      <a:r>
                        <a:rPr lang="en-ZA" sz="1800" b="1" kern="1200" dirty="0" smtClean="0">
                          <a:solidFill>
                            <a:schemeClr val="dk1"/>
                          </a:solidFill>
                          <a:effectLst/>
                          <a:latin typeface="+mn-lt"/>
                          <a:ea typeface="+mn-ea"/>
                          <a:cs typeface="+mn-cs"/>
                        </a:rPr>
                        <a:t>land is funded outside of full housing delivery,</a:t>
                      </a:r>
                      <a:r>
                        <a:rPr lang="en-ZA" sz="1800" b="1" kern="1200" baseline="0" dirty="0" smtClean="0">
                          <a:solidFill>
                            <a:schemeClr val="dk1"/>
                          </a:solidFill>
                          <a:effectLst/>
                          <a:latin typeface="+mn-lt"/>
                          <a:ea typeface="+mn-ea"/>
                          <a:cs typeface="+mn-cs"/>
                        </a:rPr>
                        <a:t> possibly HAD.</a:t>
                      </a:r>
                      <a:endParaRPr lang="en-ZA" sz="1800" kern="1200" dirty="0" smtClean="0">
                        <a:solidFill>
                          <a:schemeClr val="dk1"/>
                        </a:solidFill>
                        <a:effectLst/>
                        <a:latin typeface="+mn-lt"/>
                        <a:ea typeface="+mn-ea"/>
                        <a:cs typeface="+mn-cs"/>
                      </a:endParaRPr>
                    </a:p>
                  </a:txBody>
                  <a:tcPr>
                    <a:solidFill>
                      <a:schemeClr val="accent6">
                        <a:lumMod val="40000"/>
                        <a:lumOff val="60000"/>
                      </a:schemeClr>
                    </a:solidFill>
                  </a:tcPr>
                </a:tc>
              </a:tr>
            </a:tbl>
          </a:graphicData>
        </a:graphic>
      </p:graphicFrame>
      <p:sp>
        <p:nvSpPr>
          <p:cNvPr id="6" name="Title 1"/>
          <p:cNvSpPr>
            <a:spLocks noGrp="1"/>
          </p:cNvSpPr>
          <p:nvPr>
            <p:ph type="title"/>
          </p:nvPr>
        </p:nvSpPr>
        <p:spPr>
          <a:xfrm>
            <a:off x="457200" y="274638"/>
            <a:ext cx="8229600" cy="1143000"/>
          </a:xfrm>
        </p:spPr>
        <p:txBody>
          <a:bodyPr>
            <a:normAutofit fontScale="90000"/>
          </a:bodyPr>
          <a:lstStyle/>
          <a:p>
            <a:r>
              <a:rPr lang="en-ZA" dirty="0" smtClean="0"/>
              <a:t>Grants </a:t>
            </a:r>
            <a:r>
              <a:rPr lang="en-ZA" dirty="0"/>
              <a:t>available for informal settlement </a:t>
            </a:r>
            <a:r>
              <a:rPr lang="en-ZA" dirty="0" smtClean="0"/>
              <a:t>upgrading cont.</a:t>
            </a:r>
            <a:endParaRPr lang="en-ZA" dirty="0"/>
          </a:p>
        </p:txBody>
      </p:sp>
    </p:spTree>
    <p:extLst>
      <p:ext uri="{BB962C8B-B14F-4D97-AF65-F5344CB8AC3E}">
        <p14:creationId xmlns:p14="http://schemas.microsoft.com/office/powerpoint/2010/main" val="25916787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860562478"/>
              </p:ext>
            </p:extLst>
          </p:nvPr>
        </p:nvGraphicFramePr>
        <p:xfrm>
          <a:off x="457200" y="1782762"/>
          <a:ext cx="8229600" cy="3759200"/>
        </p:xfrm>
        <a:graphic>
          <a:graphicData uri="http://schemas.openxmlformats.org/drawingml/2006/table">
            <a:tbl>
              <a:tblPr firstRow="1" bandRow="1">
                <a:tableStyleId>{5C22544A-7EE6-4342-B048-85BDC9FD1C3A}</a:tableStyleId>
              </a:tblPr>
              <a:tblGrid>
                <a:gridCol w="2438400"/>
                <a:gridCol w="5791200"/>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dirty="0" smtClean="0"/>
                        <a:t>Specific Requirements</a:t>
                      </a:r>
                    </a:p>
                    <a:p>
                      <a:endParaRPr lang="en-ZA" dirty="0"/>
                    </a:p>
                  </a:txBody>
                  <a:tcPr>
                    <a:solidFill>
                      <a:srgbClr val="D65636"/>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dirty="0" smtClean="0"/>
                        <a:t>Type of grant and source</a:t>
                      </a:r>
                    </a:p>
                    <a:p>
                      <a:endParaRPr lang="en-ZA" dirty="0"/>
                    </a:p>
                  </a:txBody>
                  <a:tcPr>
                    <a:solidFill>
                      <a:srgbClr val="D65636"/>
                    </a:solidFill>
                  </a:tcPr>
                </a:tc>
              </a:tr>
              <a:tr h="370840">
                <a:tc rowSpan="2">
                  <a:txBody>
                    <a:bodyPr/>
                    <a:lstStyle/>
                    <a:p>
                      <a:r>
                        <a:rPr lang="en-US" sz="1800" b="1" kern="1200" dirty="0" smtClean="0">
                          <a:solidFill>
                            <a:schemeClr val="dk1"/>
                          </a:solidFill>
                          <a:effectLst/>
                          <a:latin typeface="+mn-lt"/>
                          <a:ea typeface="+mn-ea"/>
                          <a:cs typeface="+mn-cs"/>
                        </a:rPr>
                        <a:t>Key social facilities:</a:t>
                      </a:r>
                      <a:endParaRPr lang="en-ZA" sz="1800" b="1" kern="1200" dirty="0" smtClean="0">
                        <a:solidFill>
                          <a:schemeClr val="dk1"/>
                        </a:solidFill>
                        <a:effectLst/>
                        <a:latin typeface="+mn-lt"/>
                        <a:ea typeface="+mn-ea"/>
                        <a:cs typeface="+mn-cs"/>
                      </a:endParaRPr>
                    </a:p>
                    <a:p>
                      <a:endParaRPr lang="en-ZA" dirty="0"/>
                    </a:p>
                  </a:txBody>
                  <a:tcPr>
                    <a:solidFill>
                      <a:schemeClr val="accent6">
                        <a:lumMod val="40000"/>
                        <a:lumOff val="60000"/>
                      </a:schemeClr>
                    </a:solidFill>
                  </a:tcPr>
                </a:tc>
                <a:tc>
                  <a:txBody>
                    <a:bodyPr/>
                    <a:lstStyle/>
                    <a:p>
                      <a:r>
                        <a:rPr lang="en-ZA" sz="1800" b="0" kern="1200" dirty="0" smtClean="0">
                          <a:solidFill>
                            <a:schemeClr val="dk1"/>
                          </a:solidFill>
                          <a:effectLst/>
                          <a:latin typeface="+mn-lt"/>
                          <a:ea typeface="+mn-ea"/>
                          <a:cs typeface="+mn-cs"/>
                        </a:rPr>
                        <a:t>DHS Social and Economic Facilities grant</a:t>
                      </a:r>
                      <a:endParaRPr lang="en-ZA" b="0" dirty="0"/>
                    </a:p>
                  </a:txBody>
                  <a:tcPr>
                    <a:solidFill>
                      <a:schemeClr val="accent6">
                        <a:lumMod val="40000"/>
                        <a:lumOff val="60000"/>
                      </a:schemeClr>
                    </a:solidFill>
                  </a:tcPr>
                </a:tc>
              </a:tr>
              <a:tr h="370840">
                <a:tc vMerge="1">
                  <a:txBody>
                    <a:bodyPr/>
                    <a:lstStyle/>
                    <a:p>
                      <a:endParaRPr lang="en-ZA"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800" b="0" kern="1200" dirty="0" smtClean="0">
                          <a:solidFill>
                            <a:schemeClr val="dk1"/>
                          </a:solidFill>
                          <a:effectLst/>
                          <a:latin typeface="+mn-lt"/>
                          <a:ea typeface="+mn-ea"/>
                          <a:cs typeface="+mn-cs"/>
                        </a:rPr>
                        <a:t>Department of Education and Health </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effectLst/>
                          <a:latin typeface="+mn-lt"/>
                          <a:ea typeface="+mn-ea"/>
                          <a:cs typeface="+mn-cs"/>
                        </a:rPr>
                        <a:t>Community participation and facilitation:</a:t>
                      </a:r>
                      <a:endParaRPr lang="en-ZA" sz="1800" b="1" kern="1200" dirty="0" smtClean="0">
                        <a:solidFill>
                          <a:schemeClr val="dk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ZA" sz="1800" b="1" kern="1200" dirty="0" smtClean="0">
                        <a:solidFill>
                          <a:schemeClr val="dk1"/>
                        </a:solidFill>
                        <a:effectLst/>
                        <a:latin typeface="+mn-lt"/>
                        <a:ea typeface="+mn-ea"/>
                        <a:cs typeface="+mn-cs"/>
                      </a:endParaRPr>
                    </a:p>
                  </a:txBody>
                  <a:tcP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800" kern="1200" dirty="0" smtClean="0">
                          <a:solidFill>
                            <a:schemeClr val="dk1"/>
                          </a:solidFill>
                          <a:effectLst/>
                          <a:latin typeface="+mn-lt"/>
                          <a:ea typeface="+mn-ea"/>
                          <a:cs typeface="+mn-cs"/>
                        </a:rPr>
                        <a:t>The budgetary provisions within the housing subsidy formula for participation and facilitation are limited. </a:t>
                      </a:r>
                    </a:p>
                  </a:txBody>
                  <a:tcPr>
                    <a:solidFill>
                      <a:schemeClr val="bg1"/>
                    </a:solidFill>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800" b="1" kern="1200" dirty="0" smtClean="0">
                          <a:solidFill>
                            <a:schemeClr val="dk1"/>
                          </a:solidFill>
                          <a:effectLst/>
                          <a:latin typeface="+mn-lt"/>
                          <a:ea typeface="+mn-ea"/>
                          <a:cs typeface="+mn-cs"/>
                        </a:rPr>
                        <a:t>Project preparation and feasibility</a:t>
                      </a:r>
                    </a:p>
                    <a:p>
                      <a:pPr marL="0" marR="0" indent="0" algn="l" defTabSz="457200" rtl="0" eaLnBrk="1" fontAlgn="auto" latinLnBrk="0" hangingPunct="1">
                        <a:lnSpc>
                          <a:spcPct val="100000"/>
                        </a:lnSpc>
                        <a:spcBef>
                          <a:spcPts val="0"/>
                        </a:spcBef>
                        <a:spcAft>
                          <a:spcPts val="0"/>
                        </a:spcAft>
                        <a:buClrTx/>
                        <a:buSzTx/>
                        <a:buFontTx/>
                        <a:buNone/>
                        <a:tabLst/>
                        <a:defRPr/>
                      </a:pPr>
                      <a:endParaRPr lang="en-ZA" sz="1800" b="1" kern="1200" dirty="0" smtClean="0">
                        <a:solidFill>
                          <a:schemeClr val="dk1"/>
                        </a:solidFill>
                        <a:effectLst/>
                        <a:latin typeface="+mn-lt"/>
                        <a:ea typeface="+mn-ea"/>
                        <a:cs typeface="+mn-cs"/>
                      </a:endParaRPr>
                    </a:p>
                  </a:txBody>
                  <a:tcPr>
                    <a:solidFill>
                      <a:schemeClr val="accent6">
                        <a:lumMod val="40000"/>
                        <a:lumOff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800" kern="1200" dirty="0" smtClean="0">
                          <a:solidFill>
                            <a:schemeClr val="dk1"/>
                          </a:solidFill>
                          <a:effectLst/>
                          <a:latin typeface="+mn-lt"/>
                          <a:ea typeface="+mn-ea"/>
                          <a:cs typeface="+mn-cs"/>
                        </a:rPr>
                        <a:t>There is no up-front funding available for the all-important preparation and feasibility stages of upgrading projects (leading up to the point of applying for subsidy or other capital funding). </a:t>
                      </a:r>
                    </a:p>
                  </a:txBody>
                  <a:tcPr>
                    <a:solidFill>
                      <a:schemeClr val="accent6">
                        <a:lumMod val="40000"/>
                        <a:lumOff val="60000"/>
                      </a:schemeClr>
                    </a:solidFill>
                  </a:tcPr>
                </a:tc>
              </a:tr>
            </a:tbl>
          </a:graphicData>
        </a:graphic>
      </p:graphicFrame>
      <p:sp>
        <p:nvSpPr>
          <p:cNvPr id="6" name="Title 1"/>
          <p:cNvSpPr>
            <a:spLocks noGrp="1"/>
          </p:cNvSpPr>
          <p:nvPr>
            <p:ph type="title"/>
          </p:nvPr>
        </p:nvSpPr>
        <p:spPr>
          <a:xfrm>
            <a:off x="457200" y="457200"/>
            <a:ext cx="8229600" cy="1143000"/>
          </a:xfrm>
        </p:spPr>
        <p:txBody>
          <a:bodyPr>
            <a:normAutofit fontScale="90000"/>
          </a:bodyPr>
          <a:lstStyle/>
          <a:p>
            <a:r>
              <a:rPr lang="en-ZA" dirty="0" smtClean="0"/>
              <a:t>Grants </a:t>
            </a:r>
            <a:r>
              <a:rPr lang="en-ZA" dirty="0"/>
              <a:t>available for informal settlement </a:t>
            </a:r>
            <a:r>
              <a:rPr lang="en-ZA" dirty="0" smtClean="0"/>
              <a:t>upgrading cont.</a:t>
            </a:r>
            <a:endParaRPr lang="en-ZA" dirty="0"/>
          </a:p>
        </p:txBody>
      </p:sp>
    </p:spTree>
    <p:extLst>
      <p:ext uri="{BB962C8B-B14F-4D97-AF65-F5344CB8AC3E}">
        <p14:creationId xmlns:p14="http://schemas.microsoft.com/office/powerpoint/2010/main" val="3122570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dirty="0" smtClean="0"/>
              <a:t>Funding </a:t>
            </a:r>
            <a:r>
              <a:rPr lang="en-ZA" dirty="0"/>
              <a:t>limitations and gaps</a:t>
            </a:r>
            <a:endParaRPr lang="en-US" dirty="0"/>
          </a:p>
        </p:txBody>
      </p:sp>
      <p:sp>
        <p:nvSpPr>
          <p:cNvPr id="3" name="Content Placeholder 2"/>
          <p:cNvSpPr>
            <a:spLocks noGrp="1"/>
          </p:cNvSpPr>
          <p:nvPr>
            <p:ph idx="1"/>
          </p:nvPr>
        </p:nvSpPr>
        <p:spPr/>
        <p:txBody>
          <a:bodyPr>
            <a:normAutofit/>
          </a:bodyPr>
          <a:lstStyle/>
          <a:p>
            <a:pPr>
              <a:lnSpc>
                <a:spcPct val="120000"/>
              </a:lnSpc>
            </a:pPr>
            <a:r>
              <a:rPr lang="en-ZA" b="1" dirty="0"/>
              <a:t>Community participation and </a:t>
            </a:r>
            <a:r>
              <a:rPr lang="en-ZA" b="1" dirty="0" smtClean="0"/>
              <a:t>facilitation</a:t>
            </a:r>
          </a:p>
          <a:p>
            <a:pPr lvl="0">
              <a:lnSpc>
                <a:spcPct val="120000"/>
              </a:lnSpc>
            </a:pPr>
            <a:r>
              <a:rPr lang="en-ZA" b="1" dirty="0"/>
              <a:t>Basic (interim) engineering services</a:t>
            </a:r>
            <a:r>
              <a:rPr lang="en-ZA" dirty="0"/>
              <a:t>: The UISP funding provision of R3.6k will often be insufficient for these purposes.</a:t>
            </a:r>
          </a:p>
          <a:p>
            <a:pPr>
              <a:lnSpc>
                <a:spcPct val="120000"/>
              </a:lnSpc>
            </a:pPr>
            <a:r>
              <a:rPr lang="en-ZA" b="1" dirty="0"/>
              <a:t>Less-formal incremental upgrading</a:t>
            </a:r>
            <a:r>
              <a:rPr lang="en-ZA" dirty="0"/>
              <a:t>: In general, the existing Human Settlements grants assume that there will be formalisation. </a:t>
            </a:r>
            <a:endParaRPr lang="en-ZA" dirty="0" smtClean="0"/>
          </a:p>
          <a:p>
            <a:pPr>
              <a:lnSpc>
                <a:spcPct val="120000"/>
              </a:lnSpc>
            </a:pPr>
            <a:r>
              <a:rPr lang="en-ZA" b="1" dirty="0"/>
              <a:t>Permanent engineering services: </a:t>
            </a:r>
            <a:r>
              <a:rPr lang="en-ZA" b="1" dirty="0" smtClean="0"/>
              <a:t>e.g. where </a:t>
            </a:r>
            <a:r>
              <a:rPr lang="en-ZA" dirty="0" smtClean="0"/>
              <a:t>retaining </a:t>
            </a:r>
            <a:r>
              <a:rPr lang="en-ZA" dirty="0"/>
              <a:t>walls and water-borne sanitation are </a:t>
            </a:r>
            <a:r>
              <a:rPr lang="en-ZA" dirty="0" smtClean="0"/>
              <a:t>necessary</a:t>
            </a:r>
          </a:p>
        </p:txBody>
      </p:sp>
    </p:spTree>
    <p:extLst>
      <p:ext uri="{BB962C8B-B14F-4D97-AF65-F5344CB8AC3E}">
        <p14:creationId xmlns:p14="http://schemas.microsoft.com/office/powerpoint/2010/main" val="15684443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a:bodyPr>
          <a:lstStyle/>
          <a:p>
            <a:r>
              <a:rPr lang="en-ZA" dirty="0" smtClean="0"/>
              <a:t>Funding </a:t>
            </a:r>
            <a:r>
              <a:rPr lang="en-ZA" dirty="0"/>
              <a:t>limitations and gaps</a:t>
            </a:r>
            <a:endParaRPr lang="en-US" dirty="0"/>
          </a:p>
        </p:txBody>
      </p:sp>
      <p:sp>
        <p:nvSpPr>
          <p:cNvPr id="3" name="Content Placeholder 2"/>
          <p:cNvSpPr>
            <a:spLocks noGrp="1"/>
          </p:cNvSpPr>
          <p:nvPr>
            <p:ph idx="1"/>
          </p:nvPr>
        </p:nvSpPr>
        <p:spPr>
          <a:xfrm>
            <a:off x="457200" y="2011362"/>
            <a:ext cx="8229600" cy="4525963"/>
          </a:xfrm>
        </p:spPr>
        <p:txBody>
          <a:bodyPr>
            <a:normAutofit/>
          </a:bodyPr>
          <a:lstStyle/>
          <a:p>
            <a:pPr lvl="0">
              <a:lnSpc>
                <a:spcPct val="120000"/>
              </a:lnSpc>
            </a:pPr>
            <a:r>
              <a:rPr lang="en-ZA" b="1" dirty="0" smtClean="0"/>
              <a:t>Project </a:t>
            </a:r>
            <a:r>
              <a:rPr lang="en-ZA" b="1" dirty="0"/>
              <a:t>preparation and feasibilities:</a:t>
            </a:r>
            <a:r>
              <a:rPr lang="en-ZA" dirty="0"/>
              <a:t> Funding for this all-important project phase is not readily available</a:t>
            </a:r>
            <a:r>
              <a:rPr lang="en-ZA" dirty="0" smtClean="0"/>
              <a:t>.</a:t>
            </a:r>
          </a:p>
          <a:p>
            <a:pPr lvl="0">
              <a:lnSpc>
                <a:spcPct val="120000"/>
              </a:lnSpc>
            </a:pPr>
            <a:r>
              <a:rPr lang="en-ZA" b="1" dirty="0"/>
              <a:t>EPHP: T</a:t>
            </a:r>
            <a:r>
              <a:rPr lang="en-ZA" dirty="0"/>
              <a:t>he new EPHP is not yet fully activated and is limited to the top-structure </a:t>
            </a:r>
            <a:r>
              <a:rPr lang="en-ZA" dirty="0" smtClean="0"/>
              <a:t>phase</a:t>
            </a:r>
          </a:p>
          <a:p>
            <a:pPr lvl="0">
              <a:lnSpc>
                <a:spcPct val="120000"/>
              </a:lnSpc>
            </a:pPr>
            <a:r>
              <a:rPr lang="en-ZA" b="1" dirty="0" smtClean="0"/>
              <a:t>Land </a:t>
            </a:r>
            <a:r>
              <a:rPr lang="en-ZA" b="1" dirty="0"/>
              <a:t>acquisition:</a:t>
            </a:r>
            <a:r>
              <a:rPr lang="en-ZA" dirty="0"/>
              <a:t> Funding for land acquisition and related professional services is not always sufficiently provided for</a:t>
            </a:r>
          </a:p>
          <a:p>
            <a:endParaRPr lang="en-US" dirty="0"/>
          </a:p>
        </p:txBody>
      </p:sp>
    </p:spTree>
    <p:extLst>
      <p:ext uri="{BB962C8B-B14F-4D97-AF65-F5344CB8AC3E}">
        <p14:creationId xmlns:p14="http://schemas.microsoft.com/office/powerpoint/2010/main" val="2131391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i="1" dirty="0" smtClean="0"/>
              <a:t>Activity 11.2</a:t>
            </a:r>
            <a:r>
              <a:rPr lang="en-ZA" i="1" dirty="0"/>
              <a:t>: </a:t>
            </a:r>
            <a:r>
              <a:rPr lang="en-ZA" i="1" dirty="0" smtClean="0"/>
              <a:t>Applying the grant instruments </a:t>
            </a:r>
            <a:endParaRPr lang="en-US" dirty="0"/>
          </a:p>
        </p:txBody>
      </p:sp>
      <p:sp>
        <p:nvSpPr>
          <p:cNvPr id="3" name="Content Placeholder 2"/>
          <p:cNvSpPr>
            <a:spLocks noGrp="1"/>
          </p:cNvSpPr>
          <p:nvPr>
            <p:ph idx="1"/>
          </p:nvPr>
        </p:nvSpPr>
        <p:spPr/>
        <p:txBody>
          <a:bodyPr>
            <a:normAutofit/>
          </a:bodyPr>
          <a:lstStyle/>
          <a:p>
            <a:r>
              <a:rPr lang="en-ZA" b="1" dirty="0" smtClean="0"/>
              <a:t>Activity </a:t>
            </a:r>
            <a:r>
              <a:rPr lang="en-ZA" b="1" dirty="0"/>
              <a:t>type: </a:t>
            </a:r>
            <a:r>
              <a:rPr lang="en-ZA" dirty="0"/>
              <a:t>Group work</a:t>
            </a:r>
            <a:endParaRPr lang="en-US" b="1" dirty="0"/>
          </a:p>
          <a:p>
            <a:r>
              <a:rPr lang="en-ZA" b="1" dirty="0"/>
              <a:t>Timing: </a:t>
            </a:r>
            <a:r>
              <a:rPr lang="en-ZA" dirty="0"/>
              <a:t>40 minutes</a:t>
            </a:r>
            <a:endParaRPr lang="en-US" b="1" dirty="0"/>
          </a:p>
          <a:p>
            <a:r>
              <a:rPr lang="en-ZA" b="1" i="1" dirty="0"/>
              <a:t>Purpose: </a:t>
            </a:r>
            <a:r>
              <a:rPr lang="en-ZA" i="1" dirty="0"/>
              <a:t>To identify suitable funding instruments for different developments.</a:t>
            </a:r>
            <a:endParaRPr lang="en-US" b="1" i="1" dirty="0"/>
          </a:p>
          <a:p>
            <a:r>
              <a:rPr lang="en-ZA" b="1" i="1" dirty="0"/>
              <a:t>Instructions: </a:t>
            </a:r>
            <a:r>
              <a:rPr lang="en-ZA" i="1" dirty="0"/>
              <a:t>Refer to the handout Grant Instruments for Informal Settlement Upgrading. For each of the cases in the table below: </a:t>
            </a:r>
            <a:endParaRPr lang="en-US" b="1" i="1" dirty="0"/>
          </a:p>
          <a:p>
            <a:pPr marL="400050" lvl="1" indent="0">
              <a:buNone/>
            </a:pPr>
            <a:r>
              <a:rPr lang="en-ZA" i="1" dirty="0"/>
              <a:t>1.	Indicate the most suitable funding source or sources.</a:t>
            </a:r>
            <a:endParaRPr lang="en-US" b="1" i="1" dirty="0"/>
          </a:p>
          <a:p>
            <a:pPr marL="400050" lvl="1" indent="0">
              <a:buNone/>
            </a:pPr>
            <a:r>
              <a:rPr lang="en-ZA" i="1" dirty="0"/>
              <a:t>2.	Explain your reasons for selecting the funding source.</a:t>
            </a:r>
            <a:endParaRPr lang="en-US" b="1" i="1" dirty="0"/>
          </a:p>
          <a:p>
            <a:pPr marL="400050" lvl="1" indent="0">
              <a:buNone/>
            </a:pPr>
            <a:r>
              <a:rPr lang="en-ZA" i="1" dirty="0"/>
              <a:t>Write your answers on the table </a:t>
            </a:r>
            <a:r>
              <a:rPr lang="en-ZA" i="1" dirty="0" smtClean="0"/>
              <a:t>in the Participants Manual.</a:t>
            </a:r>
            <a:endParaRPr lang="en-US" b="1" i="1" dirty="0"/>
          </a:p>
          <a:p>
            <a:endParaRPr lang="en-US" dirty="0"/>
          </a:p>
        </p:txBody>
      </p:sp>
    </p:spTree>
    <p:extLst>
      <p:ext uri="{BB962C8B-B14F-4D97-AF65-F5344CB8AC3E}">
        <p14:creationId xmlns:p14="http://schemas.microsoft.com/office/powerpoint/2010/main" val="1783003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ZA" i="1" dirty="0" smtClean="0"/>
              <a:t>Activity 11.3</a:t>
            </a:r>
            <a:r>
              <a:rPr lang="en-ZA" i="1" dirty="0"/>
              <a:t>: </a:t>
            </a:r>
            <a:r>
              <a:rPr lang="en-ZA" i="1" dirty="0" smtClean="0"/>
              <a:t>What can go wrong in financial planning?</a:t>
            </a:r>
            <a:endParaRPr lang="en-US" dirty="0"/>
          </a:p>
        </p:txBody>
      </p:sp>
      <p:sp>
        <p:nvSpPr>
          <p:cNvPr id="3" name="Content Placeholder 2"/>
          <p:cNvSpPr>
            <a:spLocks noGrp="1"/>
          </p:cNvSpPr>
          <p:nvPr>
            <p:ph idx="1"/>
          </p:nvPr>
        </p:nvSpPr>
        <p:spPr/>
        <p:txBody>
          <a:bodyPr/>
          <a:lstStyle/>
          <a:p>
            <a:r>
              <a:rPr lang="en-ZA" b="1" dirty="0" smtClean="0"/>
              <a:t>Activity </a:t>
            </a:r>
            <a:r>
              <a:rPr lang="en-ZA" b="1" dirty="0"/>
              <a:t>type: </a:t>
            </a:r>
            <a:r>
              <a:rPr lang="en-ZA" dirty="0"/>
              <a:t>Facilitated group discussion</a:t>
            </a:r>
            <a:endParaRPr lang="en-US" b="1" dirty="0"/>
          </a:p>
          <a:p>
            <a:r>
              <a:rPr lang="en-ZA" b="1" dirty="0"/>
              <a:t>Timing: </a:t>
            </a:r>
            <a:r>
              <a:rPr lang="en-ZA" dirty="0"/>
              <a:t>15 minutes</a:t>
            </a:r>
            <a:endParaRPr lang="en-US" b="1" dirty="0"/>
          </a:p>
          <a:p>
            <a:r>
              <a:rPr lang="en-ZA" b="1" i="1" dirty="0"/>
              <a:t>Purpose: </a:t>
            </a:r>
            <a:r>
              <a:rPr lang="en-ZA" i="1" dirty="0"/>
              <a:t>To identify what can go wrong in preparing a financial plan for an upgrading project, and what you can do to avoid or mitigate that.</a:t>
            </a:r>
            <a:endParaRPr lang="en-US" b="1" i="1" dirty="0"/>
          </a:p>
          <a:p>
            <a:r>
              <a:rPr lang="en-ZA" b="1" i="1" dirty="0"/>
              <a:t>Instructions: </a:t>
            </a:r>
            <a:r>
              <a:rPr lang="en-ZA" i="1" dirty="0"/>
              <a:t>You will discuss the question: “What can go wrong with a budget for an informal settlement upgrading plan?”</a:t>
            </a:r>
            <a:endParaRPr lang="en-US" b="1" i="1" dirty="0"/>
          </a:p>
          <a:p>
            <a:pPr marL="400050" lvl="1" indent="0">
              <a:buNone/>
            </a:pPr>
            <a:r>
              <a:rPr lang="en-ZA" i="1" dirty="0"/>
              <a:t>You can make notes in the space </a:t>
            </a:r>
            <a:r>
              <a:rPr lang="en-ZA" i="1" dirty="0" smtClean="0"/>
              <a:t>provided in the Participants Manual.</a:t>
            </a:r>
            <a:endParaRPr lang="en-US" b="1" i="1" dirty="0"/>
          </a:p>
          <a:p>
            <a:endParaRPr lang="en-US" dirty="0"/>
          </a:p>
        </p:txBody>
      </p:sp>
    </p:spTree>
    <p:extLst>
      <p:ext uri="{BB962C8B-B14F-4D97-AF65-F5344CB8AC3E}">
        <p14:creationId xmlns:p14="http://schemas.microsoft.com/office/powerpoint/2010/main" val="1722885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r>
              <a:rPr lang="en-ZA" sz="3200" dirty="0">
                <a:latin typeface="Trebuchet MS" panose="020B0603020202020204" pitchFamily="34" charset="0"/>
              </a:rPr>
              <a:t>3.	Preparing a financial plan/budget for an upgrading project</a:t>
            </a:r>
            <a:r>
              <a:rPr lang="en-ZA" sz="3200" dirty="0"/>
              <a:t/>
            </a:r>
            <a:br>
              <a:rPr lang="en-ZA" sz="3200" dirty="0"/>
            </a:br>
            <a:r>
              <a:rPr lang="en-ZA" sz="3200" dirty="0"/>
              <a:t>The basis for the financial </a:t>
            </a:r>
            <a:r>
              <a:rPr lang="en-ZA" sz="3200" dirty="0" smtClean="0"/>
              <a:t>plan</a:t>
            </a:r>
            <a:endParaRPr lang="en-US" sz="3200" dirty="0"/>
          </a:p>
        </p:txBody>
      </p:sp>
      <p:sp>
        <p:nvSpPr>
          <p:cNvPr id="3" name="Content Placeholder 2"/>
          <p:cNvSpPr>
            <a:spLocks noGrp="1"/>
          </p:cNvSpPr>
          <p:nvPr>
            <p:ph idx="1"/>
          </p:nvPr>
        </p:nvSpPr>
        <p:spPr>
          <a:xfrm>
            <a:off x="472440" y="2133600"/>
            <a:ext cx="8229600" cy="3687763"/>
          </a:xfrm>
        </p:spPr>
        <p:txBody>
          <a:bodyPr>
            <a:normAutofit lnSpcReduction="10000"/>
          </a:bodyPr>
          <a:lstStyle/>
          <a:p>
            <a:r>
              <a:rPr lang="en-ZA" dirty="0" smtClean="0"/>
              <a:t>A </a:t>
            </a:r>
            <a:r>
              <a:rPr lang="en-ZA" dirty="0"/>
              <a:t>financial plan is a critical part of an informal settlement upgrading plan. </a:t>
            </a:r>
            <a:endParaRPr lang="en-ZA" dirty="0" smtClean="0"/>
          </a:p>
          <a:p>
            <a:r>
              <a:rPr lang="en-ZA" dirty="0" smtClean="0"/>
              <a:t>It </a:t>
            </a:r>
            <a:r>
              <a:rPr lang="en-ZA" dirty="0"/>
              <a:t>is informed by other parts of the upgrading plan especially those relating to the project concept and scope. </a:t>
            </a:r>
            <a:endParaRPr lang="en-ZA" dirty="0" smtClean="0"/>
          </a:p>
          <a:p>
            <a:r>
              <a:rPr lang="en-ZA" dirty="0" smtClean="0"/>
              <a:t>The </a:t>
            </a:r>
            <a:r>
              <a:rPr lang="en-ZA" dirty="0"/>
              <a:t>project scope includes all the intended activities that need to be funded to make the project succeed. </a:t>
            </a:r>
            <a:endParaRPr lang="en-ZA" dirty="0" smtClean="0"/>
          </a:p>
          <a:p>
            <a:r>
              <a:rPr lang="en-ZA" dirty="0" smtClean="0"/>
              <a:t>The </a:t>
            </a:r>
            <a:r>
              <a:rPr lang="en-ZA" dirty="0"/>
              <a:t>project concept, in turn, is heavily informed by the AC process and in particular the categorisation of the specific settlement.</a:t>
            </a:r>
            <a:endParaRPr lang="en-US" dirty="0"/>
          </a:p>
          <a:p>
            <a:pPr lvl="1"/>
            <a:endParaRPr lang="en-ZA" dirty="0" smtClean="0"/>
          </a:p>
          <a:p>
            <a:endParaRPr lang="en-ZA" dirty="0" smtClean="0"/>
          </a:p>
          <a:p>
            <a:endParaRPr lang="en-US" dirty="0"/>
          </a:p>
        </p:txBody>
      </p:sp>
    </p:spTree>
    <p:extLst>
      <p:ext uri="{BB962C8B-B14F-4D97-AF65-F5344CB8AC3E}">
        <p14:creationId xmlns:p14="http://schemas.microsoft.com/office/powerpoint/2010/main" val="10725693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579120"/>
            <a:ext cx="8229600" cy="1143000"/>
          </a:xfrm>
        </p:spPr>
        <p:txBody>
          <a:bodyPr>
            <a:normAutofit fontScale="90000"/>
          </a:bodyPr>
          <a:lstStyle/>
          <a:p>
            <a:r>
              <a:rPr lang="en-ZA" dirty="0"/>
              <a:t>Principles for financial planning for an upgrading project</a:t>
            </a:r>
            <a:endParaRPr lang="en-US" dirty="0"/>
          </a:p>
        </p:txBody>
      </p:sp>
      <p:sp>
        <p:nvSpPr>
          <p:cNvPr id="3" name="Content Placeholder 2"/>
          <p:cNvSpPr>
            <a:spLocks noGrp="1"/>
          </p:cNvSpPr>
          <p:nvPr>
            <p:ph idx="1"/>
          </p:nvPr>
        </p:nvSpPr>
        <p:spPr>
          <a:xfrm>
            <a:off x="441960" y="1752600"/>
            <a:ext cx="8229600" cy="4525963"/>
          </a:xfrm>
        </p:spPr>
        <p:txBody>
          <a:bodyPr>
            <a:normAutofit fontScale="85000" lnSpcReduction="10000"/>
          </a:bodyPr>
          <a:lstStyle/>
          <a:p>
            <a:r>
              <a:rPr lang="en-ZA" dirty="0"/>
              <a:t>Long-term operating and maintenance costs </a:t>
            </a:r>
            <a:r>
              <a:rPr lang="en-ZA" dirty="0" smtClean="0"/>
              <a:t>need </a:t>
            </a:r>
            <a:r>
              <a:rPr lang="en-ZA" dirty="0"/>
              <a:t>to be taken into </a:t>
            </a:r>
            <a:r>
              <a:rPr lang="en-ZA" dirty="0" smtClean="0"/>
              <a:t>consideration</a:t>
            </a:r>
          </a:p>
          <a:p>
            <a:r>
              <a:rPr lang="en-ZA" dirty="0" smtClean="0"/>
              <a:t>Cost </a:t>
            </a:r>
            <a:r>
              <a:rPr lang="en-ZA" dirty="0"/>
              <a:t>estimates form the basis of all financial plans. The accuracy of such cost estimates increases as the project moves through its various phases. </a:t>
            </a:r>
            <a:endParaRPr lang="en-ZA" dirty="0" smtClean="0"/>
          </a:p>
          <a:p>
            <a:r>
              <a:rPr lang="en-ZA" dirty="0"/>
              <a:t>Cost estimates need to take into account the project schedule (timetable), and the cash flow needs to be calculated </a:t>
            </a:r>
            <a:r>
              <a:rPr lang="en-ZA" dirty="0" smtClean="0"/>
              <a:t>accordingly</a:t>
            </a:r>
          </a:p>
          <a:p>
            <a:r>
              <a:rPr lang="en-ZA" dirty="0"/>
              <a:t>Often it takes many months to get a human settlements project approved and then often many years for it to be fully implemented. </a:t>
            </a:r>
            <a:r>
              <a:rPr lang="en-ZA" dirty="0" smtClean="0"/>
              <a:t>If </a:t>
            </a:r>
            <a:r>
              <a:rPr lang="en-ZA" dirty="0"/>
              <a:t>you fail to provide for inflationary escalations the project may run out of budget before it is completed. </a:t>
            </a:r>
            <a:endParaRPr lang="en-ZA" dirty="0" smtClean="0"/>
          </a:p>
          <a:p>
            <a:r>
              <a:rPr lang="en-ZA" dirty="0"/>
              <a:t>To a significant extent (and in particular in the case of human settlement grants) the budget available for certain project components is fixed and projects need to be budgeted accordingly. </a:t>
            </a:r>
            <a:endParaRPr lang="en-US" dirty="0"/>
          </a:p>
        </p:txBody>
      </p:sp>
    </p:spTree>
    <p:extLst>
      <p:ext uri="{BB962C8B-B14F-4D97-AF65-F5344CB8AC3E}">
        <p14:creationId xmlns:p14="http://schemas.microsoft.com/office/powerpoint/2010/main" val="2733139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Impact of project scale on costs and cost </a:t>
            </a:r>
            <a:r>
              <a:rPr lang="en-ZA" dirty="0" smtClean="0"/>
              <a:t>efficiency</a:t>
            </a:r>
            <a:endParaRPr lang="en-US" dirty="0"/>
          </a:p>
        </p:txBody>
      </p:sp>
      <p:sp>
        <p:nvSpPr>
          <p:cNvPr id="3" name="Content Placeholder 2"/>
          <p:cNvSpPr>
            <a:spLocks noGrp="1"/>
          </p:cNvSpPr>
          <p:nvPr>
            <p:ph idx="1"/>
          </p:nvPr>
        </p:nvSpPr>
        <p:spPr/>
        <p:txBody>
          <a:bodyPr>
            <a:normAutofit fontScale="92500"/>
          </a:bodyPr>
          <a:lstStyle/>
          <a:p>
            <a:r>
              <a:rPr lang="en-ZA" dirty="0" smtClean="0"/>
              <a:t>The </a:t>
            </a:r>
            <a:r>
              <a:rPr lang="en-ZA" dirty="0"/>
              <a:t>costs of professional work and related technical studies, </a:t>
            </a:r>
            <a:r>
              <a:rPr lang="en-ZA" dirty="0" smtClean="0"/>
              <a:t>e.g. </a:t>
            </a:r>
            <a:r>
              <a:rPr lang="en-ZA" dirty="0"/>
              <a:t>geotechnical and land legal investigations, and environmental impact assessments are only slightly greater for a project of 1 000 sites compared to project of 500 sites. </a:t>
            </a:r>
            <a:endParaRPr lang="en-ZA" dirty="0" smtClean="0"/>
          </a:p>
          <a:p>
            <a:r>
              <a:rPr lang="en-ZA" dirty="0" smtClean="0"/>
              <a:t>Yet </a:t>
            </a:r>
            <a:r>
              <a:rPr lang="en-ZA" dirty="0"/>
              <a:t>the project budget available is double because the funding formula provides a set amount per household or per site. </a:t>
            </a:r>
            <a:endParaRPr lang="en-ZA" dirty="0" smtClean="0"/>
          </a:p>
          <a:p>
            <a:r>
              <a:rPr lang="en-ZA" dirty="0" smtClean="0"/>
              <a:t>So</a:t>
            </a:r>
            <a:r>
              <a:rPr lang="en-ZA" dirty="0"/>
              <a:t>, a 500 site project is much less cost-efficient than a bigger project. Very small projects </a:t>
            </a:r>
            <a:r>
              <a:rPr lang="en-ZA" dirty="0" smtClean="0"/>
              <a:t>(e.g. </a:t>
            </a:r>
            <a:r>
              <a:rPr lang="en-ZA" dirty="0"/>
              <a:t>less than 250 sites) often become difficult to achieve due to these non-economies of scale, unless they are batched together with other projects to achieve better economies of scale. </a:t>
            </a:r>
            <a:endParaRPr lang="en-US" dirty="0"/>
          </a:p>
        </p:txBody>
      </p:sp>
    </p:spTree>
    <p:extLst>
      <p:ext uri="{BB962C8B-B14F-4D97-AF65-F5344CB8AC3E}">
        <p14:creationId xmlns:p14="http://schemas.microsoft.com/office/powerpoint/2010/main" val="3069267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dirty="0" smtClean="0"/>
              <a:t>Impact </a:t>
            </a:r>
            <a:r>
              <a:rPr lang="en-ZA" dirty="0"/>
              <a:t>of project locality on actual </a:t>
            </a:r>
            <a:r>
              <a:rPr lang="en-ZA" dirty="0" smtClean="0"/>
              <a:t>costs</a:t>
            </a:r>
            <a:endParaRPr lang="en-US" dirty="0"/>
          </a:p>
        </p:txBody>
      </p:sp>
      <p:sp>
        <p:nvSpPr>
          <p:cNvPr id="3" name="Content Placeholder 2"/>
          <p:cNvSpPr>
            <a:spLocks noGrp="1"/>
          </p:cNvSpPr>
          <p:nvPr>
            <p:ph idx="1"/>
          </p:nvPr>
        </p:nvSpPr>
        <p:spPr/>
        <p:txBody>
          <a:bodyPr>
            <a:normAutofit/>
          </a:bodyPr>
          <a:lstStyle/>
          <a:p>
            <a:r>
              <a:rPr lang="en-ZA" dirty="0" smtClean="0"/>
              <a:t>The </a:t>
            </a:r>
            <a:r>
              <a:rPr lang="en-ZA" dirty="0"/>
              <a:t>costs of land are far higher in the centre of Metros and large towns than in small towns and peri-urban areas;</a:t>
            </a:r>
          </a:p>
          <a:p>
            <a:r>
              <a:rPr lang="en-ZA" dirty="0"/>
              <a:t>The costs of construction may rise in areas located far from centres of materials supply;</a:t>
            </a:r>
          </a:p>
          <a:p>
            <a:r>
              <a:rPr lang="en-ZA" dirty="0"/>
              <a:t>The costs of construction skills and professional services may rise in areas where such skills are not locally available;</a:t>
            </a:r>
          </a:p>
          <a:p>
            <a:r>
              <a:rPr lang="en-ZA" dirty="0"/>
              <a:t>Costs are higher in areas which are very hilly and steep or where settlement densities are very high.</a:t>
            </a:r>
          </a:p>
          <a:p>
            <a:pPr lvl="1"/>
            <a:endParaRPr lang="en-ZA" dirty="0" smtClean="0"/>
          </a:p>
          <a:p>
            <a:endParaRPr lang="en-ZA" dirty="0" smtClean="0"/>
          </a:p>
          <a:p>
            <a:endParaRPr lang="en-US" dirty="0"/>
          </a:p>
        </p:txBody>
      </p:sp>
    </p:spTree>
    <p:extLst>
      <p:ext uri="{BB962C8B-B14F-4D97-AF65-F5344CB8AC3E}">
        <p14:creationId xmlns:p14="http://schemas.microsoft.com/office/powerpoint/2010/main" val="21235968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Making </a:t>
            </a:r>
            <a:r>
              <a:rPr lang="en-ZA" dirty="0"/>
              <a:t>sufficient provision in an upgrading project financial plan</a:t>
            </a:r>
            <a:endParaRPr lang="en-US" dirty="0"/>
          </a:p>
        </p:txBody>
      </p:sp>
      <p:sp>
        <p:nvSpPr>
          <p:cNvPr id="3" name="Content Placeholder 2"/>
          <p:cNvSpPr>
            <a:spLocks noGrp="1"/>
          </p:cNvSpPr>
          <p:nvPr>
            <p:ph idx="1"/>
          </p:nvPr>
        </p:nvSpPr>
        <p:spPr>
          <a:xfrm>
            <a:off x="457200" y="1600200"/>
            <a:ext cx="4953000" cy="4525963"/>
          </a:xfrm>
        </p:spPr>
        <p:txBody>
          <a:bodyPr>
            <a:normAutofit/>
          </a:bodyPr>
          <a:lstStyle/>
          <a:p>
            <a:pPr marL="0" indent="0">
              <a:buNone/>
            </a:pPr>
            <a:r>
              <a:rPr lang="en-ZA" dirty="0"/>
              <a:t>The following key items are often not adequately identified and provided for in the financial plan for an upgrading project</a:t>
            </a:r>
            <a:r>
              <a:rPr lang="en-ZA" dirty="0" smtClean="0"/>
              <a:t>:</a:t>
            </a:r>
          </a:p>
          <a:p>
            <a:r>
              <a:rPr lang="en-US" dirty="0" smtClean="0"/>
              <a:t>Facilitation </a:t>
            </a:r>
            <a:r>
              <a:rPr lang="en-US" dirty="0"/>
              <a:t>and community </a:t>
            </a:r>
            <a:r>
              <a:rPr lang="en-US" dirty="0" smtClean="0"/>
              <a:t>participation</a:t>
            </a:r>
          </a:p>
          <a:p>
            <a:r>
              <a:rPr lang="en-US" dirty="0" smtClean="0"/>
              <a:t>Bulk </a:t>
            </a:r>
            <a:r>
              <a:rPr lang="en-US" dirty="0"/>
              <a:t>services </a:t>
            </a:r>
            <a:r>
              <a:rPr lang="en-US" dirty="0" smtClean="0"/>
              <a:t>provision</a:t>
            </a:r>
          </a:p>
          <a:p>
            <a:r>
              <a:rPr lang="en-ZA" dirty="0" smtClean="0"/>
              <a:t>Land </a:t>
            </a:r>
            <a:r>
              <a:rPr lang="en-ZA" dirty="0"/>
              <a:t>acquisition and related technical </a:t>
            </a:r>
            <a:r>
              <a:rPr lang="en-ZA" dirty="0" smtClean="0"/>
              <a:t>work</a:t>
            </a:r>
          </a:p>
          <a:p>
            <a:r>
              <a:rPr lang="en-ZA" dirty="0" smtClean="0"/>
              <a:t>Top </a:t>
            </a:r>
            <a:r>
              <a:rPr lang="en-ZA" dirty="0"/>
              <a:t>up costs of internal </a:t>
            </a:r>
            <a:r>
              <a:rPr lang="en-ZA" dirty="0" smtClean="0"/>
              <a:t>services</a:t>
            </a:r>
          </a:p>
          <a:p>
            <a:r>
              <a:rPr lang="en-ZA" dirty="0" smtClean="0"/>
              <a:t>Top </a:t>
            </a:r>
            <a:r>
              <a:rPr lang="en-ZA" dirty="0"/>
              <a:t>up for top-structure costs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752600"/>
            <a:ext cx="3392055" cy="2256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07424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
            <a:ext cx="8229600" cy="1143000"/>
          </a:xfrm>
        </p:spPr>
        <p:txBody>
          <a:bodyPr>
            <a:normAutofit/>
          </a:bodyPr>
          <a:lstStyle/>
          <a:p>
            <a:r>
              <a:rPr lang="en-ZA" dirty="0" smtClean="0"/>
              <a:t>Budgeting </a:t>
            </a:r>
            <a:r>
              <a:rPr lang="en-ZA" dirty="0"/>
              <a:t>using the UISP</a:t>
            </a:r>
            <a:endParaRPr lang="en-US" dirty="0"/>
          </a:p>
        </p:txBody>
      </p:sp>
      <p:sp>
        <p:nvSpPr>
          <p:cNvPr id="3" name="Content Placeholder 2"/>
          <p:cNvSpPr>
            <a:spLocks noGrp="1"/>
          </p:cNvSpPr>
          <p:nvPr>
            <p:ph idx="1"/>
          </p:nvPr>
        </p:nvSpPr>
        <p:spPr/>
        <p:txBody>
          <a:bodyPr>
            <a:normAutofit lnSpcReduction="10000"/>
          </a:bodyPr>
          <a:lstStyle/>
          <a:p>
            <a:r>
              <a:rPr lang="en-ZA" dirty="0"/>
              <a:t>A financial plan using the UISP will comprise the phases of the UISP. </a:t>
            </a:r>
            <a:endParaRPr lang="en-ZA" dirty="0" smtClean="0"/>
          </a:p>
          <a:p>
            <a:r>
              <a:rPr lang="en-ZA" dirty="0"/>
              <a:t>There are fixed amounts provided for in the UISP policy, but actual costs are likely to vary from the amounts provided. In that case additional funding sources </a:t>
            </a:r>
            <a:r>
              <a:rPr lang="en-ZA" dirty="0" smtClean="0"/>
              <a:t>(e.g. </a:t>
            </a:r>
            <a:r>
              <a:rPr lang="en-ZA" dirty="0"/>
              <a:t>municipal reserves) will be required. </a:t>
            </a:r>
            <a:endParaRPr lang="en-ZA" dirty="0" smtClean="0"/>
          </a:p>
          <a:p>
            <a:r>
              <a:rPr lang="en-ZA" dirty="0"/>
              <a:t>Overall the budgetary provision of the UISP up until the interim services stage may be insufficient for many situations, except where some basic interim services have already been provided and significant community participation and planning work has already been completed using other budgetary sources.</a:t>
            </a:r>
          </a:p>
          <a:p>
            <a:endParaRPr lang="en-US" dirty="0"/>
          </a:p>
        </p:txBody>
      </p:sp>
    </p:spTree>
    <p:extLst>
      <p:ext uri="{BB962C8B-B14F-4D97-AF65-F5344CB8AC3E}">
        <p14:creationId xmlns:p14="http://schemas.microsoft.com/office/powerpoint/2010/main" val="2226625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ZA" b="1" dirty="0"/>
              <a:t>The provision for the construction of interim (</a:t>
            </a:r>
            <a:r>
              <a:rPr lang="en-ZA" b="1" dirty="0" smtClean="0"/>
              <a:t>temporary</a:t>
            </a:r>
            <a:r>
              <a:rPr lang="en-ZA" b="1" dirty="0"/>
              <a:t>) engineering services is </a:t>
            </a:r>
            <a:r>
              <a:rPr lang="en-ZA" b="1" dirty="0" smtClean="0"/>
              <a:t>small</a:t>
            </a:r>
            <a:r>
              <a:rPr lang="en-ZA" dirty="0" smtClean="0"/>
              <a:t>:</a:t>
            </a:r>
          </a:p>
          <a:p>
            <a:pPr lvl="1"/>
            <a:r>
              <a:rPr lang="en-ZA" dirty="0"/>
              <a:t>Opt to provide only a minimal level of service,</a:t>
            </a:r>
          </a:p>
          <a:p>
            <a:pPr lvl="1"/>
            <a:r>
              <a:rPr lang="en-ZA" dirty="0"/>
              <a:t>Utilise MIG/USDG funding,</a:t>
            </a:r>
          </a:p>
          <a:p>
            <a:pPr lvl="1"/>
            <a:r>
              <a:rPr lang="en-ZA" dirty="0"/>
              <a:t>Motivate to the provincial MEC for special flexibility, or</a:t>
            </a:r>
          </a:p>
          <a:p>
            <a:pPr lvl="1"/>
            <a:r>
              <a:rPr lang="en-ZA" dirty="0"/>
              <a:t>Defer the provision of services until the next phase although this will only be effective where land has already been acquired or can be rapidly acquired.</a:t>
            </a:r>
          </a:p>
          <a:p>
            <a:r>
              <a:rPr lang="en-ZA" b="1" dirty="0"/>
              <a:t>The permanent engineering services budget may also require a top up. </a:t>
            </a:r>
            <a:r>
              <a:rPr lang="en-ZA" dirty="0"/>
              <a:t>On projects located on challenging sites </a:t>
            </a:r>
          </a:p>
          <a:p>
            <a:r>
              <a:rPr lang="en-ZA" b="1" dirty="0"/>
              <a:t>In the event that some bulk services are required</a:t>
            </a:r>
            <a:r>
              <a:rPr lang="en-ZA" dirty="0"/>
              <a:t> (e.g. water or sewer connectors), a separate funding source such as MIG or USDG will need to be accessed </a:t>
            </a:r>
            <a:endParaRPr lang="en-US" dirty="0"/>
          </a:p>
          <a:p>
            <a:endParaRPr lang="en-US" dirty="0"/>
          </a:p>
        </p:txBody>
      </p:sp>
      <p:sp>
        <p:nvSpPr>
          <p:cNvPr id="5" name="Title 1"/>
          <p:cNvSpPr>
            <a:spLocks noGrp="1"/>
          </p:cNvSpPr>
          <p:nvPr>
            <p:ph type="title"/>
          </p:nvPr>
        </p:nvSpPr>
        <p:spPr>
          <a:xfrm>
            <a:off x="457200" y="487680"/>
            <a:ext cx="8229600" cy="1143000"/>
          </a:xfrm>
        </p:spPr>
        <p:txBody>
          <a:bodyPr>
            <a:normAutofit/>
          </a:bodyPr>
          <a:lstStyle/>
          <a:p>
            <a:r>
              <a:rPr lang="en-ZA" dirty="0" smtClean="0"/>
              <a:t>Budgeting </a:t>
            </a:r>
            <a:r>
              <a:rPr lang="en-ZA" dirty="0"/>
              <a:t>using the </a:t>
            </a:r>
            <a:r>
              <a:rPr lang="en-ZA" dirty="0" smtClean="0"/>
              <a:t>UISP cont.</a:t>
            </a:r>
            <a:endParaRPr lang="en-US" dirty="0"/>
          </a:p>
        </p:txBody>
      </p:sp>
    </p:spTree>
    <p:extLst>
      <p:ext uri="{BB962C8B-B14F-4D97-AF65-F5344CB8AC3E}">
        <p14:creationId xmlns:p14="http://schemas.microsoft.com/office/powerpoint/2010/main" val="14304658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i="1" dirty="0" smtClean="0"/>
              <a:t>Activity 11.4</a:t>
            </a:r>
            <a:r>
              <a:rPr lang="en-ZA" i="1" dirty="0"/>
              <a:t>: </a:t>
            </a:r>
            <a:r>
              <a:rPr lang="en-ZA" i="1" dirty="0" smtClean="0"/>
              <a:t>Estimating a budget using the UISP</a:t>
            </a:r>
            <a:endParaRPr lang="en-US" dirty="0"/>
          </a:p>
        </p:txBody>
      </p:sp>
      <p:sp>
        <p:nvSpPr>
          <p:cNvPr id="3" name="Content Placeholder 2"/>
          <p:cNvSpPr>
            <a:spLocks noGrp="1"/>
          </p:cNvSpPr>
          <p:nvPr>
            <p:ph idx="1"/>
          </p:nvPr>
        </p:nvSpPr>
        <p:spPr/>
        <p:txBody>
          <a:bodyPr>
            <a:normAutofit fontScale="92500" lnSpcReduction="10000"/>
          </a:bodyPr>
          <a:lstStyle/>
          <a:p>
            <a:r>
              <a:rPr lang="en-ZA" b="1" dirty="0" smtClean="0"/>
              <a:t>Activity </a:t>
            </a:r>
            <a:r>
              <a:rPr lang="en-ZA" b="1" dirty="0"/>
              <a:t>type: </a:t>
            </a:r>
            <a:r>
              <a:rPr lang="en-ZA" dirty="0"/>
              <a:t>Group work</a:t>
            </a:r>
            <a:endParaRPr lang="en-US" b="1" dirty="0"/>
          </a:p>
          <a:p>
            <a:r>
              <a:rPr lang="en-ZA" b="1" dirty="0"/>
              <a:t>Timing: </a:t>
            </a:r>
            <a:r>
              <a:rPr lang="en-ZA" dirty="0"/>
              <a:t>40 minutes</a:t>
            </a:r>
            <a:endParaRPr lang="en-US" b="1" dirty="0"/>
          </a:p>
          <a:p>
            <a:r>
              <a:rPr lang="en-ZA" b="1" i="1" dirty="0"/>
              <a:t>Purpose: </a:t>
            </a:r>
            <a:r>
              <a:rPr lang="en-ZA" i="1" dirty="0"/>
              <a:t>To draw up a budget for a UISP project, using the typical activities in the work package, and the items and amounts available from the UISP.</a:t>
            </a:r>
            <a:endParaRPr lang="en-US" b="1" i="1" dirty="0"/>
          </a:p>
          <a:p>
            <a:r>
              <a:rPr lang="en-ZA" b="1" i="1" dirty="0"/>
              <a:t>Instructions: </a:t>
            </a:r>
            <a:r>
              <a:rPr lang="en-ZA" i="1" dirty="0"/>
              <a:t>Calculate an estimated budget for Settlement A. Complete the table that the facilitator will give you.</a:t>
            </a:r>
            <a:endParaRPr lang="en-US" b="1" i="1" dirty="0"/>
          </a:p>
          <a:p>
            <a:pPr marL="400050" lvl="1" indent="0">
              <a:buNone/>
            </a:pPr>
            <a:endParaRPr lang="en-ZA" i="1" dirty="0"/>
          </a:p>
          <a:p>
            <a:pPr marL="400050" lvl="1" indent="0">
              <a:buNone/>
            </a:pPr>
            <a:r>
              <a:rPr lang="en-ZA" i="1" dirty="0" smtClean="0"/>
              <a:t>Most </a:t>
            </a:r>
            <a:r>
              <a:rPr lang="en-ZA" i="1" dirty="0"/>
              <a:t>of the settlement consists of 723 households. Most of the site has been identified for conventional formal full upgrading, but there is a section that requires immediate relocation. There are 81 households that will need to relocate. They will go to an existing TRA, from where they will relocate to a new development close by.</a:t>
            </a:r>
            <a:endParaRPr lang="en-US" b="1" i="1" dirty="0"/>
          </a:p>
          <a:p>
            <a:endParaRPr lang="en-US" dirty="0"/>
          </a:p>
        </p:txBody>
      </p:sp>
    </p:spTree>
    <p:extLst>
      <p:ext uri="{BB962C8B-B14F-4D97-AF65-F5344CB8AC3E}">
        <p14:creationId xmlns:p14="http://schemas.microsoft.com/office/powerpoint/2010/main" val="2188279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2440"/>
            <a:ext cx="8229600" cy="1143000"/>
          </a:xfrm>
        </p:spPr>
        <p:txBody>
          <a:bodyPr>
            <a:normAutofit/>
          </a:bodyPr>
          <a:lstStyle/>
          <a:p>
            <a:r>
              <a:rPr lang="en-US" dirty="0" smtClean="0"/>
              <a:t>Project Cash Flow</a:t>
            </a:r>
            <a:endParaRPr lang="en-US" dirty="0"/>
          </a:p>
        </p:txBody>
      </p:sp>
      <p:sp>
        <p:nvSpPr>
          <p:cNvPr id="3" name="Content Placeholder 2"/>
          <p:cNvSpPr>
            <a:spLocks noGrp="1"/>
          </p:cNvSpPr>
          <p:nvPr>
            <p:ph idx="1"/>
          </p:nvPr>
        </p:nvSpPr>
        <p:spPr>
          <a:xfrm>
            <a:off x="457200" y="1600200"/>
            <a:ext cx="4191000" cy="4525963"/>
          </a:xfrm>
        </p:spPr>
        <p:txBody>
          <a:bodyPr>
            <a:normAutofit/>
          </a:bodyPr>
          <a:lstStyle/>
          <a:p>
            <a:r>
              <a:rPr lang="en-ZA" dirty="0" smtClean="0"/>
              <a:t>A </a:t>
            </a:r>
            <a:r>
              <a:rPr lang="en-ZA" dirty="0"/>
              <a:t>critical part of managing and planning project finances is determining how the funding will be spent over time, </a:t>
            </a:r>
            <a:r>
              <a:rPr lang="en-ZA" dirty="0" smtClean="0"/>
              <a:t>i.e. </a:t>
            </a:r>
            <a:r>
              <a:rPr lang="en-ZA" dirty="0"/>
              <a:t>the projected cash-flow.</a:t>
            </a:r>
          </a:p>
          <a:p>
            <a:r>
              <a:rPr lang="en-ZA" dirty="0"/>
              <a:t>To do this, a realistic project schedule (timetable) must be </a:t>
            </a:r>
            <a:r>
              <a:rPr lang="en-ZA" dirty="0" smtClean="0"/>
              <a:t>developed.</a:t>
            </a:r>
          </a:p>
          <a:p>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3400" y="2249129"/>
            <a:ext cx="4648200" cy="3091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40280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a:t>
            </a:r>
            <a:r>
              <a:rPr lang="en-ZA" dirty="0">
                <a:latin typeface="Trebuchet MS" panose="020B0603020202020204" pitchFamily="34" charset="0"/>
              </a:rPr>
              <a:t> Preparing a financial plan for an upgrading programme</a:t>
            </a:r>
            <a:endParaRPr lang="en-US" dirty="0"/>
          </a:p>
        </p:txBody>
      </p:sp>
      <p:sp>
        <p:nvSpPr>
          <p:cNvPr id="3" name="Content Placeholder 2"/>
          <p:cNvSpPr>
            <a:spLocks noGrp="1"/>
          </p:cNvSpPr>
          <p:nvPr>
            <p:ph idx="1"/>
          </p:nvPr>
        </p:nvSpPr>
        <p:spPr/>
        <p:txBody>
          <a:bodyPr>
            <a:normAutofit lnSpcReduction="10000"/>
          </a:bodyPr>
          <a:lstStyle/>
          <a:p>
            <a:r>
              <a:rPr lang="en-ZA" b="1" dirty="0" smtClean="0"/>
              <a:t>Principles: </a:t>
            </a:r>
          </a:p>
          <a:p>
            <a:pPr lvl="1"/>
            <a:r>
              <a:rPr lang="en-ZA" dirty="0"/>
              <a:t>MTEF is initially informed by estimates at assessment and categorisation </a:t>
            </a:r>
            <a:r>
              <a:rPr lang="en-ZA" dirty="0" smtClean="0"/>
              <a:t>level</a:t>
            </a:r>
          </a:p>
          <a:p>
            <a:pPr lvl="1"/>
            <a:r>
              <a:rPr lang="en-ZA" dirty="0" smtClean="0"/>
              <a:t>As </a:t>
            </a:r>
            <a:r>
              <a:rPr lang="en-ZA" dirty="0"/>
              <a:t>further preparation and feasibility work is completed updated figures are inserted into the </a:t>
            </a:r>
            <a:r>
              <a:rPr lang="en-ZA" dirty="0" smtClean="0"/>
              <a:t>MTEF</a:t>
            </a:r>
          </a:p>
          <a:p>
            <a:pPr lvl="1"/>
            <a:r>
              <a:rPr lang="en-ZA" dirty="0"/>
              <a:t>The municipality’s MTEF needs to be aligned with that of </a:t>
            </a:r>
            <a:r>
              <a:rPr lang="en-ZA" dirty="0" smtClean="0"/>
              <a:t>funders</a:t>
            </a:r>
          </a:p>
          <a:p>
            <a:r>
              <a:rPr lang="en-ZA" dirty="0"/>
              <a:t>Budgeting via </a:t>
            </a:r>
            <a:r>
              <a:rPr lang="en-ZA" dirty="0" smtClean="0"/>
              <a:t>MTEF</a:t>
            </a:r>
          </a:p>
          <a:p>
            <a:pPr lvl="1"/>
            <a:r>
              <a:rPr lang="en-ZA" dirty="0" smtClean="0"/>
              <a:t>The </a:t>
            </a:r>
            <a:r>
              <a:rPr lang="en-ZA" dirty="0"/>
              <a:t>MTEF responds directly to the summary upgrading plans and ensures that the necessary financial resources are put in place over a multi-year period and across different funders and grant mechanisms so that the plans can be realised</a:t>
            </a:r>
            <a:endParaRPr lang="en-ZA" dirty="0" smtClean="0"/>
          </a:p>
          <a:p>
            <a:pPr lvl="2"/>
            <a:endParaRPr lang="en-ZA" dirty="0"/>
          </a:p>
          <a:p>
            <a:endParaRPr lang="en-US" dirty="0"/>
          </a:p>
        </p:txBody>
      </p:sp>
    </p:spTree>
    <p:extLst>
      <p:ext uri="{BB962C8B-B14F-4D97-AF65-F5344CB8AC3E}">
        <p14:creationId xmlns:p14="http://schemas.microsoft.com/office/powerpoint/2010/main" val="20246996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fontScale="90000"/>
          </a:bodyPr>
          <a:lstStyle/>
          <a:p>
            <a:r>
              <a:rPr lang="en-US" sz="4400" dirty="0" smtClean="0"/>
              <a:t/>
            </a:r>
            <a:br>
              <a:rPr lang="en-US" sz="4400" dirty="0" smtClean="0"/>
            </a:br>
            <a:r>
              <a:rPr lang="en-US" sz="4400" dirty="0" smtClean="0"/>
              <a:t/>
            </a:r>
            <a:br>
              <a:rPr lang="en-US" sz="4400" dirty="0" smtClean="0"/>
            </a:br>
            <a:r>
              <a:rPr lang="en-ZA" sz="4000" dirty="0"/>
              <a:t>What Did You Gain?</a:t>
            </a:r>
            <a:br>
              <a:rPr lang="en-ZA" sz="4000" dirty="0"/>
            </a:br>
            <a:r>
              <a:rPr lang="en-US" sz="4400" dirty="0"/>
              <a:t/>
            </a:r>
            <a:br>
              <a:rPr lang="en-US" sz="4400" dirty="0"/>
            </a:br>
            <a:endParaRPr lang="en-US" dirty="0"/>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0" y="2895600"/>
            <a:ext cx="4267200" cy="2458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a:buNone/>
            </a:pPr>
            <a:r>
              <a:rPr lang="en-ZA" i="1" dirty="0"/>
              <a:t>Write down five useful things you learnt in this </a:t>
            </a:r>
            <a:r>
              <a:rPr lang="en-ZA" i="1" dirty="0" smtClean="0"/>
              <a:t>module in the Participants Manual.</a:t>
            </a:r>
            <a:endParaRPr lang="en-US" b="1" i="1" dirty="0"/>
          </a:p>
          <a:p>
            <a:pPr marL="114300" indent="0">
              <a:buNone/>
            </a:pPr>
            <a:endParaRPr lang="en-ZA" dirty="0" smtClean="0"/>
          </a:p>
          <a:p>
            <a:endParaRPr lang="en-US" dirty="0"/>
          </a:p>
        </p:txBody>
      </p:sp>
    </p:spTree>
    <p:extLst>
      <p:ext uri="{BB962C8B-B14F-4D97-AF65-F5344CB8AC3E}">
        <p14:creationId xmlns:p14="http://schemas.microsoft.com/office/powerpoint/2010/main" val="1855311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4F078BD-560C-412E-A742-425FFBB90845}"/>
</file>

<file path=customXml/itemProps2.xml><?xml version="1.0" encoding="utf-8"?>
<ds:datastoreItem xmlns:ds="http://schemas.openxmlformats.org/officeDocument/2006/customXml" ds:itemID="{109D3089-16F1-4C83-B48A-AE2A49984841}"/>
</file>

<file path=customXml/itemProps3.xml><?xml version="1.0" encoding="utf-8"?>
<ds:datastoreItem xmlns:ds="http://schemas.openxmlformats.org/officeDocument/2006/customXml" ds:itemID="{04D76712-231E-409D-A5C4-E97828ACAA1A}"/>
</file>

<file path=docProps/app.xml><?xml version="1.0" encoding="utf-8"?>
<Properties xmlns="http://schemas.openxmlformats.org/officeDocument/2006/extended-properties" xmlns:vt="http://schemas.openxmlformats.org/officeDocument/2006/docPropsVTypes">
  <Template/>
  <TotalTime>5117</TotalTime>
  <Words>2697</Words>
  <Application>Microsoft Office PowerPoint</Application>
  <PresentationFormat>On-screen Show (4:3)</PresentationFormat>
  <Paragraphs>201</Paragraphs>
  <Slides>33</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33</vt:i4>
      </vt:variant>
    </vt:vector>
  </HeadingPairs>
  <TitlesOfParts>
    <vt:vector size="39" baseType="lpstr">
      <vt:lpstr>Arial</vt:lpstr>
      <vt:lpstr>Arial Narrow</vt:lpstr>
      <vt:lpstr>Calibri</vt:lpstr>
      <vt:lpstr>Trebuchet MS</vt:lpstr>
      <vt:lpstr>1_Office Theme</vt:lpstr>
      <vt:lpstr>Custom Design</vt:lpstr>
      <vt:lpstr> INTRODUCTION TO</vt:lpstr>
      <vt:lpstr>Module purpose</vt:lpstr>
      <vt:lpstr>Learning outcomes</vt:lpstr>
      <vt:lpstr>Module content </vt:lpstr>
      <vt:lpstr> 1. Funding requirements for an upgrading  project  Affordability Issues </vt:lpstr>
      <vt:lpstr>Activity 11.1: Know what you know — Funding requirements </vt:lpstr>
      <vt:lpstr>2. Types of funding Arrangements Main types of Funding</vt:lpstr>
      <vt:lpstr>Source of the Funding: the Division of Revenues Act (DORA)</vt:lpstr>
      <vt:lpstr>Source of the Funding: the DORA cont.</vt:lpstr>
      <vt:lpstr>Factors affecting what funding is actually required or available</vt:lpstr>
      <vt:lpstr>Grants available for informal settlement upgrading</vt:lpstr>
      <vt:lpstr>Grants available for informal settlement upgrading cont.</vt:lpstr>
      <vt:lpstr>Grants available for informal settlement upgrading cont.</vt:lpstr>
      <vt:lpstr>Grants available for informal settlement upgrading cont.</vt:lpstr>
      <vt:lpstr>Grants available for informal settlement upgrading cont.</vt:lpstr>
      <vt:lpstr>Grants available for informal settlement upgrading cont.</vt:lpstr>
      <vt:lpstr>Grants available for informal settlement upgrading cont.</vt:lpstr>
      <vt:lpstr>Grants available for informal settlement upgrading cont.</vt:lpstr>
      <vt:lpstr>Funding limitations and gaps</vt:lpstr>
      <vt:lpstr>Funding limitations and gaps</vt:lpstr>
      <vt:lpstr>Activity 11.2: Applying the grant instruments </vt:lpstr>
      <vt:lpstr>Activity 11.3: What can go wrong in financial planning?</vt:lpstr>
      <vt:lpstr>3. Preparing a financial plan/budget for an upgrading project The basis for the financial plan</vt:lpstr>
      <vt:lpstr>Principles for financial planning for an upgrading project</vt:lpstr>
      <vt:lpstr>Impact of project scale on costs and cost efficiency</vt:lpstr>
      <vt:lpstr>Impact of project locality on actual costs</vt:lpstr>
      <vt:lpstr>Making sufficient provision in an upgrading project financial plan</vt:lpstr>
      <vt:lpstr>Budgeting using the UISP</vt:lpstr>
      <vt:lpstr>Budgeting using the UISP cont.</vt:lpstr>
      <vt:lpstr>Activity 11.4: Estimating a budget using the UISP</vt:lpstr>
      <vt:lpstr>Project Cash Flow</vt:lpstr>
      <vt:lpstr>4.  Preparing a financial plan for an upgrading programme</vt:lpstr>
      <vt:lpstr>  What Did You Gain?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157</cp:revision>
  <dcterms:created xsi:type="dcterms:W3CDTF">2014-09-02T11:14:23Z</dcterms:created>
  <dcterms:modified xsi:type="dcterms:W3CDTF">2015-04-19T09:18:13Z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