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3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18.xml" ContentType="application/vnd.openxmlformats-officedocument.presentationml.slide+xml"/>
  <Override PartName="/ppt/slides/slide17.xml" ContentType="application/vnd.openxmlformats-officedocument.presentationml.slide+xml"/>
  <Override PartName="/ppt/slides/slide16.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41.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40.xml" ContentType="application/vnd.openxmlformats-officedocument.presentationml.slide+xml"/>
  <Override PartName="/ppt/slides/slide39.xml" ContentType="application/vnd.openxmlformats-officedocument.presentationml.slide+xml"/>
  <Override PartName="/ppt/slides/slide34.xml" ContentType="application/vnd.openxmlformats-officedocument.presentationml.slide+xml"/>
  <Override PartName="/ppt/slides/slide33.xml" ContentType="application/vnd.openxmlformats-officedocument.presentationml.slide+xml"/>
  <Override PartName="/ppt/slides/slide32.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10.xml" ContentType="application/vnd.openxmlformats-officedocument.presentationml.slide+xml"/>
  <Override PartName="/ppt/slides/slide9.xml" ContentType="application/vnd.openxmlformats-officedocument.presentationml.slide+xml"/>
  <Override PartName="/ppt/slides/slide8.xml" ContentType="application/vnd.openxmlformats-officedocument.presentationml.slid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37.xml" ContentType="application/vnd.openxmlformats-officedocument.presentationml.slide+xml"/>
  <Override PartName="/ppt/slides/slide5.xml" ContentType="application/vnd.openxmlformats-officedocument.presentationml.slide+xml"/>
  <Override PartName="/ppt/slides/slide7.xml" ContentType="application/vnd.openxmlformats-officedocument.presentationml.slide+xml"/>
  <Override PartName="/ppt/slides/slide4.xml" ContentType="application/vnd.openxmlformats-officedocument.presentationml.slide+xml"/>
  <Override PartName="/ppt/slides/slide6.xml" ContentType="application/vnd.openxmlformats-officedocument.presentationml.slide+xml"/>
  <Override PartName="/ppt/slideMasters/slideMaster2.xml" ContentType="application/vnd.openxmlformats-officedocument.presentationml.slideMaster+xml"/>
  <Override PartName="/ppt/slideMasters/slideMaster1.xml" ContentType="application/vnd.openxmlformats-officedocument.presentationml.slideMaster+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1.xml" ContentType="application/vnd.openxmlformats-officedocument.presentationml.slideLayout+xml"/>
  <Override PartName="/ppt/slideLayouts/slideLayout12.xml" ContentType="application/vnd.openxmlformats-officedocument.presentationml.slideLayout+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22.xml" ContentType="application/vnd.openxmlformats-officedocument.presentationml.slideLayout+xml"/>
  <Override PartName="/ppt/slideLayouts/slideLayout20.xml" ContentType="application/vnd.openxmlformats-officedocument.presentationml.slideLayout+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theme/theme1.xml" ContentType="application/vnd.openxmlformats-officedocument.theme+xml"/>
  <Override PartName="/ppt/notesMasters/notesMaster1.xml" ContentType="application/vnd.openxmlformats-officedocument.presentationml.notesMaster+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ableStyles.xml" ContentType="application/vnd.openxmlformats-officedocument.presentationml.tableStyles+xml"/>
  <Override PartName="/ppt/presProps.xml" ContentType="application/vnd.openxmlformats-officedocument.presentationml.presProps+xml"/>
  <Override PartName="/ppt/viewProps.xml" ContentType="application/vnd.openxmlformats-officedocument.presentationml.viewProps+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60" r:id="rId1"/>
    <p:sldMasterId id="2147483672" r:id="rId2"/>
  </p:sldMasterIdLst>
  <p:notesMasterIdLst>
    <p:notesMasterId r:id="rId44"/>
  </p:notesMasterIdLst>
  <p:handoutMasterIdLst>
    <p:handoutMasterId r:id="rId45"/>
  </p:handoutMasterIdLst>
  <p:sldIdLst>
    <p:sldId id="313" r:id="rId3"/>
    <p:sldId id="314" r:id="rId4"/>
    <p:sldId id="321" r:id="rId5"/>
    <p:sldId id="354" r:id="rId6"/>
    <p:sldId id="355" r:id="rId7"/>
    <p:sldId id="357" r:id="rId8"/>
    <p:sldId id="356" r:id="rId9"/>
    <p:sldId id="318" r:id="rId10"/>
    <p:sldId id="319" r:id="rId11"/>
    <p:sldId id="320" r:id="rId12"/>
    <p:sldId id="358" r:id="rId13"/>
    <p:sldId id="359" r:id="rId14"/>
    <p:sldId id="328" r:id="rId15"/>
    <p:sldId id="360" r:id="rId16"/>
    <p:sldId id="362" r:id="rId17"/>
    <p:sldId id="330" r:id="rId18"/>
    <p:sldId id="361" r:id="rId19"/>
    <p:sldId id="334" r:id="rId20"/>
    <p:sldId id="363" r:id="rId21"/>
    <p:sldId id="335" r:id="rId22"/>
    <p:sldId id="336" r:id="rId23"/>
    <p:sldId id="364" r:id="rId24"/>
    <p:sldId id="338" r:id="rId25"/>
    <p:sldId id="339" r:id="rId26"/>
    <p:sldId id="365" r:id="rId27"/>
    <p:sldId id="366" r:id="rId28"/>
    <p:sldId id="341" r:id="rId29"/>
    <p:sldId id="342" r:id="rId30"/>
    <p:sldId id="343" r:id="rId31"/>
    <p:sldId id="344" r:id="rId32"/>
    <p:sldId id="345" r:id="rId33"/>
    <p:sldId id="346" r:id="rId34"/>
    <p:sldId id="333" r:id="rId35"/>
    <p:sldId id="347" r:id="rId36"/>
    <p:sldId id="348" r:id="rId37"/>
    <p:sldId id="349" r:id="rId38"/>
    <p:sldId id="350" r:id="rId39"/>
    <p:sldId id="351" r:id="rId40"/>
    <p:sldId id="367" r:id="rId41"/>
    <p:sldId id="368" r:id="rId42"/>
    <p:sldId id="352" r:id="rId43"/>
  </p:sldIdLst>
  <p:sldSz cx="9144000" cy="6858000" type="screen4x3"/>
  <p:notesSz cx="6858000" cy="994568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Jill" initials="J" lastIdx="45" clrIdx="0"/>
  <p:cmAuthor id="1" name="Sarah Charlton" initials="SC" lastIdx="7" clrIdx="1"/>
  <p:cmAuthor id="2" name="Marie Huchzermeyer" initials="MH" lastIdx="1"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65636"/>
    <a:srgbClr val="86436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9017" autoAdjust="0"/>
  </p:normalViewPr>
  <p:slideViewPr>
    <p:cSldViewPr>
      <p:cViewPr varScale="1">
        <p:scale>
          <a:sx n="63" d="100"/>
          <a:sy n="63" d="100"/>
        </p:scale>
        <p:origin x="1512" y="6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handoutMaster" Target="handoutMasters/handoutMaster1.xml"/><Relationship Id="rId53" Type="http://schemas.openxmlformats.org/officeDocument/2006/relationships/customXml" Target="../customXml/item3.xml"/><Relationship Id="rId5" Type="http://schemas.openxmlformats.org/officeDocument/2006/relationships/slide" Target="slides/slide3.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notesMaster" Target="notesMasters/notesMaster1.xml"/><Relationship Id="rId52" Type="http://schemas.openxmlformats.org/officeDocument/2006/relationships/customXml" Target="../customXml/item2.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viewProps" Target="viewProps.xml"/><Relationship Id="rId8" Type="http://schemas.openxmlformats.org/officeDocument/2006/relationships/slide" Target="slides/slide6.xml"/><Relationship Id="rId51" Type="http://schemas.openxmlformats.org/officeDocument/2006/relationships/customXml" Target="../customXml/item1.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commentAuthors" Target="commentAuthors.xml"/><Relationship Id="rId20" Type="http://schemas.openxmlformats.org/officeDocument/2006/relationships/slide" Target="slides/slide18.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96888"/>
          </a:xfrm>
          <a:prstGeom prst="rect">
            <a:avLst/>
          </a:prstGeom>
        </p:spPr>
        <p:txBody>
          <a:bodyPr vert="horz" lIns="91440" tIns="45720" rIns="91440" bIns="45720" rtlCol="0"/>
          <a:lstStyle>
            <a:lvl1pPr algn="l">
              <a:defRPr sz="1200"/>
            </a:lvl1pPr>
          </a:lstStyle>
          <a:p>
            <a:endParaRPr lang="en-ZA" dirty="0"/>
          </a:p>
        </p:txBody>
      </p:sp>
      <p:sp>
        <p:nvSpPr>
          <p:cNvPr id="3" name="Date Placeholder 2"/>
          <p:cNvSpPr>
            <a:spLocks noGrp="1"/>
          </p:cNvSpPr>
          <p:nvPr>
            <p:ph type="dt" sz="quarter" idx="1"/>
          </p:nvPr>
        </p:nvSpPr>
        <p:spPr>
          <a:xfrm>
            <a:off x="3884613" y="0"/>
            <a:ext cx="2971800" cy="496888"/>
          </a:xfrm>
          <a:prstGeom prst="rect">
            <a:avLst/>
          </a:prstGeom>
        </p:spPr>
        <p:txBody>
          <a:bodyPr vert="horz" lIns="91440" tIns="45720" rIns="91440" bIns="45720" rtlCol="0"/>
          <a:lstStyle>
            <a:lvl1pPr algn="r">
              <a:defRPr sz="1200"/>
            </a:lvl1pPr>
          </a:lstStyle>
          <a:p>
            <a:fld id="{3C6626FF-6547-4B91-86F4-BD7457446CD6}" type="datetimeFigureOut">
              <a:rPr lang="en-ZA" smtClean="0"/>
              <a:t>2015/04/19</a:t>
            </a:fld>
            <a:endParaRPr lang="en-ZA" dirty="0"/>
          </a:p>
        </p:txBody>
      </p:sp>
      <p:sp>
        <p:nvSpPr>
          <p:cNvPr id="4" name="Footer Placeholder 3"/>
          <p:cNvSpPr>
            <a:spLocks noGrp="1"/>
          </p:cNvSpPr>
          <p:nvPr>
            <p:ph type="ftr" sz="quarter" idx="2"/>
          </p:nvPr>
        </p:nvSpPr>
        <p:spPr>
          <a:xfrm>
            <a:off x="0" y="9447213"/>
            <a:ext cx="2971800" cy="496887"/>
          </a:xfrm>
          <a:prstGeom prst="rect">
            <a:avLst/>
          </a:prstGeom>
        </p:spPr>
        <p:txBody>
          <a:bodyPr vert="horz" lIns="91440" tIns="45720" rIns="91440" bIns="45720" rtlCol="0" anchor="b"/>
          <a:lstStyle>
            <a:lvl1pPr algn="l">
              <a:defRPr sz="1200"/>
            </a:lvl1pPr>
          </a:lstStyle>
          <a:p>
            <a:endParaRPr lang="en-ZA" dirty="0"/>
          </a:p>
        </p:txBody>
      </p:sp>
      <p:sp>
        <p:nvSpPr>
          <p:cNvPr id="5" name="Slide Number Placeholder 4"/>
          <p:cNvSpPr>
            <a:spLocks noGrp="1"/>
          </p:cNvSpPr>
          <p:nvPr>
            <p:ph type="sldNum" sz="quarter" idx="3"/>
          </p:nvPr>
        </p:nvSpPr>
        <p:spPr>
          <a:xfrm>
            <a:off x="3884613" y="9447213"/>
            <a:ext cx="2971800" cy="496887"/>
          </a:xfrm>
          <a:prstGeom prst="rect">
            <a:avLst/>
          </a:prstGeom>
        </p:spPr>
        <p:txBody>
          <a:bodyPr vert="horz" lIns="91440" tIns="45720" rIns="91440" bIns="45720" rtlCol="0" anchor="b"/>
          <a:lstStyle>
            <a:lvl1pPr algn="r">
              <a:defRPr sz="1200"/>
            </a:lvl1pPr>
          </a:lstStyle>
          <a:p>
            <a:fld id="{CD1DCD3A-28C5-4435-B61A-C9F338B074D3}" type="slidenum">
              <a:rPr lang="en-ZA" smtClean="0"/>
              <a:t>‹#›</a:t>
            </a:fld>
            <a:endParaRPr lang="en-ZA" dirty="0"/>
          </a:p>
        </p:txBody>
      </p:sp>
    </p:spTree>
    <p:extLst>
      <p:ext uri="{BB962C8B-B14F-4D97-AF65-F5344CB8AC3E}">
        <p14:creationId xmlns:p14="http://schemas.microsoft.com/office/powerpoint/2010/main" val="331441549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97284"/>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97284"/>
          </a:xfrm>
          <a:prstGeom prst="rect">
            <a:avLst/>
          </a:prstGeom>
        </p:spPr>
        <p:txBody>
          <a:bodyPr vert="horz" lIns="91440" tIns="45720" rIns="91440" bIns="45720" rtlCol="0"/>
          <a:lstStyle>
            <a:lvl1pPr algn="r">
              <a:defRPr sz="1200"/>
            </a:lvl1pPr>
          </a:lstStyle>
          <a:p>
            <a:fld id="{683F5F5F-C5EB-4DA6-86AB-7BBA2488E1D7}" type="datetimeFigureOut">
              <a:rPr lang="en-US" smtClean="0"/>
              <a:t>4/19/2015</a:t>
            </a:fld>
            <a:endParaRPr lang="en-US" dirty="0"/>
          </a:p>
        </p:txBody>
      </p:sp>
      <p:sp>
        <p:nvSpPr>
          <p:cNvPr id="4" name="Slide Image Placeholder 3"/>
          <p:cNvSpPr>
            <a:spLocks noGrp="1" noRot="1" noChangeAspect="1"/>
          </p:cNvSpPr>
          <p:nvPr>
            <p:ph type="sldImg" idx="2"/>
          </p:nvPr>
        </p:nvSpPr>
        <p:spPr>
          <a:xfrm>
            <a:off x="942975" y="746125"/>
            <a:ext cx="4972050" cy="3729038"/>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724202"/>
            <a:ext cx="5486400" cy="447556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9446678"/>
            <a:ext cx="2971800" cy="497284"/>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9446678"/>
            <a:ext cx="2971800" cy="497284"/>
          </a:xfrm>
          <a:prstGeom prst="rect">
            <a:avLst/>
          </a:prstGeom>
        </p:spPr>
        <p:txBody>
          <a:bodyPr vert="horz" lIns="91440" tIns="45720" rIns="91440" bIns="45720" rtlCol="0" anchor="b"/>
          <a:lstStyle>
            <a:lvl1pPr algn="r">
              <a:defRPr sz="1200"/>
            </a:lvl1pPr>
          </a:lstStyle>
          <a:p>
            <a:fld id="{831EA198-E0A6-4674-A7CE-4D452541762F}" type="slidenum">
              <a:rPr lang="en-US" smtClean="0"/>
              <a:t>‹#›</a:t>
            </a:fld>
            <a:endParaRPr lang="en-US" dirty="0"/>
          </a:p>
        </p:txBody>
      </p:sp>
    </p:spTree>
    <p:extLst>
      <p:ext uri="{BB962C8B-B14F-4D97-AF65-F5344CB8AC3E}">
        <p14:creationId xmlns:p14="http://schemas.microsoft.com/office/powerpoint/2010/main" val="11853044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51DEABC-D766-4322-8E78-B830FAE35C72}" type="datetime4">
              <a:rPr lang="en-US" smtClean="0"/>
              <a:pPr/>
              <a:t>April 19, 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38DF745-7D3F-47F4-83A3-874385CFAA69}" type="slidenum">
              <a:rPr lang="en-US" smtClean="0"/>
              <a:pPr/>
              <a:t>‹#›</a:t>
            </a:fld>
            <a:endParaRPr lang="en-US" dirty="0"/>
          </a:p>
        </p:txBody>
      </p:sp>
    </p:spTree>
    <p:extLst>
      <p:ext uri="{BB962C8B-B14F-4D97-AF65-F5344CB8AC3E}">
        <p14:creationId xmlns:p14="http://schemas.microsoft.com/office/powerpoint/2010/main" val="36766759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3333F43-3E86-47E4-BFBB-2476D384E1C6}" type="datetime4">
              <a:rPr lang="en-US" smtClean="0"/>
              <a:pPr/>
              <a:t>April 19, 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38DF745-7D3F-47F4-83A3-874385CFAA69}" type="slidenum">
              <a:rPr lang="en-US" smtClean="0"/>
              <a:pPr/>
              <a:t>‹#›</a:t>
            </a:fld>
            <a:endParaRPr lang="en-US" dirty="0"/>
          </a:p>
        </p:txBody>
      </p:sp>
    </p:spTree>
    <p:extLst>
      <p:ext uri="{BB962C8B-B14F-4D97-AF65-F5344CB8AC3E}">
        <p14:creationId xmlns:p14="http://schemas.microsoft.com/office/powerpoint/2010/main" val="41414125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51663BA-01FC-4367-B6F3-ABB2645D55F1}" type="datetime4">
              <a:rPr lang="en-US" smtClean="0"/>
              <a:pPr/>
              <a:t>April 19, 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38DF745-7D3F-47F4-83A3-874385CFAA69}" type="slidenum">
              <a:rPr lang="en-US" smtClean="0"/>
              <a:pPr/>
              <a:t>‹#›</a:t>
            </a:fld>
            <a:endParaRPr lang="en-US" dirty="0"/>
          </a:p>
        </p:txBody>
      </p:sp>
    </p:spTree>
    <p:extLst>
      <p:ext uri="{BB962C8B-B14F-4D97-AF65-F5344CB8AC3E}">
        <p14:creationId xmlns:p14="http://schemas.microsoft.com/office/powerpoint/2010/main" val="16926052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9B19C71-EC74-44AF-B27E-FC7DC3C3A61D}" type="datetime4">
              <a:rPr lang="en-US" smtClean="0"/>
              <a:pPr/>
              <a:t>April 19, 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38DF745-7D3F-47F4-83A3-874385CFAA69}" type="slidenum">
              <a:rPr lang="en-US" smtClean="0"/>
              <a:pPr/>
              <a:t>‹#›</a:t>
            </a:fld>
            <a:endParaRPr lang="en-US" dirty="0"/>
          </a:p>
        </p:txBody>
      </p:sp>
    </p:spTree>
    <p:extLst>
      <p:ext uri="{BB962C8B-B14F-4D97-AF65-F5344CB8AC3E}">
        <p14:creationId xmlns:p14="http://schemas.microsoft.com/office/powerpoint/2010/main" val="35014753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A5CDA29-3CBE-48EA-92AE-A996835462BA}" type="datetime4">
              <a:rPr lang="en-US" smtClean="0"/>
              <a:pPr/>
              <a:t>April 19, 2015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F38DF745-7D3F-47F4-83A3-874385CFAA69}" type="slidenum">
              <a:rPr lang="en-US" smtClean="0"/>
              <a:pPr/>
              <a:t>‹#›</a:t>
            </a:fld>
            <a:endParaRPr lang="en-US" dirty="0"/>
          </a:p>
        </p:txBody>
      </p:sp>
    </p:spTree>
    <p:extLst>
      <p:ext uri="{BB962C8B-B14F-4D97-AF65-F5344CB8AC3E}">
        <p14:creationId xmlns:p14="http://schemas.microsoft.com/office/powerpoint/2010/main" val="41888427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29EC054-3869-4501-B163-1BBFDE8DCE04}" type="datetime4">
              <a:rPr lang="en-US" smtClean="0"/>
              <a:pPr/>
              <a:t>April 19, 2015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F38DF745-7D3F-47F4-83A3-874385CFAA69}" type="slidenum">
              <a:rPr lang="en-US" smtClean="0"/>
              <a:pPr/>
              <a:t>‹#›</a:t>
            </a:fld>
            <a:endParaRPr lang="en-US" dirty="0"/>
          </a:p>
        </p:txBody>
      </p:sp>
    </p:spTree>
    <p:extLst>
      <p:ext uri="{BB962C8B-B14F-4D97-AF65-F5344CB8AC3E}">
        <p14:creationId xmlns:p14="http://schemas.microsoft.com/office/powerpoint/2010/main" val="33169133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A63D831-56C1-49CF-8EF7-8B9A98402BCD}" type="datetime4">
              <a:rPr lang="en-US" smtClean="0"/>
              <a:pPr/>
              <a:t>April 19, 2015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F38DF745-7D3F-47F4-83A3-874385CFAA69}" type="slidenum">
              <a:rPr lang="en-US" smtClean="0"/>
              <a:pPr/>
              <a:t>‹#›</a:t>
            </a:fld>
            <a:endParaRPr lang="en-US" dirty="0"/>
          </a:p>
        </p:txBody>
      </p:sp>
    </p:spTree>
    <p:extLst>
      <p:ext uri="{BB962C8B-B14F-4D97-AF65-F5344CB8AC3E}">
        <p14:creationId xmlns:p14="http://schemas.microsoft.com/office/powerpoint/2010/main" val="40664698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EAD5615-7F4F-4584-84D5-CC95918C321F}" type="datetime4">
              <a:rPr lang="en-US" smtClean="0"/>
              <a:pPr/>
              <a:t>April 19, 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6553200" y="6356350"/>
            <a:ext cx="2133600" cy="365125"/>
          </a:xfrm>
        </p:spPr>
        <p:txBody>
          <a:bodyPr/>
          <a:lstStyle/>
          <a:p>
            <a:fld id="{F38DF745-7D3F-47F4-83A3-874385CFAA69}" type="slidenum">
              <a:rPr lang="en-US" smtClean="0"/>
              <a:pPr/>
              <a:t>‹#›</a:t>
            </a:fld>
            <a:endParaRPr lang="en-US" dirty="0"/>
          </a:p>
        </p:txBody>
      </p:sp>
    </p:spTree>
    <p:extLst>
      <p:ext uri="{BB962C8B-B14F-4D97-AF65-F5344CB8AC3E}">
        <p14:creationId xmlns:p14="http://schemas.microsoft.com/office/powerpoint/2010/main" val="5805978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6EEA923-9BEE-48CE-9F28-5B525F399BAD}" type="datetime4">
              <a:rPr lang="en-US" smtClean="0"/>
              <a:pPr/>
              <a:t>April 19, 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38DF745-7D3F-47F4-83A3-874385CFAA69}" type="slidenum">
              <a:rPr lang="en-US" smtClean="0"/>
              <a:pPr/>
              <a:t>‹#›</a:t>
            </a:fld>
            <a:endParaRPr lang="en-US" dirty="0"/>
          </a:p>
        </p:txBody>
      </p:sp>
    </p:spTree>
    <p:extLst>
      <p:ext uri="{BB962C8B-B14F-4D97-AF65-F5344CB8AC3E}">
        <p14:creationId xmlns:p14="http://schemas.microsoft.com/office/powerpoint/2010/main" val="17806933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3131F9E-604E-4343-9F29-EF72E8231CAD}" type="datetime4">
              <a:rPr lang="en-US" smtClean="0"/>
              <a:pPr/>
              <a:t>April 19, 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38DF745-7D3F-47F4-83A3-874385CFAA69}" type="slidenum">
              <a:rPr lang="en-US" smtClean="0"/>
              <a:pPr/>
              <a:t>‹#›</a:t>
            </a:fld>
            <a:endParaRPr lang="en-US" dirty="0"/>
          </a:p>
        </p:txBody>
      </p:sp>
    </p:spTree>
    <p:extLst>
      <p:ext uri="{BB962C8B-B14F-4D97-AF65-F5344CB8AC3E}">
        <p14:creationId xmlns:p14="http://schemas.microsoft.com/office/powerpoint/2010/main" val="28209201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4A8E1CE-37F8-4102-8DF9-852A0A51F293}" type="datetime4">
              <a:rPr lang="en-US" smtClean="0"/>
              <a:pPr/>
              <a:t>April 19, 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38DF745-7D3F-47F4-83A3-874385CFAA69}" type="slidenum">
              <a:rPr lang="en-US" smtClean="0"/>
              <a:pPr/>
              <a:t>‹#›</a:t>
            </a:fld>
            <a:endParaRPr lang="en-US" dirty="0"/>
          </a:p>
        </p:txBody>
      </p:sp>
    </p:spTree>
    <p:extLst>
      <p:ext uri="{BB962C8B-B14F-4D97-AF65-F5344CB8AC3E}">
        <p14:creationId xmlns:p14="http://schemas.microsoft.com/office/powerpoint/2010/main" val="207280845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0645210-9A6B-394C-B5D4-BCD29EEA3504}" type="datetimeFigureOut">
              <a:rPr lang="en-US" smtClean="0"/>
              <a:t>4/19/2015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771C563-8144-CD4D-8608-BEFAC73CE31A}" type="slidenum">
              <a:rPr lang="en-US" smtClean="0"/>
              <a:t>‹#›</a:t>
            </a:fld>
            <a:endParaRPr lang="en-US" dirty="0"/>
          </a:p>
        </p:txBody>
      </p:sp>
    </p:spTree>
    <p:extLst>
      <p:ext uri="{BB962C8B-B14F-4D97-AF65-F5344CB8AC3E}">
        <p14:creationId xmlns:p14="http://schemas.microsoft.com/office/powerpoint/2010/main" val="72582595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0645210-9A6B-394C-B5D4-BCD29EEA3504}" type="datetimeFigureOut">
              <a:rPr lang="en-US" smtClean="0"/>
              <a:t>4/19/2015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771C563-8144-CD4D-8608-BEFAC73CE31A}" type="slidenum">
              <a:rPr lang="en-US" smtClean="0"/>
              <a:t>‹#›</a:t>
            </a:fld>
            <a:endParaRPr lang="en-US" dirty="0"/>
          </a:p>
        </p:txBody>
      </p:sp>
    </p:spTree>
    <p:extLst>
      <p:ext uri="{BB962C8B-B14F-4D97-AF65-F5344CB8AC3E}">
        <p14:creationId xmlns:p14="http://schemas.microsoft.com/office/powerpoint/2010/main" val="70765298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0645210-9A6B-394C-B5D4-BCD29EEA3504}" type="datetimeFigureOut">
              <a:rPr lang="en-US" smtClean="0"/>
              <a:t>4/19/2015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771C563-8144-CD4D-8608-BEFAC73CE31A}" type="slidenum">
              <a:rPr lang="en-US" smtClean="0"/>
              <a:t>‹#›</a:t>
            </a:fld>
            <a:endParaRPr lang="en-US" dirty="0"/>
          </a:p>
        </p:txBody>
      </p:sp>
    </p:spTree>
    <p:extLst>
      <p:ext uri="{BB962C8B-B14F-4D97-AF65-F5344CB8AC3E}">
        <p14:creationId xmlns:p14="http://schemas.microsoft.com/office/powerpoint/2010/main" val="327043100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0645210-9A6B-394C-B5D4-BCD29EEA3504}" type="datetimeFigureOut">
              <a:rPr lang="en-US" smtClean="0"/>
              <a:t>4/19/2015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771C563-8144-CD4D-8608-BEFAC73CE31A}" type="slidenum">
              <a:rPr lang="en-US" smtClean="0"/>
              <a:t>‹#›</a:t>
            </a:fld>
            <a:endParaRPr lang="en-US" dirty="0"/>
          </a:p>
        </p:txBody>
      </p:sp>
    </p:spTree>
    <p:extLst>
      <p:ext uri="{BB962C8B-B14F-4D97-AF65-F5344CB8AC3E}">
        <p14:creationId xmlns:p14="http://schemas.microsoft.com/office/powerpoint/2010/main" val="252635756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0645210-9A6B-394C-B5D4-BCD29EEA3504}" type="datetimeFigureOut">
              <a:rPr lang="en-US" smtClean="0"/>
              <a:t>4/19/2015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2771C563-8144-CD4D-8608-BEFAC73CE31A}" type="slidenum">
              <a:rPr lang="en-US" smtClean="0"/>
              <a:t>‹#›</a:t>
            </a:fld>
            <a:endParaRPr lang="en-US" dirty="0"/>
          </a:p>
        </p:txBody>
      </p:sp>
    </p:spTree>
    <p:extLst>
      <p:ext uri="{BB962C8B-B14F-4D97-AF65-F5344CB8AC3E}">
        <p14:creationId xmlns:p14="http://schemas.microsoft.com/office/powerpoint/2010/main" val="270792980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0645210-9A6B-394C-B5D4-BCD29EEA3504}" type="datetimeFigureOut">
              <a:rPr lang="en-US" smtClean="0"/>
              <a:t>4/19/2015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2771C563-8144-CD4D-8608-BEFAC73CE31A}" type="slidenum">
              <a:rPr lang="en-US" smtClean="0"/>
              <a:t>‹#›</a:t>
            </a:fld>
            <a:endParaRPr lang="en-US" dirty="0"/>
          </a:p>
        </p:txBody>
      </p:sp>
    </p:spTree>
    <p:extLst>
      <p:ext uri="{BB962C8B-B14F-4D97-AF65-F5344CB8AC3E}">
        <p14:creationId xmlns:p14="http://schemas.microsoft.com/office/powerpoint/2010/main" val="218805902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0645210-9A6B-394C-B5D4-BCD29EEA3504}" type="datetimeFigureOut">
              <a:rPr lang="en-US" smtClean="0"/>
              <a:t>4/19/2015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2771C563-8144-CD4D-8608-BEFAC73CE31A}" type="slidenum">
              <a:rPr lang="en-US" smtClean="0"/>
              <a:t>‹#›</a:t>
            </a:fld>
            <a:endParaRPr lang="en-US" dirty="0"/>
          </a:p>
        </p:txBody>
      </p:sp>
    </p:spTree>
    <p:extLst>
      <p:ext uri="{BB962C8B-B14F-4D97-AF65-F5344CB8AC3E}">
        <p14:creationId xmlns:p14="http://schemas.microsoft.com/office/powerpoint/2010/main" val="27159952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0645210-9A6B-394C-B5D4-BCD29EEA3504}" type="datetimeFigureOut">
              <a:rPr lang="en-US" smtClean="0"/>
              <a:t>4/19/2015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771C563-8144-CD4D-8608-BEFAC73CE31A}" type="slidenum">
              <a:rPr lang="en-US" smtClean="0"/>
              <a:t>‹#›</a:t>
            </a:fld>
            <a:endParaRPr lang="en-US" dirty="0"/>
          </a:p>
        </p:txBody>
      </p:sp>
    </p:spTree>
    <p:extLst>
      <p:ext uri="{BB962C8B-B14F-4D97-AF65-F5344CB8AC3E}">
        <p14:creationId xmlns:p14="http://schemas.microsoft.com/office/powerpoint/2010/main" val="2355605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0645210-9A6B-394C-B5D4-BCD29EEA3504}" type="datetimeFigureOut">
              <a:rPr lang="en-US" smtClean="0"/>
              <a:t>4/19/2015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771C563-8144-CD4D-8608-BEFAC73CE31A}" type="slidenum">
              <a:rPr lang="en-US" smtClean="0"/>
              <a:t>‹#›</a:t>
            </a:fld>
            <a:endParaRPr lang="en-US" dirty="0"/>
          </a:p>
        </p:txBody>
      </p:sp>
    </p:spTree>
    <p:extLst>
      <p:ext uri="{BB962C8B-B14F-4D97-AF65-F5344CB8AC3E}">
        <p14:creationId xmlns:p14="http://schemas.microsoft.com/office/powerpoint/2010/main" val="94256483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0645210-9A6B-394C-B5D4-BCD29EEA3504}" type="datetimeFigureOut">
              <a:rPr lang="en-US" smtClean="0"/>
              <a:t>4/19/2015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771C563-8144-CD4D-8608-BEFAC73CE31A}" type="slidenum">
              <a:rPr lang="en-US" smtClean="0"/>
              <a:t>‹#›</a:t>
            </a:fld>
            <a:endParaRPr lang="en-US" dirty="0"/>
          </a:p>
        </p:txBody>
      </p:sp>
    </p:spTree>
    <p:extLst>
      <p:ext uri="{BB962C8B-B14F-4D97-AF65-F5344CB8AC3E}">
        <p14:creationId xmlns:p14="http://schemas.microsoft.com/office/powerpoint/2010/main" val="42786251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0645210-9A6B-394C-B5D4-BCD29EEA3504}" type="datetimeFigureOut">
              <a:rPr lang="en-US" smtClean="0"/>
              <a:t>4/19/2015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771C563-8144-CD4D-8608-BEFAC73CE31A}" type="slidenum">
              <a:rPr lang="en-US" smtClean="0"/>
              <a:t>‹#›</a:t>
            </a:fld>
            <a:endParaRPr lang="en-US" dirty="0"/>
          </a:p>
        </p:txBody>
      </p:sp>
    </p:spTree>
    <p:extLst>
      <p:ext uri="{BB962C8B-B14F-4D97-AF65-F5344CB8AC3E}">
        <p14:creationId xmlns:p14="http://schemas.microsoft.com/office/powerpoint/2010/main" val="18173206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e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smtClean="0"/>
              <a:t>01_Click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7D0EFEE-2756-4A20-BF2A-63F0A94F99AC}" type="datetime4">
              <a:rPr lang="en-US" smtClean="0"/>
              <a:pPr/>
              <a:t>April 19, 2015</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38DF745-7D3F-47F4-83A3-874385CFAA69}" type="slidenum">
              <a:rPr lang="en-US" smtClean="0"/>
              <a:pPr/>
              <a:t>‹#›</a:t>
            </a:fld>
            <a:endParaRPr lang="en-US" dirty="0"/>
          </a:p>
        </p:txBody>
      </p:sp>
      <p:pic>
        <p:nvPicPr>
          <p:cNvPr id="7" name="Picture 6" descr="NUSP logo.jpg"/>
          <p:cNvPicPr>
            <a:picLocks noChangeAspect="1"/>
          </p:cNvPicPr>
          <p:nvPr userDrawn="1"/>
        </p:nvPicPr>
        <p:blipFill rotWithShape="1">
          <a:blip r:embed="rId13" cstate="email">
            <a:extLst>
              <a:ext uri="{28A0092B-C50C-407E-A947-70E740481C1C}">
                <a14:useLocalDpi xmlns:a14="http://schemas.microsoft.com/office/drawing/2010/main"/>
              </a:ext>
            </a:extLst>
          </a:blip>
          <a:srcRect/>
          <a:stretch/>
        </p:blipFill>
        <p:spPr>
          <a:xfrm>
            <a:off x="8472598" y="6120940"/>
            <a:ext cx="519132" cy="641677"/>
          </a:xfrm>
          <a:prstGeom prst="rect">
            <a:avLst/>
          </a:prstGeom>
        </p:spPr>
      </p:pic>
      <p:pic>
        <p:nvPicPr>
          <p:cNvPr id="8" name="Picture 7" descr="dhs_logo.jpg"/>
          <p:cNvPicPr>
            <a:picLocks noChangeAspect="1"/>
          </p:cNvPicPr>
          <p:nvPr userDrawn="1"/>
        </p:nvPicPr>
        <p:blipFill>
          <a:blip r:embed="rId14" cstate="email">
            <a:extLst>
              <a:ext uri="{28A0092B-C50C-407E-A947-70E740481C1C}">
                <a14:useLocalDpi xmlns:a14="http://schemas.microsoft.com/office/drawing/2010/main"/>
              </a:ext>
            </a:extLst>
          </a:blip>
          <a:stretch>
            <a:fillRect/>
          </a:stretch>
        </p:blipFill>
        <p:spPr>
          <a:xfrm>
            <a:off x="106951" y="6108547"/>
            <a:ext cx="1893925" cy="690712"/>
          </a:xfrm>
          <a:prstGeom prst="rect">
            <a:avLst/>
          </a:prstGeom>
        </p:spPr>
      </p:pic>
      <p:sp>
        <p:nvSpPr>
          <p:cNvPr id="10" name="Snip Single Corner Rectangle 9"/>
          <p:cNvSpPr/>
          <p:nvPr/>
        </p:nvSpPr>
        <p:spPr>
          <a:xfrm rot="5400000">
            <a:off x="8557767" y="-85422"/>
            <a:ext cx="292331" cy="463176"/>
          </a:xfrm>
          <a:prstGeom prst="snip1Rect">
            <a:avLst/>
          </a:prstGeom>
          <a:solidFill>
            <a:srgbClr val="D85636"/>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dirty="0"/>
          </a:p>
        </p:txBody>
      </p:sp>
      <p:sp>
        <p:nvSpPr>
          <p:cNvPr id="12" name="TextBox 11"/>
          <p:cNvSpPr txBox="1"/>
          <p:nvPr userDrawn="1"/>
        </p:nvSpPr>
        <p:spPr>
          <a:xfrm>
            <a:off x="2000876" y="-6720"/>
            <a:ext cx="3914588" cy="369332"/>
          </a:xfrm>
          <a:prstGeom prst="rect">
            <a:avLst/>
          </a:prstGeom>
          <a:noFill/>
        </p:spPr>
        <p:txBody>
          <a:bodyPr wrap="square" rtlCol="0">
            <a:spAutoFit/>
          </a:bodyPr>
          <a:lstStyle/>
          <a:p>
            <a:pPr algn="r"/>
            <a:r>
              <a:rPr lang="en-US" sz="900" dirty="0" smtClean="0">
                <a:solidFill>
                  <a:schemeClr val="bg1">
                    <a:lumMod val="50000"/>
                  </a:schemeClr>
                </a:solidFill>
                <a:latin typeface="Arial Narrow"/>
                <a:cs typeface="Arial Narrow"/>
              </a:rPr>
              <a:t>INTRODUCTION TO</a:t>
            </a:r>
          </a:p>
          <a:p>
            <a:pPr algn="r"/>
            <a:r>
              <a:rPr lang="en-US" sz="900" dirty="0" smtClean="0">
                <a:latin typeface="Arial Narrow"/>
                <a:cs typeface="Arial Narrow"/>
              </a:rPr>
              <a:t>INFORMAL SETTLEMENT UPGRADING</a:t>
            </a:r>
            <a:endParaRPr lang="en-US" sz="900" dirty="0">
              <a:latin typeface="Arial Narrow"/>
              <a:cs typeface="Arial Narrow"/>
            </a:endParaRPr>
          </a:p>
        </p:txBody>
      </p:sp>
      <p:sp>
        <p:nvSpPr>
          <p:cNvPr id="13" name="Rectangle 12"/>
          <p:cNvSpPr/>
          <p:nvPr userDrawn="1"/>
        </p:nvSpPr>
        <p:spPr>
          <a:xfrm>
            <a:off x="5943600" y="0"/>
            <a:ext cx="2489822" cy="292332"/>
          </a:xfrm>
          <a:prstGeom prst="rect">
            <a:avLst/>
          </a:prstGeom>
          <a:solidFill>
            <a:srgbClr val="86436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4" name="TextBox 13"/>
          <p:cNvSpPr txBox="1"/>
          <p:nvPr userDrawn="1"/>
        </p:nvSpPr>
        <p:spPr>
          <a:xfrm>
            <a:off x="8419326" y="-69408"/>
            <a:ext cx="552822" cy="400110"/>
          </a:xfrm>
          <a:prstGeom prst="rect">
            <a:avLst/>
          </a:prstGeom>
          <a:noFill/>
        </p:spPr>
        <p:txBody>
          <a:bodyPr wrap="square" rtlCol="0">
            <a:spAutoFit/>
          </a:bodyPr>
          <a:lstStyle/>
          <a:p>
            <a:pPr algn="ctr"/>
            <a:r>
              <a:rPr lang="en-US" sz="2000" b="1" i="0" dirty="0" smtClean="0">
                <a:solidFill>
                  <a:schemeClr val="bg1"/>
                </a:solidFill>
                <a:latin typeface="Arial Narrow"/>
                <a:cs typeface="Arial Narrow"/>
              </a:rPr>
              <a:t>07</a:t>
            </a:r>
            <a:endParaRPr lang="en-US" sz="2000" b="1" i="0" dirty="0">
              <a:solidFill>
                <a:schemeClr val="bg1"/>
              </a:solidFill>
              <a:latin typeface="Arial Narrow"/>
              <a:cs typeface="Arial Narrow"/>
            </a:endParaRPr>
          </a:p>
        </p:txBody>
      </p:sp>
      <p:sp>
        <p:nvSpPr>
          <p:cNvPr id="15" name="TextBox 14"/>
          <p:cNvSpPr txBox="1"/>
          <p:nvPr userDrawn="1"/>
        </p:nvSpPr>
        <p:spPr>
          <a:xfrm>
            <a:off x="5943600" y="8009"/>
            <a:ext cx="2489821" cy="230832"/>
          </a:xfrm>
          <a:prstGeom prst="rect">
            <a:avLst/>
          </a:prstGeom>
          <a:noFill/>
        </p:spPr>
        <p:txBody>
          <a:bodyPr wrap="square" rtlCol="0">
            <a:spAutoFit/>
          </a:bodyPr>
          <a:lstStyle/>
          <a:p>
            <a:pPr algn="ctr"/>
            <a:r>
              <a:rPr lang="en-US" sz="900" dirty="0" smtClean="0">
                <a:solidFill>
                  <a:srgbClr val="FFFFFF"/>
                </a:solidFill>
                <a:latin typeface="Trebuchet MS"/>
                <a:cs typeface="Trebuchet MS"/>
              </a:rPr>
              <a:t>INTERIM  ARRANGEMENTS AND RELOCATIONS</a:t>
            </a:r>
            <a:endParaRPr lang="en-US" sz="900" dirty="0">
              <a:solidFill>
                <a:srgbClr val="FFFFFF"/>
              </a:solidFill>
              <a:latin typeface="Trebuchet MS"/>
              <a:cs typeface="Trebuchet MS"/>
            </a:endParaRPr>
          </a:p>
        </p:txBody>
      </p:sp>
    </p:spTree>
    <p:extLst>
      <p:ext uri="{BB962C8B-B14F-4D97-AF65-F5344CB8AC3E}">
        <p14:creationId xmlns:p14="http://schemas.microsoft.com/office/powerpoint/2010/main" val="132474877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iming>
    <p:tnLst>
      <p:par>
        <p:cTn id="1" dur="indefinite" restart="never" nodeType="tmRoot"/>
      </p:par>
    </p:tnLst>
  </p:timing>
  <p:hf sldNum="0" hdr="0" ftr="0" dt="0"/>
  <p:txStyles>
    <p:titleStyle>
      <a:lvl1pPr algn="l" defTabSz="457200" rtl="0" eaLnBrk="1" latinLnBrk="0" hangingPunct="1">
        <a:spcBef>
          <a:spcPct val="0"/>
        </a:spcBef>
        <a:buNone/>
        <a:defRPr sz="3600" b="1" i="0" kern="1200">
          <a:solidFill>
            <a:srgbClr val="D85636"/>
          </a:solidFill>
          <a:latin typeface="Arial Narrow"/>
          <a:ea typeface="+mj-ea"/>
          <a:cs typeface="Arial Narrow"/>
        </a:defRPr>
      </a:lvl1pPr>
    </p:titleStyle>
    <p:bodyStyle>
      <a:lvl1pPr marL="342900" indent="-342900" algn="l" defTabSz="457200" rtl="0" eaLnBrk="1" latinLnBrk="0" hangingPunct="1">
        <a:spcBef>
          <a:spcPct val="20000"/>
        </a:spcBef>
        <a:buFont typeface="Arial"/>
        <a:buChar char="•"/>
        <a:defRPr sz="2400" kern="1200">
          <a:solidFill>
            <a:schemeClr val="tx1">
              <a:lumMod val="65000"/>
              <a:lumOff val="35000"/>
            </a:schemeClr>
          </a:solidFill>
          <a:latin typeface="Trebuchet MS"/>
          <a:ea typeface="+mn-ea"/>
          <a:cs typeface="Trebuchet MS"/>
        </a:defRPr>
      </a:lvl1pPr>
      <a:lvl2pPr marL="742950" indent="-285750" algn="l" defTabSz="457200" rtl="0" eaLnBrk="1" latinLnBrk="0" hangingPunct="1">
        <a:spcBef>
          <a:spcPct val="20000"/>
        </a:spcBef>
        <a:buFont typeface="Arial"/>
        <a:buChar char="–"/>
        <a:defRPr sz="2200" kern="1200">
          <a:solidFill>
            <a:schemeClr val="tx1">
              <a:lumMod val="65000"/>
              <a:lumOff val="35000"/>
            </a:schemeClr>
          </a:solidFill>
          <a:latin typeface="Trebuchet MS"/>
          <a:ea typeface="+mn-ea"/>
          <a:cs typeface="Trebuchet MS"/>
        </a:defRPr>
      </a:lvl2pPr>
      <a:lvl3pPr marL="1143000" indent="-228600" algn="l" defTabSz="457200" rtl="0" eaLnBrk="1" latinLnBrk="0" hangingPunct="1">
        <a:spcBef>
          <a:spcPct val="20000"/>
        </a:spcBef>
        <a:buFont typeface="Arial"/>
        <a:buChar char="•"/>
        <a:defRPr sz="2000" kern="1200">
          <a:solidFill>
            <a:schemeClr val="tx1">
              <a:lumMod val="65000"/>
              <a:lumOff val="35000"/>
            </a:schemeClr>
          </a:solidFill>
          <a:latin typeface="Trebuchet MS"/>
          <a:ea typeface="+mn-ea"/>
          <a:cs typeface="Trebuchet MS"/>
        </a:defRPr>
      </a:lvl3pPr>
      <a:lvl4pPr marL="1600200" indent="-228600" algn="l" defTabSz="457200" rtl="0" eaLnBrk="1" latinLnBrk="0" hangingPunct="1">
        <a:spcBef>
          <a:spcPct val="20000"/>
        </a:spcBef>
        <a:buFont typeface="Arial"/>
        <a:buChar char="–"/>
        <a:defRPr sz="1800" kern="1200">
          <a:solidFill>
            <a:schemeClr val="tx1">
              <a:lumMod val="65000"/>
              <a:lumOff val="35000"/>
            </a:schemeClr>
          </a:solidFill>
          <a:latin typeface="Trebuchet MS"/>
          <a:ea typeface="+mn-ea"/>
          <a:cs typeface="Trebuchet MS"/>
        </a:defRPr>
      </a:lvl4pPr>
      <a:lvl5pPr marL="2057400" indent="-228600" algn="l" defTabSz="457200" rtl="0" eaLnBrk="1" latinLnBrk="0" hangingPunct="1">
        <a:spcBef>
          <a:spcPct val="20000"/>
        </a:spcBef>
        <a:buFont typeface="Arial"/>
        <a:buChar char="»"/>
        <a:defRPr sz="1600" kern="1200">
          <a:solidFill>
            <a:schemeClr val="tx1">
              <a:lumMod val="65000"/>
              <a:lumOff val="35000"/>
            </a:schemeClr>
          </a:solidFill>
          <a:latin typeface="Trebuchet MS"/>
          <a:ea typeface="+mn-ea"/>
          <a:cs typeface="Trebuchet M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Title slide only</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0645210-9A6B-394C-B5D4-BCD29EEA3504}" type="datetimeFigureOut">
              <a:rPr lang="en-US" smtClean="0"/>
              <a:t>4/19/2015</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771C563-8144-CD4D-8608-BEFAC73CE31A}" type="slidenum">
              <a:rPr lang="en-US" smtClean="0"/>
              <a:t>‹#›</a:t>
            </a:fld>
            <a:endParaRPr lang="en-US" dirty="0"/>
          </a:p>
        </p:txBody>
      </p:sp>
    </p:spTree>
    <p:extLst>
      <p:ext uri="{BB962C8B-B14F-4D97-AF65-F5344CB8AC3E}">
        <p14:creationId xmlns:p14="http://schemas.microsoft.com/office/powerpoint/2010/main" val="3739335029"/>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0" indent="0" algn="l" defTabSz="457200" rtl="0" eaLnBrk="1" latinLnBrk="0" hangingPunct="1">
        <a:spcBef>
          <a:spcPct val="20000"/>
        </a:spcBef>
        <a:buFont typeface="Arial"/>
        <a:buNone/>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7.xml"/><Relationship Id="rId4" Type="http://schemas.openxmlformats.org/officeDocument/2006/relationships/image" Target="../media/image3.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228600"/>
            <a:ext cx="9144000" cy="2514600"/>
          </a:xfrm>
          <a:prstGeom prst="rect">
            <a:avLst/>
          </a:prstGeom>
          <a:solidFill>
            <a:srgbClr val="D6563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1676400" y="-30162"/>
            <a:ext cx="5638800" cy="715962"/>
          </a:xfrm>
        </p:spPr>
        <p:txBody>
          <a:bodyPr anchor="b"/>
          <a:lstStyle/>
          <a:p>
            <a:pPr algn="l"/>
            <a:r>
              <a:rPr lang="en-US" sz="1400" dirty="0" smtClean="0">
                <a:solidFill>
                  <a:schemeClr val="bg1"/>
                </a:solidFill>
                <a:latin typeface="Arial Narrow"/>
                <a:cs typeface="Arial Narrow"/>
              </a:rPr>
              <a:t> INTRODUCTION TO</a:t>
            </a:r>
            <a:endParaRPr lang="en-US" sz="1400" dirty="0">
              <a:solidFill>
                <a:schemeClr val="bg1"/>
              </a:solidFill>
              <a:latin typeface="Arial Narrow"/>
              <a:cs typeface="Arial Narrow"/>
            </a:endParaRPr>
          </a:p>
        </p:txBody>
      </p:sp>
      <p:sp>
        <p:nvSpPr>
          <p:cNvPr id="3" name="Title 1"/>
          <p:cNvSpPr txBox="1">
            <a:spLocks/>
          </p:cNvSpPr>
          <p:nvPr/>
        </p:nvSpPr>
        <p:spPr>
          <a:xfrm>
            <a:off x="685800" y="533400"/>
            <a:ext cx="7772400" cy="609600"/>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b="1" dirty="0" smtClean="0">
                <a:solidFill>
                  <a:srgbClr val="FFFFFF"/>
                </a:solidFill>
                <a:latin typeface="Arial Narrow"/>
                <a:cs typeface="Arial Narrow"/>
              </a:rPr>
              <a:t>INFORMAL SETTLEMENT</a:t>
            </a:r>
          </a:p>
        </p:txBody>
      </p:sp>
      <p:sp>
        <p:nvSpPr>
          <p:cNvPr id="4" name="Title 1"/>
          <p:cNvSpPr txBox="1">
            <a:spLocks/>
          </p:cNvSpPr>
          <p:nvPr/>
        </p:nvSpPr>
        <p:spPr>
          <a:xfrm>
            <a:off x="685800" y="838200"/>
            <a:ext cx="7772400" cy="838201"/>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9000" b="1" dirty="0" smtClean="0">
                <a:solidFill>
                  <a:srgbClr val="FFFFFF"/>
                </a:solidFill>
                <a:latin typeface="Arial Narrow"/>
                <a:cs typeface="Arial Narrow"/>
              </a:rPr>
              <a:t>UPGRADING</a:t>
            </a:r>
            <a:endParaRPr lang="en-US" sz="9000" b="1" dirty="0">
              <a:solidFill>
                <a:srgbClr val="FFFFFF"/>
              </a:solidFill>
              <a:latin typeface="Arial Narrow"/>
              <a:cs typeface="Arial Narrow"/>
            </a:endParaRPr>
          </a:p>
        </p:txBody>
      </p:sp>
      <p:sp>
        <p:nvSpPr>
          <p:cNvPr id="6" name="Rectangle 5"/>
          <p:cNvSpPr/>
          <p:nvPr/>
        </p:nvSpPr>
        <p:spPr>
          <a:xfrm>
            <a:off x="0" y="2362200"/>
            <a:ext cx="9144000" cy="685800"/>
          </a:xfrm>
          <a:prstGeom prst="rect">
            <a:avLst/>
          </a:prstGeom>
          <a:solidFill>
            <a:srgbClr val="86436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7" name="Title 1"/>
          <p:cNvSpPr txBox="1">
            <a:spLocks/>
          </p:cNvSpPr>
          <p:nvPr/>
        </p:nvSpPr>
        <p:spPr>
          <a:xfrm>
            <a:off x="1676400" y="2438400"/>
            <a:ext cx="6705600" cy="457200"/>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2200" dirty="0" smtClean="0">
                <a:solidFill>
                  <a:schemeClr val="bg1"/>
                </a:solidFill>
                <a:latin typeface="Arial Narrow"/>
                <a:cs typeface="Arial Narrow"/>
              </a:rPr>
              <a:t>MODULE 6: INTERIM ARRANGEMENTS AND RELOCATIONS</a:t>
            </a:r>
            <a:endParaRPr lang="en-US" sz="2200" dirty="0">
              <a:solidFill>
                <a:schemeClr val="bg1"/>
              </a:solidFill>
              <a:latin typeface="Arial Narrow"/>
              <a:cs typeface="Arial Narrow"/>
            </a:endParaRPr>
          </a:p>
        </p:txBody>
      </p:sp>
      <p:pic>
        <p:nvPicPr>
          <p:cNvPr id="9" name="Picture 8" descr="NUSP logo.jpg"/>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8472598" y="6120940"/>
            <a:ext cx="519132" cy="641677"/>
          </a:xfrm>
          <a:prstGeom prst="rect">
            <a:avLst/>
          </a:prstGeom>
        </p:spPr>
      </p:pic>
      <p:pic>
        <p:nvPicPr>
          <p:cNvPr id="10" name="Picture 9" descr="dhs_logo.jp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6951" y="6108547"/>
            <a:ext cx="1893925" cy="690712"/>
          </a:xfrm>
          <a:prstGeom prst="rect">
            <a:avLst/>
          </a:prstGeom>
        </p:spPr>
      </p:pic>
      <p:pic>
        <p:nvPicPr>
          <p:cNvPr id="8" name="Picture 7" descr="Besters Sept 2004 sept 2014 small.jpg"/>
          <p:cNvPicPr>
            <a:picLocks noChangeAspect="1"/>
          </p:cNvPicPr>
          <p:nvPr/>
        </p:nvPicPr>
        <p:blipFill rotWithShape="1">
          <a:blip r:embed="rId4">
            <a:extLst>
              <a:ext uri="{28A0092B-C50C-407E-A947-70E740481C1C}">
                <a14:useLocalDpi xmlns:a14="http://schemas.microsoft.com/office/drawing/2010/main" val="0"/>
              </a:ext>
            </a:extLst>
          </a:blip>
          <a:srcRect t="26336" b="32305"/>
          <a:stretch/>
        </p:blipFill>
        <p:spPr>
          <a:xfrm>
            <a:off x="0" y="3124200"/>
            <a:ext cx="9144000" cy="2836333"/>
          </a:xfrm>
          <a:prstGeom prst="rect">
            <a:avLst/>
          </a:prstGeom>
        </p:spPr>
      </p:pic>
    </p:spTree>
    <p:extLst>
      <p:ext uri="{BB962C8B-B14F-4D97-AF65-F5344CB8AC3E}">
        <p14:creationId xmlns:p14="http://schemas.microsoft.com/office/powerpoint/2010/main" val="125006725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6720" y="609600"/>
            <a:ext cx="8229600" cy="1143000"/>
          </a:xfrm>
        </p:spPr>
        <p:txBody>
          <a:bodyPr/>
          <a:lstStyle/>
          <a:p>
            <a:r>
              <a:rPr lang="en-US" dirty="0" smtClean="0"/>
              <a:t>Module purpose</a:t>
            </a:r>
            <a:endParaRPr lang="en-US" dirty="0"/>
          </a:p>
        </p:txBody>
      </p:sp>
      <p:sp>
        <p:nvSpPr>
          <p:cNvPr id="3" name="Content Placeholder 2"/>
          <p:cNvSpPr>
            <a:spLocks noGrp="1"/>
          </p:cNvSpPr>
          <p:nvPr>
            <p:ph idx="1"/>
          </p:nvPr>
        </p:nvSpPr>
        <p:spPr>
          <a:xfrm>
            <a:off x="457200" y="1417638"/>
            <a:ext cx="8229600" cy="3840163"/>
          </a:xfrm>
        </p:spPr>
        <p:txBody>
          <a:bodyPr/>
          <a:lstStyle/>
          <a:p>
            <a:endParaRPr lang="en-US" dirty="0" smtClean="0"/>
          </a:p>
          <a:p>
            <a:endParaRPr lang="en-US" dirty="0"/>
          </a:p>
          <a:p>
            <a:pPr marL="0" indent="0">
              <a:buNone/>
            </a:pPr>
            <a:r>
              <a:rPr lang="en-ZA" dirty="0"/>
              <a:t>The purpose of this module is to provide an understanding of the planning involved in providing interim services and relocations. This will enable you to factor these requirements into settlement response plans, so that interim services and relocations are properly planned and humanely managed.</a:t>
            </a:r>
            <a:endParaRPr lang="en-US" dirty="0"/>
          </a:p>
          <a:p>
            <a:pPr marL="0" indent="0">
              <a:buNone/>
            </a:pPr>
            <a:endParaRPr lang="en-US" dirty="0"/>
          </a:p>
        </p:txBody>
      </p:sp>
    </p:spTree>
    <p:extLst>
      <p:ext uri="{BB962C8B-B14F-4D97-AF65-F5344CB8AC3E}">
        <p14:creationId xmlns:p14="http://schemas.microsoft.com/office/powerpoint/2010/main" val="251509882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85800"/>
            <a:ext cx="8229600" cy="1143000"/>
          </a:xfrm>
        </p:spPr>
        <p:txBody>
          <a:bodyPr>
            <a:normAutofit fontScale="90000"/>
          </a:bodyPr>
          <a:lstStyle/>
          <a:p>
            <a:r>
              <a:rPr lang="en-ZA" sz="4000" dirty="0"/>
              <a:t>Learning outcomes</a:t>
            </a:r>
            <a:r>
              <a:rPr lang="en-ZA" dirty="0"/>
              <a:t/>
            </a:r>
            <a:br>
              <a:rPr lang="en-ZA" dirty="0"/>
            </a:br>
            <a:endParaRPr lang="en-US" dirty="0"/>
          </a:p>
        </p:txBody>
      </p:sp>
      <p:sp>
        <p:nvSpPr>
          <p:cNvPr id="3" name="Content Placeholder 2"/>
          <p:cNvSpPr>
            <a:spLocks noGrp="1"/>
          </p:cNvSpPr>
          <p:nvPr>
            <p:ph idx="1"/>
          </p:nvPr>
        </p:nvSpPr>
        <p:spPr/>
        <p:txBody>
          <a:bodyPr>
            <a:normAutofit fontScale="85000" lnSpcReduction="10000"/>
          </a:bodyPr>
          <a:lstStyle/>
          <a:p>
            <a:pPr lvl="0"/>
            <a:r>
              <a:rPr lang="en-ZA" dirty="0"/>
              <a:t>Explain the policy requirements for interim services in informal settlements that will not be upgraded in the short-term;</a:t>
            </a:r>
            <a:endParaRPr lang="en-US" dirty="0"/>
          </a:p>
          <a:p>
            <a:pPr lvl="0"/>
            <a:r>
              <a:rPr lang="en-ZA" dirty="0"/>
              <a:t>Describe appropriate interim arrangements for different settlement categories;</a:t>
            </a:r>
            <a:endParaRPr lang="en-US" dirty="0"/>
          </a:p>
          <a:p>
            <a:pPr lvl="0"/>
            <a:r>
              <a:rPr lang="en-ZA" dirty="0"/>
              <a:t>Identify who needs to participate in the implementation of interim arrangements;</a:t>
            </a:r>
            <a:endParaRPr lang="en-US" dirty="0"/>
          </a:p>
          <a:p>
            <a:pPr lvl="0"/>
            <a:r>
              <a:rPr lang="en-ZA" dirty="0"/>
              <a:t>Explain why and when relocations are necessary in informal settlement planning;</a:t>
            </a:r>
            <a:endParaRPr lang="en-US" dirty="0"/>
          </a:p>
          <a:p>
            <a:pPr lvl="0"/>
            <a:r>
              <a:rPr lang="en-ZA" dirty="0"/>
              <a:t>Propose ways to limit the negative effects of relocations on households;</a:t>
            </a:r>
            <a:endParaRPr lang="en-US" dirty="0"/>
          </a:p>
          <a:p>
            <a:pPr lvl="0"/>
            <a:r>
              <a:rPr lang="en-ZA" dirty="0"/>
              <a:t>Describe different types of relocation interventions;</a:t>
            </a:r>
            <a:endParaRPr lang="en-US" dirty="0"/>
          </a:p>
          <a:p>
            <a:pPr lvl="0"/>
            <a:r>
              <a:rPr lang="en-ZA" dirty="0"/>
              <a:t>Contribute to the planning and humane management of relocations.</a:t>
            </a:r>
            <a:endParaRPr lang="en-US" dirty="0"/>
          </a:p>
          <a:p>
            <a:r>
              <a:rPr lang="en-ZA" dirty="0"/>
              <a:t> </a:t>
            </a:r>
            <a:endParaRPr lang="en-US" dirty="0"/>
          </a:p>
          <a:p>
            <a:endParaRPr lang="en-US" dirty="0"/>
          </a:p>
        </p:txBody>
      </p:sp>
    </p:spTree>
    <p:extLst>
      <p:ext uri="{BB962C8B-B14F-4D97-AF65-F5344CB8AC3E}">
        <p14:creationId xmlns:p14="http://schemas.microsoft.com/office/powerpoint/2010/main" val="47051898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26720"/>
            <a:ext cx="8229600" cy="640080"/>
          </a:xfrm>
        </p:spPr>
        <p:txBody>
          <a:bodyPr/>
          <a:lstStyle/>
          <a:p>
            <a:r>
              <a:rPr lang="en-US" dirty="0" smtClean="0"/>
              <a:t>Module content </a:t>
            </a:r>
            <a:endParaRPr lang="en-US" dirty="0"/>
          </a:p>
        </p:txBody>
      </p:sp>
      <p:sp>
        <p:nvSpPr>
          <p:cNvPr id="3" name="Content Placeholder 2"/>
          <p:cNvSpPr>
            <a:spLocks noGrp="1"/>
          </p:cNvSpPr>
          <p:nvPr>
            <p:ph idx="1"/>
          </p:nvPr>
        </p:nvSpPr>
        <p:spPr>
          <a:xfrm>
            <a:off x="441960" y="1428749"/>
            <a:ext cx="8229600" cy="4525963"/>
          </a:xfrm>
        </p:spPr>
        <p:txBody>
          <a:bodyPr/>
          <a:lstStyle/>
          <a:p>
            <a:pPr marL="457200" lvl="0" indent="-457200">
              <a:buFont typeface="+mj-lt"/>
              <a:buAutoNum type="arabicPeriod"/>
            </a:pPr>
            <a:r>
              <a:rPr lang="en-ZA" b="1" dirty="0" smtClean="0"/>
              <a:t>Introduction</a:t>
            </a:r>
          </a:p>
          <a:p>
            <a:pPr marL="457200" lvl="0" indent="-457200">
              <a:buFont typeface="+mj-lt"/>
              <a:buAutoNum type="arabicPeriod"/>
            </a:pPr>
            <a:r>
              <a:rPr lang="en-ZA" b="1" dirty="0" smtClean="0"/>
              <a:t>Interim arrangements </a:t>
            </a:r>
          </a:p>
          <a:p>
            <a:pPr marL="457200" lvl="0" indent="-457200">
              <a:buFont typeface="+mj-lt"/>
              <a:buAutoNum type="arabicPeriod"/>
            </a:pPr>
            <a:r>
              <a:rPr lang="en-ZA" b="1" dirty="0" smtClean="0"/>
              <a:t>Relocations </a:t>
            </a:r>
            <a:endParaRPr lang="en-US" b="1" dirty="0"/>
          </a:p>
          <a:p>
            <a:endParaRPr lang="en-US"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276600" y="2667000"/>
            <a:ext cx="5410200" cy="3287712"/>
          </a:xfrm>
          <a:prstGeom prst="rect">
            <a:avLst/>
          </a:prstGeom>
        </p:spPr>
      </p:pic>
    </p:spTree>
    <p:extLst>
      <p:ext uri="{BB962C8B-B14F-4D97-AF65-F5344CB8AC3E}">
        <p14:creationId xmlns:p14="http://schemas.microsoft.com/office/powerpoint/2010/main" val="7108395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76200"/>
            <a:ext cx="8534400" cy="1143000"/>
          </a:xfrm>
        </p:spPr>
        <p:txBody>
          <a:bodyPr/>
          <a:lstStyle/>
          <a:p>
            <a:r>
              <a:rPr lang="en-US" dirty="0" smtClean="0"/>
              <a:t>1. Introduction </a:t>
            </a:r>
            <a:endParaRPr lang="en-US" dirty="0"/>
          </a:p>
        </p:txBody>
      </p:sp>
      <p:sp>
        <p:nvSpPr>
          <p:cNvPr id="3" name="Content Placeholder 2"/>
          <p:cNvSpPr>
            <a:spLocks noGrp="1"/>
          </p:cNvSpPr>
          <p:nvPr>
            <p:ph idx="1"/>
          </p:nvPr>
        </p:nvSpPr>
        <p:spPr>
          <a:xfrm>
            <a:off x="76200" y="914400"/>
            <a:ext cx="6096000" cy="5867400"/>
          </a:xfrm>
          <a:solidFill>
            <a:schemeClr val="bg1"/>
          </a:solidFill>
        </p:spPr>
        <p:txBody>
          <a:bodyPr>
            <a:noAutofit/>
          </a:bodyPr>
          <a:lstStyle/>
          <a:p>
            <a:pPr marL="0" indent="0">
              <a:buNone/>
            </a:pPr>
            <a:r>
              <a:rPr lang="en-US" sz="2000" dirty="0">
                <a:solidFill>
                  <a:srgbClr val="D65636"/>
                </a:solidFill>
              </a:rPr>
              <a:t>This module covers two related topics — the provision of basic services to all residents of informal </a:t>
            </a:r>
            <a:r>
              <a:rPr lang="en-US" sz="2000" dirty="0" smtClean="0">
                <a:solidFill>
                  <a:srgbClr val="D65636"/>
                </a:solidFill>
              </a:rPr>
              <a:t>settlements (interim services) </a:t>
            </a:r>
            <a:r>
              <a:rPr lang="en-US" sz="2000" dirty="0">
                <a:solidFill>
                  <a:srgbClr val="D65636"/>
                </a:solidFill>
              </a:rPr>
              <a:t>and relocations.</a:t>
            </a:r>
          </a:p>
          <a:p>
            <a:r>
              <a:rPr lang="en-US" sz="1900" b="1" dirty="0" smtClean="0">
                <a:solidFill>
                  <a:srgbClr val="D65636"/>
                </a:solidFill>
              </a:rPr>
              <a:t>Interim services </a:t>
            </a:r>
            <a:r>
              <a:rPr lang="en-US" sz="1900" dirty="0" smtClean="0"/>
              <a:t>- regardless </a:t>
            </a:r>
            <a:r>
              <a:rPr lang="en-US" sz="1900" dirty="0"/>
              <a:t>of an informal settlement’s category, legal and moral imperatives mean that a municipality is bound to attend to living </a:t>
            </a:r>
            <a:r>
              <a:rPr lang="en-US" sz="1900" dirty="0" smtClean="0"/>
              <a:t>conditions immediately </a:t>
            </a:r>
            <a:r>
              <a:rPr lang="en-US" sz="1900" dirty="0"/>
              <a:t>in all informal settlements. </a:t>
            </a:r>
          </a:p>
          <a:p>
            <a:r>
              <a:rPr lang="en-US" sz="1900" b="1" dirty="0" smtClean="0">
                <a:solidFill>
                  <a:srgbClr val="D65636"/>
                </a:solidFill>
              </a:rPr>
              <a:t>Relocation</a:t>
            </a:r>
            <a:r>
              <a:rPr lang="en-US" sz="1900" dirty="0" smtClean="0">
                <a:solidFill>
                  <a:srgbClr val="D65636"/>
                </a:solidFill>
              </a:rPr>
              <a:t> -  </a:t>
            </a:r>
            <a:r>
              <a:rPr lang="en-US" sz="1900" dirty="0"/>
              <a:t>affects people directly and frequently results in loss of income, increased cost of living and disruption of social links that provide insurance and support for livelihoods where incomes are low or irregular. </a:t>
            </a:r>
            <a:endParaRPr lang="en-US" sz="1900" dirty="0" smtClean="0"/>
          </a:p>
          <a:p>
            <a:pPr marL="400050" lvl="1" indent="0">
              <a:buNone/>
            </a:pPr>
            <a:r>
              <a:rPr lang="en-US" sz="1900" dirty="0" smtClean="0"/>
              <a:t>Relocations </a:t>
            </a:r>
            <a:r>
              <a:rPr lang="en-US" sz="1900" dirty="0"/>
              <a:t>are sensitive within the informal settlement upgrading process and there is a risk of relocation protests being held to stop projects from being implemented</a:t>
            </a:r>
            <a:r>
              <a:rPr lang="en-US" sz="1900" dirty="0" smtClean="0"/>
              <a:t>.</a:t>
            </a:r>
            <a:r>
              <a:rPr lang="en-US" sz="1900" dirty="0"/>
              <a:t> </a:t>
            </a:r>
          </a:p>
          <a:p>
            <a:endParaRPr lang="en-US" sz="2000" dirty="0"/>
          </a:p>
        </p:txBody>
      </p:sp>
      <p:pic>
        <p:nvPicPr>
          <p:cNvPr id="4" name="Picture 3"/>
          <p:cNvPicPr/>
          <p:nvPr/>
        </p:nvPicPr>
        <p:blipFill>
          <a:blip r:embed="rId2">
            <a:extLst>
              <a:ext uri="{28A0092B-C50C-407E-A947-70E740481C1C}">
                <a14:useLocalDpi xmlns:a14="http://schemas.microsoft.com/office/drawing/2010/main" val="0"/>
              </a:ext>
            </a:extLst>
          </a:blip>
          <a:stretch>
            <a:fillRect/>
          </a:stretch>
        </p:blipFill>
        <p:spPr>
          <a:xfrm>
            <a:off x="6019800" y="3581400"/>
            <a:ext cx="2984819" cy="1981200"/>
          </a:xfrm>
          <a:prstGeom prst="rect">
            <a:avLst/>
          </a:prstGeom>
        </p:spPr>
      </p:pic>
    </p:spTree>
    <p:extLst>
      <p:ext uri="{BB962C8B-B14F-4D97-AF65-F5344CB8AC3E}">
        <p14:creationId xmlns:p14="http://schemas.microsoft.com/office/powerpoint/2010/main" val="33328800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26720"/>
            <a:ext cx="8229600" cy="1325880"/>
          </a:xfrm>
        </p:spPr>
        <p:txBody>
          <a:bodyPr>
            <a:normAutofit fontScale="90000"/>
          </a:bodyPr>
          <a:lstStyle/>
          <a:p>
            <a:r>
              <a:rPr lang="en-ZA" dirty="0"/>
              <a:t>2. Interim arrangements</a:t>
            </a:r>
            <a:br>
              <a:rPr lang="en-ZA" dirty="0"/>
            </a:br>
            <a:r>
              <a:rPr lang="en-AU" sz="3100" dirty="0" smtClean="0"/>
              <a:t>The </a:t>
            </a:r>
            <a:r>
              <a:rPr lang="en-AU" sz="3100" dirty="0"/>
              <a:t>obligation on the municipality to act and engage </a:t>
            </a:r>
            <a:r>
              <a:rPr lang="en-AU" sz="3100" dirty="0" smtClean="0"/>
              <a:t>meaningfully</a:t>
            </a:r>
            <a:endParaRPr lang="en-US" sz="3100" dirty="0"/>
          </a:p>
        </p:txBody>
      </p:sp>
      <p:sp>
        <p:nvSpPr>
          <p:cNvPr id="3" name="Content Placeholder 2"/>
          <p:cNvSpPr>
            <a:spLocks noGrp="1"/>
          </p:cNvSpPr>
          <p:nvPr>
            <p:ph idx="1"/>
          </p:nvPr>
        </p:nvSpPr>
        <p:spPr>
          <a:xfrm>
            <a:off x="304800" y="1905000"/>
            <a:ext cx="8229600" cy="2667000"/>
          </a:xfrm>
        </p:spPr>
        <p:txBody>
          <a:bodyPr/>
          <a:lstStyle/>
          <a:p>
            <a:r>
              <a:rPr lang="en-US" dirty="0" smtClean="0"/>
              <a:t>People living in informal settlements are subject </a:t>
            </a:r>
            <a:r>
              <a:rPr lang="en-US" dirty="0"/>
              <a:t>to diseases and </a:t>
            </a:r>
            <a:r>
              <a:rPr lang="en-US" dirty="0" smtClean="0"/>
              <a:t>disasters</a:t>
            </a:r>
          </a:p>
          <a:p>
            <a:r>
              <a:rPr lang="en-AU" dirty="0" smtClean="0"/>
              <a:t>This creates </a:t>
            </a:r>
            <a:r>
              <a:rPr lang="en-AU" dirty="0"/>
              <a:t>a great urgency to do something to improve </a:t>
            </a:r>
            <a:r>
              <a:rPr lang="en-AU" dirty="0" smtClean="0"/>
              <a:t>conditions </a:t>
            </a:r>
            <a:r>
              <a:rPr lang="en-AU" dirty="0"/>
              <a:t>for </a:t>
            </a:r>
            <a:r>
              <a:rPr lang="en-AU" dirty="0" smtClean="0"/>
              <a:t>these people </a:t>
            </a:r>
            <a:endParaRPr lang="en-US" dirty="0"/>
          </a:p>
          <a:p>
            <a:r>
              <a:rPr lang="en-ZA" dirty="0" smtClean="0"/>
              <a:t>From a humanitarian </a:t>
            </a:r>
            <a:r>
              <a:rPr lang="en-ZA" dirty="0"/>
              <a:t>point of view it is intolerable </a:t>
            </a:r>
          </a:p>
          <a:p>
            <a:r>
              <a:rPr lang="en-ZA" dirty="0" smtClean="0"/>
              <a:t>Legally </a:t>
            </a:r>
            <a:r>
              <a:rPr lang="en-ZA" dirty="0"/>
              <a:t>municipalities bear responsibility</a:t>
            </a:r>
          </a:p>
          <a:p>
            <a:endParaRPr lang="en-US"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705600" y="4191000"/>
            <a:ext cx="2438400" cy="1815165"/>
          </a:xfrm>
          <a:prstGeom prst="rect">
            <a:avLst/>
          </a:prstGeom>
        </p:spPr>
      </p:pic>
      <p:sp>
        <p:nvSpPr>
          <p:cNvPr id="5" name="TextBox 4"/>
          <p:cNvSpPr txBox="1"/>
          <p:nvPr/>
        </p:nvSpPr>
        <p:spPr>
          <a:xfrm>
            <a:off x="304800" y="4724400"/>
            <a:ext cx="6248400" cy="1384995"/>
          </a:xfrm>
          <a:prstGeom prst="rect">
            <a:avLst/>
          </a:prstGeom>
          <a:noFill/>
        </p:spPr>
        <p:txBody>
          <a:bodyPr wrap="square" rtlCol="0">
            <a:spAutoFit/>
          </a:bodyPr>
          <a:lstStyle/>
          <a:p>
            <a:pPr marL="0" lvl="1"/>
            <a:r>
              <a:rPr lang="en-US" sz="2800" b="1" dirty="0" smtClean="0">
                <a:solidFill>
                  <a:srgbClr val="D65636"/>
                </a:solidFill>
                <a:latin typeface="Trebuchet MS" panose="020B0603020202020204" pitchFamily="34" charset="0"/>
              </a:rPr>
              <a:t>→ </a:t>
            </a:r>
            <a:r>
              <a:rPr lang="en-US" sz="2800" dirty="0" smtClean="0">
                <a:solidFill>
                  <a:srgbClr val="D65636"/>
                </a:solidFill>
                <a:latin typeface="Trebuchet MS" panose="020B0603020202020204" pitchFamily="34" charset="0"/>
              </a:rPr>
              <a:t> This means that n</a:t>
            </a:r>
            <a:r>
              <a:rPr lang="en-AU" sz="2800" dirty="0" smtClean="0">
                <a:solidFill>
                  <a:srgbClr val="D65636"/>
                </a:solidFill>
                <a:latin typeface="Trebuchet MS" panose="020B0603020202020204" pitchFamily="34" charset="0"/>
              </a:rPr>
              <a:t>o </a:t>
            </a:r>
            <a:r>
              <a:rPr lang="en-AU" sz="2800" dirty="0">
                <a:solidFill>
                  <a:srgbClr val="D65636"/>
                </a:solidFill>
                <a:latin typeface="Trebuchet MS" panose="020B0603020202020204" pitchFamily="34" charset="0"/>
              </a:rPr>
              <a:t>informal settlement may be left behind.</a:t>
            </a:r>
            <a:endParaRPr lang="en-US" sz="2800" dirty="0">
              <a:solidFill>
                <a:srgbClr val="D65636"/>
              </a:solidFill>
              <a:latin typeface="Trebuchet MS" panose="020B0603020202020204" pitchFamily="34" charset="0"/>
            </a:endParaRPr>
          </a:p>
          <a:p>
            <a:pPr marL="0" lvl="1"/>
            <a:endParaRPr lang="en-US" sz="2800" dirty="0">
              <a:solidFill>
                <a:srgbClr val="D65636"/>
              </a:solidFill>
              <a:latin typeface="Trebuchet MS" panose="020B0603020202020204" pitchFamily="34" charset="0"/>
            </a:endParaRPr>
          </a:p>
        </p:txBody>
      </p:sp>
    </p:spTree>
    <p:extLst>
      <p:ext uri="{BB962C8B-B14F-4D97-AF65-F5344CB8AC3E}">
        <p14:creationId xmlns:p14="http://schemas.microsoft.com/office/powerpoint/2010/main" val="39810239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8229600" cy="808038"/>
          </a:xfrm>
        </p:spPr>
        <p:txBody>
          <a:bodyPr>
            <a:normAutofit/>
          </a:bodyPr>
          <a:lstStyle/>
          <a:p>
            <a:r>
              <a:rPr lang="en-ZA" sz="3300" dirty="0" smtClean="0"/>
              <a:t>Activity 6.1</a:t>
            </a:r>
            <a:r>
              <a:rPr lang="en-ZA" sz="3300" dirty="0"/>
              <a:t>: </a:t>
            </a:r>
            <a:r>
              <a:rPr lang="en-ZA" sz="3300" dirty="0" smtClean="0"/>
              <a:t>Know what you know</a:t>
            </a:r>
            <a:endParaRPr lang="en-US" sz="3300" dirty="0"/>
          </a:p>
        </p:txBody>
      </p:sp>
      <p:sp>
        <p:nvSpPr>
          <p:cNvPr id="3" name="Content Placeholder 2"/>
          <p:cNvSpPr>
            <a:spLocks noGrp="1"/>
          </p:cNvSpPr>
          <p:nvPr>
            <p:ph idx="1"/>
          </p:nvPr>
        </p:nvSpPr>
        <p:spPr/>
        <p:txBody>
          <a:bodyPr/>
          <a:lstStyle/>
          <a:p>
            <a:r>
              <a:rPr lang="en-ZA" b="1" dirty="0" smtClean="0"/>
              <a:t>Activity </a:t>
            </a:r>
            <a:r>
              <a:rPr lang="en-ZA" b="1" dirty="0"/>
              <a:t>type: </a:t>
            </a:r>
            <a:r>
              <a:rPr lang="en-ZA" dirty="0"/>
              <a:t>Individual</a:t>
            </a:r>
            <a:endParaRPr lang="en-US" b="1" dirty="0"/>
          </a:p>
          <a:p>
            <a:r>
              <a:rPr lang="en-ZA" b="1" dirty="0"/>
              <a:t>Timing: </a:t>
            </a:r>
            <a:r>
              <a:rPr lang="en-ZA" dirty="0"/>
              <a:t>5 minutes</a:t>
            </a:r>
            <a:endParaRPr lang="en-US" b="1" dirty="0"/>
          </a:p>
          <a:p>
            <a:r>
              <a:rPr lang="en-ZA" b="1" i="1" dirty="0"/>
              <a:t>Purpose: </a:t>
            </a:r>
            <a:r>
              <a:rPr lang="en-ZA" i="1" dirty="0"/>
              <a:t>To review the requirements for municipalities.</a:t>
            </a:r>
            <a:endParaRPr lang="en-US" b="1" i="1" dirty="0"/>
          </a:p>
          <a:p>
            <a:r>
              <a:rPr lang="en-ZA" b="1" i="1" dirty="0"/>
              <a:t>Instructions: </a:t>
            </a:r>
            <a:r>
              <a:rPr lang="en-ZA" i="1" dirty="0"/>
              <a:t>Constitutional Court cases over the years have clearly established government’s responsibility with regard to citizens’ right to housing. What are the obligations of municipalities in this regard? Write down what you </a:t>
            </a:r>
            <a:r>
              <a:rPr lang="en-ZA" i="1" dirty="0" smtClean="0"/>
              <a:t>remember in your Participants Manual.</a:t>
            </a:r>
            <a:endParaRPr lang="en-US" b="1" i="1" dirty="0"/>
          </a:p>
          <a:p>
            <a:endParaRPr lang="en-US" dirty="0"/>
          </a:p>
        </p:txBody>
      </p:sp>
    </p:spTree>
    <p:extLst>
      <p:ext uri="{BB962C8B-B14F-4D97-AF65-F5344CB8AC3E}">
        <p14:creationId xmlns:p14="http://schemas.microsoft.com/office/powerpoint/2010/main" val="7124634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are interim arrangements?</a:t>
            </a:r>
            <a:endParaRPr lang="en-US"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57200" y="1417638"/>
            <a:ext cx="8229600" cy="4144962"/>
          </a:xfrm>
          <a:prstGeom prst="rect">
            <a:avLst/>
          </a:prstGeom>
        </p:spPr>
      </p:pic>
    </p:spTree>
    <p:extLst>
      <p:ext uri="{BB962C8B-B14F-4D97-AF65-F5344CB8AC3E}">
        <p14:creationId xmlns:p14="http://schemas.microsoft.com/office/powerpoint/2010/main" val="426407675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Definitions</a:t>
            </a:r>
            <a:endParaRPr lang="en-US" dirty="0"/>
          </a:p>
        </p:txBody>
      </p:sp>
      <p:sp>
        <p:nvSpPr>
          <p:cNvPr id="3" name="Content Placeholder 2"/>
          <p:cNvSpPr>
            <a:spLocks noGrp="1"/>
          </p:cNvSpPr>
          <p:nvPr>
            <p:ph idx="1"/>
          </p:nvPr>
        </p:nvSpPr>
        <p:spPr>
          <a:xfrm>
            <a:off x="457200" y="1295400"/>
            <a:ext cx="8229600" cy="4830763"/>
          </a:xfrm>
        </p:spPr>
        <p:txBody>
          <a:bodyPr>
            <a:normAutofit fontScale="92500" lnSpcReduction="20000"/>
          </a:bodyPr>
          <a:lstStyle/>
          <a:p>
            <a:pPr lvl="0"/>
            <a:r>
              <a:rPr lang="en-ZA" b="1" dirty="0"/>
              <a:t>Basic services</a:t>
            </a:r>
            <a:r>
              <a:rPr lang="en-ZA" b="1" i="1" dirty="0"/>
              <a:t> </a:t>
            </a:r>
            <a:r>
              <a:rPr lang="en-ZA" dirty="0" smtClean="0"/>
              <a:t>focuses </a:t>
            </a:r>
            <a:r>
              <a:rPr lang="en-ZA" dirty="0"/>
              <a:t>on health and safety and </a:t>
            </a:r>
            <a:r>
              <a:rPr lang="en-ZA" dirty="0" smtClean="0"/>
              <a:t>includes:</a:t>
            </a:r>
            <a:endParaRPr lang="en-ZA" dirty="0"/>
          </a:p>
          <a:p>
            <a:pPr lvl="1"/>
            <a:r>
              <a:rPr lang="en-US" dirty="0"/>
              <a:t>reducing health and safety threats </a:t>
            </a:r>
            <a:endParaRPr lang="en-ZA" dirty="0"/>
          </a:p>
          <a:p>
            <a:pPr lvl="1"/>
            <a:r>
              <a:rPr lang="en-US" dirty="0"/>
              <a:t>basic </a:t>
            </a:r>
            <a:r>
              <a:rPr lang="en-US" dirty="0" smtClean="0"/>
              <a:t>infrastructure</a:t>
            </a:r>
            <a:endParaRPr lang="en-ZA" dirty="0"/>
          </a:p>
          <a:p>
            <a:pPr lvl="1"/>
            <a:r>
              <a:rPr lang="en-US" dirty="0"/>
              <a:t>broader socio-economic improvements </a:t>
            </a:r>
            <a:endParaRPr lang="en-US" dirty="0" smtClean="0"/>
          </a:p>
          <a:p>
            <a:pPr lvl="0"/>
            <a:r>
              <a:rPr lang="en-ZA" b="1" dirty="0"/>
              <a:t>Interim services</a:t>
            </a:r>
            <a:r>
              <a:rPr lang="en-ZA" dirty="0"/>
              <a:t> </a:t>
            </a:r>
            <a:r>
              <a:rPr lang="en-AU" dirty="0" smtClean="0"/>
              <a:t>focuses </a:t>
            </a:r>
            <a:r>
              <a:rPr lang="en-AU" dirty="0"/>
              <a:t>on creating or extending both the range and quality of service provision </a:t>
            </a:r>
            <a:r>
              <a:rPr lang="en-AU" dirty="0" smtClean="0"/>
              <a:t>on </a:t>
            </a:r>
            <a:r>
              <a:rPr lang="en-AU" dirty="0"/>
              <a:t>a basis where the installation will eventually form part of the settlement’s permanent service infrastructure.</a:t>
            </a:r>
            <a:endParaRPr lang="en-US" dirty="0"/>
          </a:p>
          <a:p>
            <a:pPr lvl="0"/>
            <a:r>
              <a:rPr lang="en-ZA" b="1" dirty="0" smtClean="0"/>
              <a:t>Emergency </a:t>
            </a:r>
            <a:r>
              <a:rPr lang="en-ZA" b="1" dirty="0"/>
              <a:t>services </a:t>
            </a:r>
            <a:r>
              <a:rPr lang="en-AU" dirty="0"/>
              <a:t>apply in cases of extreme threat where the installation of the services addresses an immediate need and is recognised as not forming part of any future service network.</a:t>
            </a:r>
            <a:endParaRPr lang="en-US" dirty="0"/>
          </a:p>
          <a:p>
            <a:pPr lvl="0"/>
            <a:r>
              <a:rPr lang="en-ZA" b="1" dirty="0" smtClean="0"/>
              <a:t>Emergency </a:t>
            </a:r>
            <a:r>
              <a:rPr lang="en-ZA" b="1" dirty="0"/>
              <a:t>housing</a:t>
            </a:r>
            <a:r>
              <a:rPr lang="en-ZA" dirty="0"/>
              <a:t> </a:t>
            </a:r>
            <a:r>
              <a:rPr lang="en-AU" dirty="0"/>
              <a:t>refers to the provision of housing to a community after a disaster has occurred (such as fire or flooding). Note that emergency housing is not dealt with in this module.</a:t>
            </a:r>
            <a:endParaRPr lang="en-US" dirty="0"/>
          </a:p>
          <a:p>
            <a:endParaRPr lang="en-US" dirty="0"/>
          </a:p>
        </p:txBody>
      </p:sp>
    </p:spTree>
    <p:extLst>
      <p:ext uri="{BB962C8B-B14F-4D97-AF65-F5344CB8AC3E}">
        <p14:creationId xmlns:p14="http://schemas.microsoft.com/office/powerpoint/2010/main" val="237897340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5760" y="228600"/>
            <a:ext cx="8229600" cy="1143000"/>
          </a:xfrm>
        </p:spPr>
        <p:txBody>
          <a:bodyPr>
            <a:normAutofit fontScale="90000"/>
          </a:bodyPr>
          <a:lstStyle/>
          <a:p>
            <a:r>
              <a:rPr lang="en-AU" dirty="0"/>
              <a:t>Providing interim services to settlements viable for in situ </a:t>
            </a:r>
            <a:r>
              <a:rPr lang="en-AU" dirty="0" smtClean="0"/>
              <a:t>upgrading</a:t>
            </a:r>
            <a:endParaRPr lang="en-US" dirty="0"/>
          </a:p>
        </p:txBody>
      </p:sp>
      <p:sp>
        <p:nvSpPr>
          <p:cNvPr id="4" name="Rounded Rectangle 3"/>
          <p:cNvSpPr/>
          <p:nvPr/>
        </p:nvSpPr>
        <p:spPr>
          <a:xfrm>
            <a:off x="289560" y="1485900"/>
            <a:ext cx="2758440" cy="1120140"/>
          </a:xfrm>
          <a:prstGeom prst="roundRect">
            <a:avLst/>
          </a:prstGeom>
          <a:gradFill flip="none" rotWithShape="1">
            <a:gsLst>
              <a:gs pos="0">
                <a:srgbClr val="D65636">
                  <a:shade val="30000"/>
                  <a:satMod val="115000"/>
                </a:srgbClr>
              </a:gs>
              <a:gs pos="50000">
                <a:srgbClr val="D65636">
                  <a:shade val="67500"/>
                  <a:satMod val="115000"/>
                </a:srgbClr>
              </a:gs>
              <a:gs pos="100000">
                <a:srgbClr val="D65636">
                  <a:shade val="100000"/>
                  <a:satMod val="115000"/>
                </a:srgbClr>
              </a:gs>
            </a:gsLst>
            <a:lin ang="2700000" scaled="1"/>
            <a:tileRect/>
          </a:gradFill>
          <a:ln>
            <a:solidFill>
              <a:srgbClr val="D65636"/>
            </a:solidFill>
          </a:ln>
        </p:spPr>
        <p:style>
          <a:lnRef idx="1">
            <a:schemeClr val="accent1"/>
          </a:lnRef>
          <a:fillRef idx="3">
            <a:schemeClr val="accent1"/>
          </a:fillRef>
          <a:effectRef idx="2">
            <a:schemeClr val="accent1"/>
          </a:effectRef>
          <a:fontRef idx="minor">
            <a:schemeClr val="lt1"/>
          </a:fontRef>
        </p:style>
        <p:txBody>
          <a:bodyPr rtlCol="0" anchor="ctr"/>
          <a:lstStyle/>
          <a:p>
            <a:r>
              <a:rPr lang="en-ZA" dirty="0">
                <a:latin typeface="Arial" panose="020B0604020202020204" pitchFamily="34" charset="0"/>
                <a:cs typeface="Arial" panose="020B0604020202020204" pitchFamily="34" charset="0"/>
              </a:rPr>
              <a:t>Conventional formal full upgrading settlements (Category A)</a:t>
            </a:r>
            <a:endParaRPr lang="en-US" dirty="0">
              <a:latin typeface="Arial" panose="020B0604020202020204" pitchFamily="34" charset="0"/>
              <a:cs typeface="Arial" panose="020B0604020202020204" pitchFamily="34" charset="0"/>
            </a:endParaRPr>
          </a:p>
        </p:txBody>
      </p:sp>
      <p:sp>
        <p:nvSpPr>
          <p:cNvPr id="5" name="Rounded Rectangle 4"/>
          <p:cNvSpPr/>
          <p:nvPr/>
        </p:nvSpPr>
        <p:spPr>
          <a:xfrm>
            <a:off x="3505200" y="1470660"/>
            <a:ext cx="5181600" cy="1120140"/>
          </a:xfrm>
          <a:prstGeom prst="roundRect">
            <a:avLst/>
          </a:prstGeom>
          <a:solidFill>
            <a:schemeClr val="bg1"/>
          </a:solidFill>
          <a:ln>
            <a:solidFill>
              <a:srgbClr val="D65636"/>
            </a:solidFill>
            <a:prstDash val="dash"/>
          </a:ln>
        </p:spPr>
        <p:style>
          <a:lnRef idx="1">
            <a:schemeClr val="accent1"/>
          </a:lnRef>
          <a:fillRef idx="3">
            <a:schemeClr val="accent1"/>
          </a:fillRef>
          <a:effectRef idx="2">
            <a:schemeClr val="accent1"/>
          </a:effectRef>
          <a:fontRef idx="minor">
            <a:schemeClr val="lt1"/>
          </a:fontRef>
        </p:style>
        <p:txBody>
          <a:bodyPr rtlCol="0" anchor="ctr"/>
          <a:lstStyle/>
          <a:p>
            <a:pPr marL="285750" indent="-285750">
              <a:buFont typeface="Calibri" panose="020F0502020204030204" pitchFamily="34" charset="0"/>
              <a:buChar char="−"/>
            </a:pPr>
            <a:r>
              <a:rPr lang="en-ZA" dirty="0">
                <a:solidFill>
                  <a:schemeClr val="tx1"/>
                </a:solidFill>
                <a:latin typeface="Arial Narrow" panose="020B0606020202030204" pitchFamily="34" charset="0"/>
              </a:rPr>
              <a:t>Basic services must be provided;</a:t>
            </a:r>
          </a:p>
          <a:p>
            <a:pPr marL="285750" indent="-285750">
              <a:buFont typeface="Calibri" panose="020F0502020204030204" pitchFamily="34" charset="0"/>
              <a:buChar char="−"/>
            </a:pPr>
            <a:r>
              <a:rPr lang="en-ZA" dirty="0">
                <a:solidFill>
                  <a:schemeClr val="tx1"/>
                </a:solidFill>
                <a:latin typeface="Arial Narrow" panose="020B0606020202030204" pitchFamily="34" charset="0"/>
              </a:rPr>
              <a:t>As the installation of full services is anticipated, it is undesirable/wasteful to invest in interim services.</a:t>
            </a:r>
          </a:p>
          <a:p>
            <a:endParaRPr lang="en-US" dirty="0">
              <a:solidFill>
                <a:schemeClr val="tx1"/>
              </a:solidFill>
              <a:latin typeface="Arial Narrow" panose="020B0606020202030204" pitchFamily="34" charset="0"/>
            </a:endParaRPr>
          </a:p>
        </p:txBody>
      </p:sp>
      <p:sp>
        <p:nvSpPr>
          <p:cNvPr id="7" name="Right Arrow 6"/>
          <p:cNvSpPr/>
          <p:nvPr/>
        </p:nvSpPr>
        <p:spPr>
          <a:xfrm>
            <a:off x="3048000" y="1516380"/>
            <a:ext cx="533400" cy="990600"/>
          </a:xfrm>
          <a:prstGeom prst="rightArrow">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8" name="Rounded Rectangle 7"/>
          <p:cNvSpPr/>
          <p:nvPr/>
        </p:nvSpPr>
        <p:spPr>
          <a:xfrm>
            <a:off x="228600" y="3954780"/>
            <a:ext cx="2758440" cy="2674620"/>
          </a:xfrm>
          <a:prstGeom prst="roundRect">
            <a:avLst/>
          </a:prstGeom>
          <a:gradFill flip="none" rotWithShape="1">
            <a:gsLst>
              <a:gs pos="0">
                <a:srgbClr val="D65636">
                  <a:shade val="30000"/>
                  <a:satMod val="115000"/>
                </a:srgbClr>
              </a:gs>
              <a:gs pos="50000">
                <a:srgbClr val="D65636">
                  <a:shade val="67500"/>
                  <a:satMod val="115000"/>
                </a:srgbClr>
              </a:gs>
              <a:gs pos="100000">
                <a:srgbClr val="D65636">
                  <a:shade val="100000"/>
                  <a:satMod val="115000"/>
                </a:srgbClr>
              </a:gs>
            </a:gsLst>
            <a:lin ang="2700000" scaled="1"/>
            <a:tileRect/>
          </a:gradFill>
          <a:ln>
            <a:solidFill>
              <a:srgbClr val="D65636"/>
            </a:solidFill>
          </a:ln>
        </p:spPr>
        <p:style>
          <a:lnRef idx="1">
            <a:schemeClr val="accent1"/>
          </a:lnRef>
          <a:fillRef idx="3">
            <a:schemeClr val="accent1"/>
          </a:fillRef>
          <a:effectRef idx="2">
            <a:schemeClr val="accent1"/>
          </a:effectRef>
          <a:fontRef idx="minor">
            <a:schemeClr val="lt1"/>
          </a:fontRef>
        </p:style>
        <p:txBody>
          <a:bodyPr rtlCol="0" anchor="ctr"/>
          <a:lstStyle/>
          <a:p>
            <a:pPr lvl="0"/>
            <a:r>
              <a:rPr lang="en-ZA" dirty="0" smtClean="0">
                <a:latin typeface="Arial" panose="020B0604020202020204" pitchFamily="34" charset="0"/>
                <a:cs typeface="Arial" panose="020B0604020202020204" pitchFamily="34" charset="0"/>
              </a:rPr>
              <a:t>Incremental </a:t>
            </a:r>
            <a:r>
              <a:rPr lang="en-ZA" dirty="0">
                <a:latin typeface="Arial" panose="020B0604020202020204" pitchFamily="34" charset="0"/>
                <a:cs typeface="Arial" panose="020B0604020202020204" pitchFamily="34" charset="0"/>
              </a:rPr>
              <a:t>full upgrading settlements (Category B1 extended)</a:t>
            </a:r>
          </a:p>
          <a:p>
            <a:endParaRPr lang="en-US" dirty="0">
              <a:latin typeface="Arial" panose="020B0604020202020204" pitchFamily="34" charset="0"/>
              <a:cs typeface="Arial" panose="020B0604020202020204" pitchFamily="34" charset="0"/>
            </a:endParaRPr>
          </a:p>
        </p:txBody>
      </p:sp>
      <p:sp>
        <p:nvSpPr>
          <p:cNvPr id="9" name="Rounded Rectangle 8"/>
          <p:cNvSpPr/>
          <p:nvPr/>
        </p:nvSpPr>
        <p:spPr>
          <a:xfrm>
            <a:off x="3413760" y="3985260"/>
            <a:ext cx="5348748" cy="2581344"/>
          </a:xfrm>
          <a:prstGeom prst="roundRect">
            <a:avLst/>
          </a:prstGeom>
          <a:solidFill>
            <a:schemeClr val="bg1"/>
          </a:solidFill>
          <a:ln>
            <a:solidFill>
              <a:srgbClr val="D65636"/>
            </a:solidFill>
            <a:prstDash val="dash"/>
          </a:ln>
        </p:spPr>
        <p:style>
          <a:lnRef idx="1">
            <a:schemeClr val="accent1"/>
          </a:lnRef>
          <a:fillRef idx="3">
            <a:schemeClr val="accent1"/>
          </a:fillRef>
          <a:effectRef idx="2">
            <a:schemeClr val="accent1"/>
          </a:effectRef>
          <a:fontRef idx="minor">
            <a:schemeClr val="lt1"/>
          </a:fontRef>
        </p:style>
        <p:txBody>
          <a:bodyPr rtlCol="0" anchor="ctr"/>
          <a:lstStyle/>
          <a:p>
            <a:pPr marL="285750" indent="-285750">
              <a:buFont typeface="Arial Narrow" panose="020B0606020202030204" pitchFamily="34" charset="0"/>
              <a:buChar char="−"/>
            </a:pPr>
            <a:r>
              <a:rPr lang="en-ZA" dirty="0">
                <a:solidFill>
                  <a:schemeClr val="tx1"/>
                </a:solidFill>
                <a:latin typeface="Arial Narrow" panose="020B0606020202030204" pitchFamily="34" charset="0"/>
              </a:rPr>
              <a:t>Should be led by the provision of basic services (depending on timeframes);</a:t>
            </a:r>
          </a:p>
          <a:p>
            <a:pPr marL="285750" indent="-285750">
              <a:buFont typeface="Arial Narrow" panose="020B0606020202030204" pitchFamily="34" charset="0"/>
              <a:buChar char="−"/>
            </a:pPr>
            <a:r>
              <a:rPr lang="en-ZA" dirty="0">
                <a:solidFill>
                  <a:schemeClr val="tx1"/>
                </a:solidFill>
                <a:latin typeface="Arial Narrow" panose="020B0606020202030204" pitchFamily="34" charset="0"/>
              </a:rPr>
              <a:t>followed by interim services, which will often consist of improved road and footpath access, standpipes, and some form of improved sanitation </a:t>
            </a:r>
            <a:r>
              <a:rPr lang="en-ZA" dirty="0" smtClean="0">
                <a:solidFill>
                  <a:schemeClr val="tx1"/>
                </a:solidFill>
                <a:latin typeface="Arial Narrow" panose="020B0606020202030204" pitchFamily="34" charset="0"/>
              </a:rPr>
              <a:t>(e.g. </a:t>
            </a:r>
            <a:r>
              <a:rPr lang="en-ZA" dirty="0">
                <a:solidFill>
                  <a:schemeClr val="tx1"/>
                </a:solidFill>
                <a:latin typeface="Arial Narrow" panose="020B0606020202030204" pitchFamily="34" charset="0"/>
              </a:rPr>
              <a:t>VIPs or communal sanitation blocks);</a:t>
            </a:r>
          </a:p>
          <a:p>
            <a:pPr marL="285750" indent="-285750">
              <a:buFont typeface="Arial Narrow" panose="020B0606020202030204" pitchFamily="34" charset="0"/>
              <a:buChar char="−"/>
            </a:pPr>
            <a:r>
              <a:rPr lang="en-ZA" dirty="0">
                <a:solidFill>
                  <a:schemeClr val="tx1"/>
                </a:solidFill>
                <a:latin typeface="Arial Narrow" panose="020B0606020202030204" pitchFamily="34" charset="0"/>
              </a:rPr>
              <a:t>sufficient preliminary planning is desirable to maximise the extent to which such interim services can be incorporated into an eventually formalised development</a:t>
            </a:r>
            <a:endParaRPr lang="en-US" dirty="0">
              <a:solidFill>
                <a:schemeClr val="tx1"/>
              </a:solidFill>
              <a:latin typeface="Arial Narrow" panose="020B0606020202030204" pitchFamily="34" charset="0"/>
            </a:endParaRPr>
          </a:p>
        </p:txBody>
      </p:sp>
      <p:sp>
        <p:nvSpPr>
          <p:cNvPr id="10" name="Right Arrow 9"/>
          <p:cNvSpPr/>
          <p:nvPr/>
        </p:nvSpPr>
        <p:spPr>
          <a:xfrm>
            <a:off x="2933700" y="4594860"/>
            <a:ext cx="533400" cy="990600"/>
          </a:xfrm>
          <a:prstGeom prst="rightArrow">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1" name="Rounded Rectangle 10"/>
          <p:cNvSpPr/>
          <p:nvPr/>
        </p:nvSpPr>
        <p:spPr>
          <a:xfrm>
            <a:off x="289560" y="2720340"/>
            <a:ext cx="2758440" cy="1120140"/>
          </a:xfrm>
          <a:prstGeom prst="roundRect">
            <a:avLst/>
          </a:prstGeom>
          <a:gradFill flip="none" rotWithShape="1">
            <a:gsLst>
              <a:gs pos="0">
                <a:srgbClr val="D65636">
                  <a:shade val="30000"/>
                  <a:satMod val="115000"/>
                </a:srgbClr>
              </a:gs>
              <a:gs pos="50000">
                <a:srgbClr val="D65636">
                  <a:shade val="67500"/>
                  <a:satMod val="115000"/>
                </a:srgbClr>
              </a:gs>
              <a:gs pos="100000">
                <a:srgbClr val="D65636">
                  <a:shade val="100000"/>
                  <a:satMod val="115000"/>
                </a:srgbClr>
              </a:gs>
            </a:gsLst>
            <a:lin ang="2700000" scaled="1"/>
            <a:tileRect/>
          </a:gradFill>
          <a:ln>
            <a:solidFill>
              <a:srgbClr val="D65636"/>
            </a:solidFill>
          </a:ln>
        </p:spPr>
        <p:style>
          <a:lnRef idx="1">
            <a:schemeClr val="accent1"/>
          </a:lnRef>
          <a:fillRef idx="3">
            <a:schemeClr val="accent1"/>
          </a:fillRef>
          <a:effectRef idx="2">
            <a:schemeClr val="accent1"/>
          </a:effectRef>
          <a:fontRef idx="minor">
            <a:schemeClr val="lt1"/>
          </a:fontRef>
        </p:style>
        <p:txBody>
          <a:bodyPr rtlCol="0" anchor="ctr"/>
          <a:lstStyle/>
          <a:p>
            <a:r>
              <a:rPr lang="en-ZA" dirty="0">
                <a:latin typeface="Arial" panose="020B0604020202020204" pitchFamily="34" charset="0"/>
                <a:cs typeface="Arial" panose="020B0604020202020204" pitchFamily="34" charset="0"/>
              </a:rPr>
              <a:t>Interim arrangements settlements (Category B1)</a:t>
            </a:r>
            <a:endParaRPr lang="en-US" dirty="0">
              <a:latin typeface="Arial" panose="020B0604020202020204" pitchFamily="34" charset="0"/>
              <a:cs typeface="Arial" panose="020B0604020202020204" pitchFamily="34" charset="0"/>
            </a:endParaRPr>
          </a:p>
        </p:txBody>
      </p:sp>
      <p:sp>
        <p:nvSpPr>
          <p:cNvPr id="12" name="Rounded Rectangle 11"/>
          <p:cNvSpPr/>
          <p:nvPr/>
        </p:nvSpPr>
        <p:spPr>
          <a:xfrm>
            <a:off x="3505200" y="2705100"/>
            <a:ext cx="5181600" cy="1120140"/>
          </a:xfrm>
          <a:prstGeom prst="roundRect">
            <a:avLst/>
          </a:prstGeom>
          <a:solidFill>
            <a:schemeClr val="bg1"/>
          </a:solidFill>
          <a:ln>
            <a:solidFill>
              <a:srgbClr val="D65636"/>
            </a:solidFill>
            <a:prstDash val="dash"/>
          </a:ln>
        </p:spPr>
        <p:style>
          <a:lnRef idx="1">
            <a:schemeClr val="accent1"/>
          </a:lnRef>
          <a:fillRef idx="3">
            <a:schemeClr val="accent1"/>
          </a:fillRef>
          <a:effectRef idx="2">
            <a:schemeClr val="accent1"/>
          </a:effectRef>
          <a:fontRef idx="minor">
            <a:schemeClr val="lt1"/>
          </a:fontRef>
        </p:style>
        <p:txBody>
          <a:bodyPr rtlCol="0" anchor="ctr"/>
          <a:lstStyle/>
          <a:p>
            <a:pPr marL="285750" lvl="1" indent="-285750">
              <a:buFont typeface="Arial Narrow" panose="020B0606020202030204" pitchFamily="34" charset="0"/>
              <a:buChar char="−"/>
            </a:pPr>
            <a:r>
              <a:rPr lang="en-ZA" dirty="0">
                <a:solidFill>
                  <a:schemeClr val="tx1"/>
                </a:solidFill>
                <a:latin typeface="Arial Narrow" panose="020B0606020202030204" pitchFamily="34" charset="0"/>
              </a:rPr>
              <a:t>Basic services should be provided.</a:t>
            </a:r>
          </a:p>
          <a:p>
            <a:pPr marL="285750" lvl="1" indent="-285750">
              <a:buFont typeface="Arial Narrow" panose="020B0606020202030204" pitchFamily="34" charset="0"/>
              <a:buChar char="−"/>
            </a:pPr>
            <a:r>
              <a:rPr lang="en-ZA" dirty="0">
                <a:solidFill>
                  <a:schemeClr val="tx1"/>
                </a:solidFill>
                <a:latin typeface="Arial Narrow" panose="020B0606020202030204" pitchFamily="34" charset="0"/>
              </a:rPr>
              <a:t>Interim services should be </a:t>
            </a:r>
            <a:r>
              <a:rPr lang="en-ZA" dirty="0" smtClean="0">
                <a:solidFill>
                  <a:schemeClr val="tx1"/>
                </a:solidFill>
                <a:latin typeface="Arial Narrow" panose="020B0606020202030204" pitchFamily="34" charset="0"/>
              </a:rPr>
              <a:t>provided in a manner whereby they can easily be incorporated into the formalised development</a:t>
            </a:r>
            <a:endParaRPr lang="en-US" dirty="0">
              <a:solidFill>
                <a:schemeClr val="tx1"/>
              </a:solidFill>
              <a:latin typeface="Arial Narrow" panose="020B0606020202030204" pitchFamily="34" charset="0"/>
            </a:endParaRPr>
          </a:p>
        </p:txBody>
      </p:sp>
      <p:sp>
        <p:nvSpPr>
          <p:cNvPr id="13" name="Right Arrow 12"/>
          <p:cNvSpPr/>
          <p:nvPr/>
        </p:nvSpPr>
        <p:spPr>
          <a:xfrm>
            <a:off x="3048000" y="2750820"/>
            <a:ext cx="533400" cy="990600"/>
          </a:xfrm>
          <a:prstGeom prst="rightArrow">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56844438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5760" y="228600"/>
            <a:ext cx="8229600" cy="1143000"/>
          </a:xfrm>
        </p:spPr>
        <p:txBody>
          <a:bodyPr>
            <a:normAutofit fontScale="90000"/>
          </a:bodyPr>
          <a:lstStyle/>
          <a:p>
            <a:r>
              <a:rPr lang="en-AU" dirty="0"/>
              <a:t>Providing interim services </a:t>
            </a:r>
            <a:r>
              <a:rPr lang="en-AU" dirty="0" smtClean="0"/>
              <a:t>to settlements that are being relocated</a:t>
            </a:r>
            <a:endParaRPr lang="en-US" dirty="0"/>
          </a:p>
        </p:txBody>
      </p:sp>
      <p:sp>
        <p:nvSpPr>
          <p:cNvPr id="8" name="Rounded Rectangle 7"/>
          <p:cNvSpPr/>
          <p:nvPr/>
        </p:nvSpPr>
        <p:spPr>
          <a:xfrm>
            <a:off x="228600" y="1338820"/>
            <a:ext cx="2758440" cy="2380028"/>
          </a:xfrm>
          <a:prstGeom prst="roundRect">
            <a:avLst/>
          </a:prstGeom>
          <a:gradFill flip="none" rotWithShape="1">
            <a:gsLst>
              <a:gs pos="0">
                <a:srgbClr val="D65636">
                  <a:shade val="30000"/>
                  <a:satMod val="115000"/>
                </a:srgbClr>
              </a:gs>
              <a:gs pos="50000">
                <a:srgbClr val="D65636">
                  <a:shade val="67500"/>
                  <a:satMod val="115000"/>
                </a:srgbClr>
              </a:gs>
              <a:gs pos="100000">
                <a:srgbClr val="D65636">
                  <a:shade val="100000"/>
                  <a:satMod val="115000"/>
                </a:srgbClr>
              </a:gs>
            </a:gsLst>
            <a:lin ang="2700000" scaled="1"/>
            <a:tileRect/>
          </a:gradFill>
          <a:ln>
            <a:solidFill>
              <a:srgbClr val="D65636"/>
            </a:solidFill>
          </a:ln>
        </p:spPr>
        <p:style>
          <a:lnRef idx="1">
            <a:schemeClr val="accent1"/>
          </a:lnRef>
          <a:fillRef idx="3">
            <a:schemeClr val="accent1"/>
          </a:fillRef>
          <a:effectRef idx="2">
            <a:schemeClr val="accent1"/>
          </a:effectRef>
          <a:fontRef idx="minor">
            <a:schemeClr val="lt1"/>
          </a:fontRef>
        </p:style>
        <p:txBody>
          <a:bodyPr rtlCol="0" anchor="ctr"/>
          <a:lstStyle/>
          <a:p>
            <a:r>
              <a:rPr lang="en-AU" sz="2000" dirty="0" smtClean="0"/>
              <a:t>Deferred </a:t>
            </a:r>
            <a:r>
              <a:rPr lang="en-AU" sz="2000" dirty="0"/>
              <a:t>relocation settlements (Category B2) </a:t>
            </a:r>
            <a:endParaRPr lang="en-US" sz="2000" dirty="0">
              <a:latin typeface="Arial Narrow" panose="020B0606020202030204" pitchFamily="34" charset="0"/>
            </a:endParaRPr>
          </a:p>
        </p:txBody>
      </p:sp>
      <p:sp>
        <p:nvSpPr>
          <p:cNvPr id="9" name="Rounded Rectangle 8"/>
          <p:cNvSpPr/>
          <p:nvPr/>
        </p:nvSpPr>
        <p:spPr>
          <a:xfrm>
            <a:off x="3413760" y="1371600"/>
            <a:ext cx="5348748" cy="2362200"/>
          </a:xfrm>
          <a:prstGeom prst="roundRect">
            <a:avLst/>
          </a:prstGeom>
          <a:solidFill>
            <a:schemeClr val="bg1"/>
          </a:solidFill>
          <a:ln>
            <a:solidFill>
              <a:srgbClr val="D65636"/>
            </a:solidFill>
            <a:prstDash val="dash"/>
          </a:ln>
        </p:spPr>
        <p:style>
          <a:lnRef idx="1">
            <a:schemeClr val="accent1"/>
          </a:lnRef>
          <a:fillRef idx="3">
            <a:schemeClr val="accent1"/>
          </a:fillRef>
          <a:effectRef idx="2">
            <a:schemeClr val="accent1"/>
          </a:effectRef>
          <a:fontRef idx="minor">
            <a:schemeClr val="lt1"/>
          </a:fontRef>
        </p:style>
        <p:txBody>
          <a:bodyPr rtlCol="0" anchor="ctr"/>
          <a:lstStyle/>
          <a:p>
            <a:r>
              <a:rPr lang="en-AU" dirty="0">
                <a:solidFill>
                  <a:schemeClr val="tx1"/>
                </a:solidFill>
              </a:rPr>
              <a:t>The provision of interim services </a:t>
            </a:r>
            <a:r>
              <a:rPr lang="en-AU" dirty="0" smtClean="0">
                <a:solidFill>
                  <a:schemeClr val="tx1"/>
                </a:solidFill>
              </a:rPr>
              <a:t>should </a:t>
            </a:r>
            <a:r>
              <a:rPr lang="en-AU" dirty="0">
                <a:solidFill>
                  <a:schemeClr val="tx1"/>
                </a:solidFill>
              </a:rPr>
              <a:t>focus on health and safety:</a:t>
            </a:r>
            <a:endParaRPr lang="en-US" dirty="0">
              <a:solidFill>
                <a:schemeClr val="tx1"/>
              </a:solidFill>
            </a:endParaRPr>
          </a:p>
          <a:p>
            <a:pPr marL="285750" lvl="0" indent="-285750">
              <a:buFont typeface="Calibri" panose="020F0502020204030204" pitchFamily="34" charset="0"/>
              <a:buChar char="−"/>
            </a:pPr>
            <a:r>
              <a:rPr lang="en-AU" dirty="0">
                <a:solidFill>
                  <a:schemeClr val="tx1"/>
                </a:solidFill>
              </a:rPr>
              <a:t>Provision of </a:t>
            </a:r>
            <a:r>
              <a:rPr lang="en-AU" dirty="0" smtClean="0">
                <a:solidFill>
                  <a:schemeClr val="tx1"/>
                </a:solidFill>
              </a:rPr>
              <a:t>water and sanitation</a:t>
            </a:r>
            <a:endParaRPr lang="en-US" dirty="0">
              <a:solidFill>
                <a:schemeClr val="tx1"/>
              </a:solidFill>
            </a:endParaRPr>
          </a:p>
          <a:p>
            <a:pPr marL="285750" lvl="0" indent="-285750">
              <a:buFont typeface="Calibri" panose="020F0502020204030204" pitchFamily="34" charset="0"/>
              <a:buChar char="−"/>
            </a:pPr>
            <a:r>
              <a:rPr lang="en-AU" dirty="0">
                <a:solidFill>
                  <a:schemeClr val="tx1"/>
                </a:solidFill>
              </a:rPr>
              <a:t>Refuse </a:t>
            </a:r>
            <a:r>
              <a:rPr lang="en-AU" dirty="0" smtClean="0">
                <a:solidFill>
                  <a:schemeClr val="tx1"/>
                </a:solidFill>
              </a:rPr>
              <a:t>removal</a:t>
            </a:r>
            <a:endParaRPr lang="en-US" dirty="0">
              <a:solidFill>
                <a:schemeClr val="tx1"/>
              </a:solidFill>
            </a:endParaRPr>
          </a:p>
          <a:p>
            <a:pPr marL="285750" lvl="0" indent="-285750">
              <a:buFont typeface="Calibri" panose="020F0502020204030204" pitchFamily="34" charset="0"/>
              <a:buChar char="−"/>
            </a:pPr>
            <a:r>
              <a:rPr lang="en-AU" dirty="0" smtClean="0">
                <a:solidFill>
                  <a:schemeClr val="tx1"/>
                </a:solidFill>
              </a:rPr>
              <a:t>Any risks </a:t>
            </a:r>
            <a:r>
              <a:rPr lang="en-AU" dirty="0">
                <a:solidFill>
                  <a:schemeClr val="tx1"/>
                </a:solidFill>
              </a:rPr>
              <a:t>faced by the </a:t>
            </a:r>
            <a:r>
              <a:rPr lang="en-AU" dirty="0" smtClean="0">
                <a:solidFill>
                  <a:schemeClr val="tx1"/>
                </a:solidFill>
              </a:rPr>
              <a:t>residents</a:t>
            </a:r>
            <a:endParaRPr lang="en-US" dirty="0">
              <a:solidFill>
                <a:schemeClr val="tx1"/>
              </a:solidFill>
            </a:endParaRPr>
          </a:p>
          <a:p>
            <a:pPr marL="285750" lvl="0" indent="-285750">
              <a:buFont typeface="Calibri" panose="020F0502020204030204" pitchFamily="34" charset="0"/>
              <a:buChar char="−"/>
            </a:pPr>
            <a:r>
              <a:rPr lang="en-AU" dirty="0">
                <a:solidFill>
                  <a:schemeClr val="tx1"/>
                </a:solidFill>
              </a:rPr>
              <a:t>Emergency access for fire engines </a:t>
            </a:r>
            <a:endParaRPr lang="en-US" dirty="0">
              <a:solidFill>
                <a:schemeClr val="tx1"/>
              </a:solidFill>
            </a:endParaRPr>
          </a:p>
          <a:p>
            <a:r>
              <a:rPr lang="en-AU" dirty="0">
                <a:solidFill>
                  <a:schemeClr val="tx1"/>
                </a:solidFill>
              </a:rPr>
              <a:t>Efforts to minimise wasteful expenditure must be balanced against plans to relocate the settlement. </a:t>
            </a:r>
            <a:endParaRPr lang="en-US" dirty="0">
              <a:solidFill>
                <a:schemeClr val="tx1"/>
              </a:solidFill>
              <a:latin typeface="Arial Narrow" panose="020B0606020202030204" pitchFamily="34" charset="0"/>
            </a:endParaRPr>
          </a:p>
        </p:txBody>
      </p:sp>
      <p:sp>
        <p:nvSpPr>
          <p:cNvPr id="10" name="Right Arrow 9"/>
          <p:cNvSpPr/>
          <p:nvPr/>
        </p:nvSpPr>
        <p:spPr>
          <a:xfrm>
            <a:off x="2933700" y="2286000"/>
            <a:ext cx="533400" cy="990600"/>
          </a:xfrm>
          <a:prstGeom prst="rightArrow">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4" name="Rounded Rectangle 13"/>
          <p:cNvSpPr/>
          <p:nvPr/>
        </p:nvSpPr>
        <p:spPr>
          <a:xfrm>
            <a:off x="365760" y="3886200"/>
            <a:ext cx="2758440" cy="2380028"/>
          </a:xfrm>
          <a:prstGeom prst="roundRect">
            <a:avLst/>
          </a:prstGeom>
          <a:gradFill flip="none" rotWithShape="1">
            <a:gsLst>
              <a:gs pos="0">
                <a:srgbClr val="D65636">
                  <a:shade val="30000"/>
                  <a:satMod val="115000"/>
                </a:srgbClr>
              </a:gs>
              <a:gs pos="50000">
                <a:srgbClr val="D65636">
                  <a:shade val="67500"/>
                  <a:satMod val="115000"/>
                </a:srgbClr>
              </a:gs>
              <a:gs pos="100000">
                <a:srgbClr val="D65636">
                  <a:shade val="100000"/>
                  <a:satMod val="115000"/>
                </a:srgbClr>
              </a:gs>
            </a:gsLst>
            <a:lin ang="2700000" scaled="1"/>
            <a:tileRect/>
          </a:gradFill>
          <a:ln>
            <a:solidFill>
              <a:srgbClr val="D65636"/>
            </a:solidFill>
          </a:ln>
        </p:spPr>
        <p:style>
          <a:lnRef idx="1">
            <a:schemeClr val="accent1"/>
          </a:lnRef>
          <a:fillRef idx="3">
            <a:schemeClr val="accent1"/>
          </a:fillRef>
          <a:effectRef idx="2">
            <a:schemeClr val="accent1"/>
          </a:effectRef>
          <a:fontRef idx="minor">
            <a:schemeClr val="lt1"/>
          </a:fontRef>
        </p:style>
        <p:txBody>
          <a:bodyPr rtlCol="0" anchor="ctr"/>
          <a:lstStyle/>
          <a:p>
            <a:r>
              <a:rPr lang="en-AU" sz="2000" dirty="0" smtClean="0"/>
              <a:t>Immediate </a:t>
            </a:r>
            <a:r>
              <a:rPr lang="en-AU" sz="2000" dirty="0"/>
              <a:t>relocation settlements (Category </a:t>
            </a:r>
            <a:r>
              <a:rPr lang="en-AU" sz="2000" dirty="0" smtClean="0"/>
              <a:t>C) </a:t>
            </a:r>
            <a:endParaRPr lang="en-US" sz="2000" dirty="0">
              <a:latin typeface="Arial Narrow" panose="020B0606020202030204" pitchFamily="34" charset="0"/>
            </a:endParaRPr>
          </a:p>
        </p:txBody>
      </p:sp>
      <p:sp>
        <p:nvSpPr>
          <p:cNvPr id="15" name="Rounded Rectangle 14"/>
          <p:cNvSpPr/>
          <p:nvPr/>
        </p:nvSpPr>
        <p:spPr>
          <a:xfrm>
            <a:off x="3413760" y="3904028"/>
            <a:ext cx="5348748" cy="2362200"/>
          </a:xfrm>
          <a:prstGeom prst="roundRect">
            <a:avLst/>
          </a:prstGeom>
          <a:solidFill>
            <a:schemeClr val="bg1"/>
          </a:solidFill>
          <a:ln>
            <a:solidFill>
              <a:srgbClr val="D65636"/>
            </a:solidFill>
            <a:prstDash val="dash"/>
          </a:ln>
        </p:spPr>
        <p:style>
          <a:lnRef idx="1">
            <a:schemeClr val="accent1"/>
          </a:lnRef>
          <a:fillRef idx="3">
            <a:schemeClr val="accent1"/>
          </a:fillRef>
          <a:effectRef idx="2">
            <a:schemeClr val="accent1"/>
          </a:effectRef>
          <a:fontRef idx="minor">
            <a:schemeClr val="lt1"/>
          </a:fontRef>
        </p:style>
        <p:txBody>
          <a:bodyPr rtlCol="0" anchor="ctr"/>
          <a:lstStyle/>
          <a:p>
            <a:r>
              <a:rPr lang="en-AU" dirty="0" smtClean="0">
                <a:solidFill>
                  <a:schemeClr val="tx1"/>
                </a:solidFill>
              </a:rPr>
              <a:t>If </a:t>
            </a:r>
            <a:r>
              <a:rPr lang="en-AU" dirty="0">
                <a:solidFill>
                  <a:schemeClr val="tx1"/>
                </a:solidFill>
              </a:rPr>
              <a:t>resettlement is imminent then no additional service infrastructure is warranted.  Services to be provided could include:</a:t>
            </a:r>
            <a:endParaRPr lang="en-US" dirty="0">
              <a:solidFill>
                <a:schemeClr val="tx1"/>
              </a:solidFill>
            </a:endParaRPr>
          </a:p>
          <a:p>
            <a:pPr marL="285750" lvl="0" indent="-285750">
              <a:buFont typeface="Calibri" panose="020F0502020204030204" pitchFamily="34" charset="0"/>
              <a:buChar char="−"/>
            </a:pPr>
            <a:r>
              <a:rPr lang="en-AU" dirty="0">
                <a:solidFill>
                  <a:schemeClr val="tx1"/>
                </a:solidFill>
              </a:rPr>
              <a:t>Emergency services if resettlement is to be delayed.</a:t>
            </a:r>
            <a:endParaRPr lang="en-US" dirty="0">
              <a:solidFill>
                <a:schemeClr val="tx1"/>
              </a:solidFill>
            </a:endParaRPr>
          </a:p>
          <a:p>
            <a:pPr marL="285750" lvl="0" indent="-285750">
              <a:buFont typeface="Calibri" panose="020F0502020204030204" pitchFamily="34" charset="0"/>
              <a:buChar char="−"/>
            </a:pPr>
            <a:r>
              <a:rPr lang="en-AU" dirty="0">
                <a:solidFill>
                  <a:schemeClr val="tx1"/>
                </a:solidFill>
              </a:rPr>
              <a:t>A disaster response </a:t>
            </a:r>
            <a:r>
              <a:rPr lang="en-AU" dirty="0" smtClean="0">
                <a:solidFill>
                  <a:schemeClr val="tx1"/>
                </a:solidFill>
              </a:rPr>
              <a:t>plan</a:t>
            </a:r>
            <a:endParaRPr lang="en-US" dirty="0">
              <a:solidFill>
                <a:schemeClr val="tx1"/>
              </a:solidFill>
            </a:endParaRPr>
          </a:p>
        </p:txBody>
      </p:sp>
      <p:sp>
        <p:nvSpPr>
          <p:cNvPr id="16" name="Right Arrow 15"/>
          <p:cNvSpPr/>
          <p:nvPr/>
        </p:nvSpPr>
        <p:spPr>
          <a:xfrm>
            <a:off x="3070860" y="4833380"/>
            <a:ext cx="533400" cy="990600"/>
          </a:xfrm>
          <a:prstGeom prst="rightArrow">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418810258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ZA" dirty="0" smtClean="0"/>
              <a:t>Activity </a:t>
            </a:r>
            <a:r>
              <a:rPr lang="en-ZA" dirty="0"/>
              <a:t>6.2: </a:t>
            </a:r>
            <a:r>
              <a:rPr lang="en-ZA" dirty="0" smtClean="0"/>
              <a:t>Assessing service levels</a:t>
            </a:r>
            <a:endParaRPr lang="en-US" dirty="0"/>
          </a:p>
        </p:txBody>
      </p:sp>
      <p:sp>
        <p:nvSpPr>
          <p:cNvPr id="3" name="Content Placeholder 2"/>
          <p:cNvSpPr>
            <a:spLocks noGrp="1"/>
          </p:cNvSpPr>
          <p:nvPr>
            <p:ph idx="1"/>
          </p:nvPr>
        </p:nvSpPr>
        <p:spPr/>
        <p:txBody>
          <a:bodyPr/>
          <a:lstStyle/>
          <a:p>
            <a:r>
              <a:rPr lang="en-ZA" b="1" dirty="0"/>
              <a:t>Activity type: </a:t>
            </a:r>
            <a:r>
              <a:rPr lang="en-ZA" dirty="0"/>
              <a:t>Groups</a:t>
            </a:r>
            <a:endParaRPr lang="en-US" b="1" dirty="0"/>
          </a:p>
          <a:p>
            <a:r>
              <a:rPr lang="en-ZA" b="1" dirty="0"/>
              <a:t>Timing: </a:t>
            </a:r>
            <a:r>
              <a:rPr lang="en-ZA" dirty="0"/>
              <a:t>15 min</a:t>
            </a:r>
            <a:endParaRPr lang="en-US" b="1" dirty="0"/>
          </a:p>
          <a:p>
            <a:r>
              <a:rPr lang="en-ZA" b="1" i="1" dirty="0"/>
              <a:t>Purpose: </a:t>
            </a:r>
            <a:r>
              <a:rPr lang="en-ZA" i="1" dirty="0"/>
              <a:t>To assess the level of service provision in the settlements in your municipality.</a:t>
            </a:r>
            <a:endParaRPr lang="en-US" b="1" i="1" dirty="0"/>
          </a:p>
          <a:p>
            <a:r>
              <a:rPr lang="en-AU" i="1" dirty="0"/>
              <a:t>Instruction: Choose two informal settlements in your municipality that you know (you may include the settlement you focused on in the work-integrated assignment). Using the information you have, answer the </a:t>
            </a:r>
            <a:r>
              <a:rPr lang="en-AU" i="1" dirty="0" smtClean="0"/>
              <a:t>questions</a:t>
            </a:r>
            <a:r>
              <a:rPr lang="en-AU" i="1" dirty="0"/>
              <a:t> </a:t>
            </a:r>
            <a:r>
              <a:rPr lang="en-AU" i="1" dirty="0" smtClean="0"/>
              <a:t>in the Participant Manual</a:t>
            </a:r>
            <a:r>
              <a:rPr lang="en-AU" i="1" dirty="0"/>
              <a:t/>
            </a:r>
            <a:br>
              <a:rPr lang="en-AU" i="1" dirty="0"/>
            </a:br>
            <a:endParaRPr lang="en-US" i="1" dirty="0"/>
          </a:p>
        </p:txBody>
      </p:sp>
    </p:spTree>
    <p:extLst>
      <p:ext uri="{BB962C8B-B14F-4D97-AF65-F5344CB8AC3E}">
        <p14:creationId xmlns:p14="http://schemas.microsoft.com/office/powerpoint/2010/main" val="11924157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AU" dirty="0"/>
              <a:t>Case study: Ethekwini Municipality Interim Basic Services </a:t>
            </a:r>
            <a:r>
              <a:rPr lang="en-AU" dirty="0" smtClean="0"/>
              <a:t>Programme</a:t>
            </a:r>
            <a:endParaRPr lang="en-US" dirty="0"/>
          </a:p>
        </p:txBody>
      </p:sp>
      <p:sp>
        <p:nvSpPr>
          <p:cNvPr id="3" name="Content Placeholder 2"/>
          <p:cNvSpPr>
            <a:spLocks noGrp="1"/>
          </p:cNvSpPr>
          <p:nvPr>
            <p:ph idx="1"/>
          </p:nvPr>
        </p:nvSpPr>
        <p:spPr>
          <a:xfrm>
            <a:off x="457200" y="1600200"/>
            <a:ext cx="5105400" cy="4525963"/>
          </a:xfrm>
        </p:spPr>
        <p:txBody>
          <a:bodyPr/>
          <a:lstStyle/>
          <a:p>
            <a:r>
              <a:rPr lang="en-ZA" dirty="0"/>
              <a:t>Ethekwini Municipality has developed an interim basic services programme which includes the following elements:</a:t>
            </a:r>
          </a:p>
          <a:p>
            <a:pPr lvl="1"/>
            <a:r>
              <a:rPr lang="en-ZA" dirty="0"/>
              <a:t>Communal ablution </a:t>
            </a:r>
            <a:r>
              <a:rPr lang="en-ZA" dirty="0" smtClean="0"/>
              <a:t>blocks </a:t>
            </a:r>
          </a:p>
          <a:p>
            <a:pPr lvl="1"/>
            <a:r>
              <a:rPr lang="en-ZA" dirty="0"/>
              <a:t>A basic road network and </a:t>
            </a:r>
            <a:r>
              <a:rPr lang="en-ZA" dirty="0" smtClean="0"/>
              <a:t>footpaths</a:t>
            </a:r>
          </a:p>
          <a:p>
            <a:pPr lvl="1"/>
            <a:r>
              <a:rPr lang="en-ZA" dirty="0"/>
              <a:t>Electricity </a:t>
            </a:r>
            <a:r>
              <a:rPr lang="en-ZA" dirty="0" smtClean="0"/>
              <a:t>connections</a:t>
            </a:r>
            <a:endParaRPr lang="en-ZA" dirty="0"/>
          </a:p>
          <a:p>
            <a:pPr lvl="1"/>
            <a:r>
              <a:rPr lang="en-ZA" dirty="0" smtClean="0"/>
              <a:t>Standpipes</a:t>
            </a:r>
          </a:p>
          <a:p>
            <a:pPr lvl="1"/>
            <a:r>
              <a:rPr lang="en-ZA" dirty="0"/>
              <a:t>Key social </a:t>
            </a:r>
            <a:r>
              <a:rPr lang="en-ZA" dirty="0" smtClean="0"/>
              <a:t>facilities</a:t>
            </a:r>
          </a:p>
          <a:p>
            <a:pPr lvl="1"/>
            <a:r>
              <a:rPr lang="en-ZA" dirty="0"/>
              <a:t>Sustainable </a:t>
            </a:r>
            <a:r>
              <a:rPr lang="en-ZA" dirty="0" smtClean="0"/>
              <a:t>livelihoods </a:t>
            </a:r>
            <a:endParaRPr lang="en-ZA" dirty="0"/>
          </a:p>
          <a:p>
            <a:endParaRPr lang="en-US"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86400" y="1548660"/>
            <a:ext cx="3035710" cy="244815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Picture 2"/>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5486401" y="4114800"/>
            <a:ext cx="2144320" cy="24933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887439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ZA" dirty="0" smtClean="0"/>
              <a:t>Activity 6.3</a:t>
            </a:r>
            <a:r>
              <a:rPr lang="en-ZA" dirty="0"/>
              <a:t>: </a:t>
            </a:r>
            <a:r>
              <a:rPr lang="en-ZA" dirty="0" smtClean="0"/>
              <a:t>Interim services case study</a:t>
            </a:r>
            <a:endParaRPr lang="en-US" dirty="0"/>
          </a:p>
        </p:txBody>
      </p:sp>
      <p:sp>
        <p:nvSpPr>
          <p:cNvPr id="3" name="Content Placeholder 2"/>
          <p:cNvSpPr>
            <a:spLocks noGrp="1"/>
          </p:cNvSpPr>
          <p:nvPr>
            <p:ph idx="1"/>
          </p:nvPr>
        </p:nvSpPr>
        <p:spPr/>
        <p:txBody>
          <a:bodyPr/>
          <a:lstStyle/>
          <a:p>
            <a:r>
              <a:rPr lang="en-ZA" b="1" dirty="0"/>
              <a:t>Type of activity: </a:t>
            </a:r>
            <a:r>
              <a:rPr lang="en-ZA" dirty="0"/>
              <a:t>Small groups (triads)</a:t>
            </a:r>
            <a:endParaRPr lang="en-US" b="1" dirty="0"/>
          </a:p>
          <a:p>
            <a:r>
              <a:rPr lang="en-ZA" b="1" dirty="0"/>
              <a:t>Timing: </a:t>
            </a:r>
            <a:r>
              <a:rPr lang="en-ZA" dirty="0"/>
              <a:t>10 minutes</a:t>
            </a:r>
            <a:endParaRPr lang="en-US" b="1" dirty="0"/>
          </a:p>
          <a:p>
            <a:r>
              <a:rPr lang="en-ZA" b="1" i="1" dirty="0"/>
              <a:t>Purpose: </a:t>
            </a:r>
            <a:r>
              <a:rPr lang="en-ZA" i="1" dirty="0"/>
              <a:t>To apply planning for interim services.</a:t>
            </a:r>
            <a:endParaRPr lang="en-US" b="1" i="1" dirty="0"/>
          </a:p>
          <a:p>
            <a:r>
              <a:rPr lang="en-ZA" b="1" i="1" dirty="0"/>
              <a:t>Instruction: </a:t>
            </a:r>
            <a:r>
              <a:rPr lang="en-ZA" i="1" dirty="0"/>
              <a:t>Imagine that you are going to implement the Ethekwini Interim Basic Services Programme in your municipality.  Discuss and answer the questions </a:t>
            </a:r>
            <a:r>
              <a:rPr lang="en-ZA" i="1" dirty="0" smtClean="0"/>
              <a:t>in the Participant Manual.</a:t>
            </a:r>
            <a:r>
              <a:rPr lang="en-ZA" b="1" i="1" dirty="0"/>
              <a:t/>
            </a:r>
            <a:br>
              <a:rPr lang="en-ZA" b="1" i="1" dirty="0"/>
            </a:br>
            <a:endParaRPr lang="en-US" b="1" i="1" dirty="0"/>
          </a:p>
          <a:p>
            <a:endParaRPr lang="en-US" dirty="0"/>
          </a:p>
        </p:txBody>
      </p:sp>
    </p:spTree>
    <p:extLst>
      <p:ext uri="{BB962C8B-B14F-4D97-AF65-F5344CB8AC3E}">
        <p14:creationId xmlns:p14="http://schemas.microsoft.com/office/powerpoint/2010/main" val="42403414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57200" y="274638"/>
            <a:ext cx="8229600" cy="1143000"/>
          </a:xfrm>
        </p:spPr>
        <p:txBody>
          <a:bodyPr>
            <a:normAutofit/>
          </a:bodyPr>
          <a:lstStyle/>
          <a:p>
            <a:r>
              <a:rPr lang="en-US" dirty="0" smtClean="0"/>
              <a:t>Roles and Responsibilities</a:t>
            </a:r>
            <a:endParaRPr lang="en-US" dirty="0"/>
          </a:p>
        </p:txBody>
      </p:sp>
      <p:sp>
        <p:nvSpPr>
          <p:cNvPr id="5" name="Content Placeholder 2"/>
          <p:cNvSpPr>
            <a:spLocks noGrp="1"/>
          </p:cNvSpPr>
          <p:nvPr>
            <p:ph idx="1"/>
          </p:nvPr>
        </p:nvSpPr>
        <p:spPr>
          <a:xfrm>
            <a:off x="457200" y="1600200"/>
            <a:ext cx="7467600" cy="4525963"/>
          </a:xfrm>
        </p:spPr>
        <p:txBody>
          <a:bodyPr>
            <a:normAutofit/>
          </a:bodyPr>
          <a:lstStyle/>
          <a:p>
            <a:pPr marL="0" indent="0">
              <a:buNone/>
            </a:pPr>
            <a:r>
              <a:rPr lang="en-ZA" dirty="0" smtClean="0"/>
              <a:t>Providing </a:t>
            </a:r>
            <a:r>
              <a:rPr lang="en-ZA" dirty="0"/>
              <a:t>interim services requires the involvement of technical departments and </a:t>
            </a:r>
            <a:r>
              <a:rPr lang="en-ZA" dirty="0" smtClean="0"/>
              <a:t>professionals:</a:t>
            </a:r>
          </a:p>
          <a:p>
            <a:pPr lvl="1"/>
            <a:r>
              <a:rPr lang="en-ZA" dirty="0" smtClean="0"/>
              <a:t>The main </a:t>
            </a:r>
            <a:r>
              <a:rPr lang="en-ZA" dirty="0"/>
              <a:t>focus of interim arrangements is on the supply of engineering </a:t>
            </a:r>
            <a:r>
              <a:rPr lang="en-ZA" dirty="0" smtClean="0"/>
              <a:t>services</a:t>
            </a:r>
          </a:p>
          <a:p>
            <a:pPr lvl="1"/>
            <a:r>
              <a:rPr lang="en-ZA" dirty="0"/>
              <a:t>The role of planning is to generate framework plans to reduce the potential for services to be </a:t>
            </a:r>
            <a:r>
              <a:rPr lang="en-ZA" dirty="0" smtClean="0"/>
              <a:t>abandoned</a:t>
            </a:r>
          </a:p>
          <a:p>
            <a:pPr lvl="1"/>
            <a:endParaRPr lang="en-ZA" dirty="0" smtClean="0"/>
          </a:p>
        </p:txBody>
      </p:sp>
    </p:spTree>
    <p:extLst>
      <p:ext uri="{BB962C8B-B14F-4D97-AF65-F5344CB8AC3E}">
        <p14:creationId xmlns:p14="http://schemas.microsoft.com/office/powerpoint/2010/main" val="369880896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Access to social facilities</a:t>
            </a:r>
            <a:endParaRPr lang="en-US" dirty="0"/>
          </a:p>
        </p:txBody>
      </p:sp>
      <p:sp>
        <p:nvSpPr>
          <p:cNvPr id="3" name="Content Placeholder 2"/>
          <p:cNvSpPr>
            <a:spLocks noGrp="1"/>
          </p:cNvSpPr>
          <p:nvPr>
            <p:ph idx="1"/>
          </p:nvPr>
        </p:nvSpPr>
        <p:spPr>
          <a:xfrm>
            <a:off x="457200" y="1219200"/>
            <a:ext cx="4191000" cy="4906963"/>
          </a:xfrm>
        </p:spPr>
        <p:txBody>
          <a:bodyPr>
            <a:normAutofit fontScale="92500" lnSpcReduction="20000"/>
          </a:bodyPr>
          <a:lstStyle/>
          <a:p>
            <a:r>
              <a:rPr lang="en-ZA" dirty="0" smtClean="0"/>
              <a:t>It is essential </a:t>
            </a:r>
            <a:r>
              <a:rPr lang="en-ZA" dirty="0"/>
              <a:t>to plan for, and deliver, social </a:t>
            </a:r>
            <a:r>
              <a:rPr lang="en-ZA" dirty="0" smtClean="0"/>
              <a:t>facilities</a:t>
            </a:r>
          </a:p>
          <a:p>
            <a:r>
              <a:rPr lang="en-ZA" dirty="0" smtClean="0"/>
              <a:t>This should be done bearing in mind the future plans for the settlement</a:t>
            </a:r>
          </a:p>
          <a:p>
            <a:r>
              <a:rPr lang="en-ZA" dirty="0" smtClean="0"/>
              <a:t>Framework plans should be developed </a:t>
            </a:r>
            <a:r>
              <a:rPr lang="en-ZA" dirty="0"/>
              <a:t>indicating land use, frame infrastructure and </a:t>
            </a:r>
            <a:r>
              <a:rPr lang="en-ZA" dirty="0" smtClean="0"/>
              <a:t>densities</a:t>
            </a:r>
          </a:p>
          <a:p>
            <a:r>
              <a:rPr lang="en-ZA" dirty="0" smtClean="0"/>
              <a:t>Consideration should be given as to whether the service can be </a:t>
            </a:r>
            <a:r>
              <a:rPr lang="en-ZA" dirty="0"/>
              <a:t>provided in other ways? For example are there mobile clinics and libraries or prefabricated structures that can be relocated to new sites?</a:t>
            </a:r>
            <a:endParaRPr lang="en-US" dirty="0"/>
          </a:p>
        </p:txBody>
      </p:sp>
      <p:pic>
        <p:nvPicPr>
          <p:cNvPr id="3074" name="Picture 2" descr="http://www.braas-monier.com/fileadmin/bu-files/corporate/images/McClelland_Special_School__Beacan_Bay.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648200" y="1828800"/>
            <a:ext cx="4229100" cy="2819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4484390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AU" dirty="0"/>
              <a:t>How are interim arrangements funded</a:t>
            </a:r>
            <a:r>
              <a:rPr lang="en-AU" dirty="0" smtClean="0"/>
              <a:t>?</a:t>
            </a:r>
            <a:endParaRPr lang="en-US" dirty="0"/>
          </a:p>
        </p:txBody>
      </p:sp>
      <p:graphicFrame>
        <p:nvGraphicFramePr>
          <p:cNvPr id="8" name="Table 7"/>
          <p:cNvGraphicFramePr>
            <a:graphicFrameLocks noGrp="1"/>
          </p:cNvGraphicFramePr>
          <p:nvPr>
            <p:extLst>
              <p:ext uri="{D42A27DB-BD31-4B8C-83A1-F6EECF244321}">
                <p14:modId xmlns:p14="http://schemas.microsoft.com/office/powerpoint/2010/main" val="3768225672"/>
              </p:ext>
            </p:extLst>
          </p:nvPr>
        </p:nvGraphicFramePr>
        <p:xfrm>
          <a:off x="472440" y="1448118"/>
          <a:ext cx="8214360" cy="4158742"/>
        </p:xfrm>
        <a:graphic>
          <a:graphicData uri="http://schemas.openxmlformats.org/drawingml/2006/table">
            <a:tbl>
              <a:tblPr firstRow="1" firstCol="1" bandRow="1">
                <a:tableStyleId>{5C22544A-7EE6-4342-B048-85BDC9FD1C3A}</a:tableStyleId>
              </a:tblPr>
              <a:tblGrid>
                <a:gridCol w="4008608"/>
                <a:gridCol w="4205752"/>
              </a:tblGrid>
              <a:tr h="373126">
                <a:tc>
                  <a:txBody>
                    <a:bodyPr/>
                    <a:lstStyle/>
                    <a:p>
                      <a:pPr marL="0" marR="0" algn="l">
                        <a:lnSpc>
                          <a:spcPct val="115000"/>
                        </a:lnSpc>
                        <a:spcBef>
                          <a:spcPts val="300"/>
                        </a:spcBef>
                        <a:spcAft>
                          <a:spcPts val="0"/>
                        </a:spcAft>
                      </a:pPr>
                      <a:r>
                        <a:rPr lang="en-AU" sz="1800" dirty="0">
                          <a:effectLst/>
                        </a:rPr>
                        <a:t>Type of grant and source</a:t>
                      </a:r>
                      <a:endParaRPr lang="en-US" sz="1800" dirty="0">
                        <a:effectLst/>
                        <a:latin typeface="Calibri Light" panose="020F0302020204030204" pitchFamily="34" charset="0"/>
                        <a:ea typeface="Times New Roman" panose="02020603050405020304" pitchFamily="18" charset="0"/>
                        <a:cs typeface="Times New Roman" panose="02020603050405020304" pitchFamily="18" charset="0"/>
                      </a:endParaRPr>
                    </a:p>
                  </a:txBody>
                  <a:tcPr marL="68580" marR="68580" marT="0" marB="0">
                    <a:solidFill>
                      <a:srgbClr val="D65636"/>
                    </a:solidFill>
                  </a:tcPr>
                </a:tc>
                <a:tc>
                  <a:txBody>
                    <a:bodyPr/>
                    <a:lstStyle/>
                    <a:p>
                      <a:pPr marL="0" marR="0" algn="l">
                        <a:lnSpc>
                          <a:spcPct val="115000"/>
                        </a:lnSpc>
                        <a:spcBef>
                          <a:spcPts val="300"/>
                        </a:spcBef>
                        <a:spcAft>
                          <a:spcPts val="0"/>
                        </a:spcAft>
                      </a:pPr>
                      <a:r>
                        <a:rPr lang="en-AU" sz="1800" dirty="0">
                          <a:effectLst/>
                        </a:rPr>
                        <a:t>What can be funded</a:t>
                      </a:r>
                      <a:endParaRPr lang="en-US" sz="1800" dirty="0">
                        <a:effectLst/>
                        <a:latin typeface="Calibri Light" panose="020F0302020204030204" pitchFamily="34" charset="0"/>
                        <a:ea typeface="Times New Roman" panose="02020603050405020304" pitchFamily="18" charset="0"/>
                        <a:cs typeface="Times New Roman" panose="02020603050405020304" pitchFamily="18" charset="0"/>
                      </a:endParaRPr>
                    </a:p>
                  </a:txBody>
                  <a:tcPr marL="68580" marR="68580" marT="0" marB="0">
                    <a:solidFill>
                      <a:srgbClr val="D65636"/>
                    </a:solidFill>
                  </a:tcPr>
                </a:tc>
              </a:tr>
              <a:tr h="0">
                <a:tc>
                  <a:txBody>
                    <a:bodyPr/>
                    <a:lstStyle/>
                    <a:p>
                      <a:pPr marL="0" marR="0" algn="l">
                        <a:lnSpc>
                          <a:spcPct val="115000"/>
                        </a:lnSpc>
                        <a:spcBef>
                          <a:spcPts val="0"/>
                        </a:spcBef>
                        <a:spcAft>
                          <a:spcPts val="0"/>
                        </a:spcAft>
                      </a:pPr>
                      <a:r>
                        <a:rPr lang="en-AU" sz="1800" b="0" dirty="0">
                          <a:solidFill>
                            <a:schemeClr val="tx1"/>
                          </a:solidFill>
                          <a:effectLst/>
                        </a:rPr>
                        <a:t>Upgrading of Informal Settlements Programme (UISP) grant from the Department of Human Settlements.</a:t>
                      </a:r>
                      <a:endParaRPr lang="en-US" sz="1800" b="0" dirty="0">
                        <a:solidFill>
                          <a:schemeClr val="tx1"/>
                        </a:solidFill>
                        <a:effectLst/>
                        <a:latin typeface="Calibri Light" panose="020F0302020204030204" pitchFamily="34" charset="0"/>
                        <a:ea typeface="Times New Roman" panose="02020603050405020304" pitchFamily="18" charset="0"/>
                        <a:cs typeface="Times New Roman" panose="02020603050405020304" pitchFamily="18" charset="0"/>
                      </a:endParaRPr>
                    </a:p>
                  </a:txBody>
                  <a:tcPr marL="68580" marR="68580" marT="0" marB="0">
                    <a:solidFill>
                      <a:schemeClr val="bg1"/>
                    </a:solidFill>
                  </a:tcPr>
                </a:tc>
                <a:tc>
                  <a:txBody>
                    <a:bodyPr/>
                    <a:lstStyle/>
                    <a:p>
                      <a:pPr marL="0" marR="0" algn="l">
                        <a:lnSpc>
                          <a:spcPct val="115000"/>
                        </a:lnSpc>
                        <a:spcBef>
                          <a:spcPts val="0"/>
                        </a:spcBef>
                        <a:spcAft>
                          <a:spcPts val="0"/>
                        </a:spcAft>
                      </a:pPr>
                      <a:r>
                        <a:rPr lang="en-AU" sz="1800" b="0" dirty="0">
                          <a:solidFill>
                            <a:schemeClr val="tx1"/>
                          </a:solidFill>
                          <a:effectLst/>
                        </a:rPr>
                        <a:t>Interim basic services.</a:t>
                      </a:r>
                      <a:endParaRPr lang="en-US" sz="1800" b="0" dirty="0">
                        <a:solidFill>
                          <a:schemeClr val="tx1"/>
                        </a:solidFill>
                        <a:effectLst/>
                        <a:latin typeface="Calibri Light" panose="020F0302020204030204" pitchFamily="34" charset="0"/>
                        <a:ea typeface="Times New Roman" panose="02020603050405020304" pitchFamily="18" charset="0"/>
                        <a:cs typeface="Times New Roman" panose="02020603050405020304" pitchFamily="18" charset="0"/>
                      </a:endParaRPr>
                    </a:p>
                  </a:txBody>
                  <a:tcPr marL="68580" marR="68580" marT="0" marB="0">
                    <a:solidFill>
                      <a:schemeClr val="bg1"/>
                    </a:solidFill>
                  </a:tcPr>
                </a:tc>
              </a:tr>
              <a:tr h="0">
                <a:tc>
                  <a:txBody>
                    <a:bodyPr/>
                    <a:lstStyle/>
                    <a:p>
                      <a:pPr marL="0" marR="0" algn="l">
                        <a:lnSpc>
                          <a:spcPct val="115000"/>
                        </a:lnSpc>
                        <a:spcBef>
                          <a:spcPts val="0"/>
                        </a:spcBef>
                        <a:spcAft>
                          <a:spcPts val="0"/>
                        </a:spcAft>
                      </a:pPr>
                      <a:r>
                        <a:rPr lang="en-AU" sz="1800" b="0" dirty="0">
                          <a:solidFill>
                            <a:schemeClr val="tx1"/>
                          </a:solidFill>
                          <a:effectLst/>
                        </a:rPr>
                        <a:t>Urban Settlements Development Grant (USDG) from Treasury</a:t>
                      </a:r>
                      <a:endParaRPr lang="en-US" sz="1800" b="0" dirty="0">
                        <a:solidFill>
                          <a:schemeClr val="tx1"/>
                        </a:solidFill>
                        <a:effectLst/>
                        <a:latin typeface="Calibri Light" panose="020F0302020204030204" pitchFamily="34" charset="0"/>
                        <a:ea typeface="Times New Roman" panose="02020603050405020304" pitchFamily="18" charset="0"/>
                        <a:cs typeface="Times New Roman" panose="02020603050405020304" pitchFamily="18" charset="0"/>
                      </a:endParaRPr>
                    </a:p>
                  </a:txBody>
                  <a:tcPr marL="68580" marR="68580" marT="0" marB="0">
                    <a:solidFill>
                      <a:schemeClr val="accent6">
                        <a:lumMod val="40000"/>
                        <a:lumOff val="60000"/>
                      </a:schemeClr>
                    </a:solidFill>
                  </a:tcPr>
                </a:tc>
                <a:tc>
                  <a:txBody>
                    <a:bodyPr/>
                    <a:lstStyle/>
                    <a:p>
                      <a:pPr marL="0" marR="0" algn="l">
                        <a:lnSpc>
                          <a:spcPct val="115000"/>
                        </a:lnSpc>
                        <a:spcBef>
                          <a:spcPts val="0"/>
                        </a:spcBef>
                        <a:spcAft>
                          <a:spcPts val="0"/>
                        </a:spcAft>
                      </a:pPr>
                      <a:r>
                        <a:rPr lang="en-AU" sz="1800" b="0" dirty="0">
                          <a:solidFill>
                            <a:schemeClr val="tx1"/>
                          </a:solidFill>
                          <a:effectLst/>
                        </a:rPr>
                        <a:t>Principally for basic services (e.g. water supply, roads, sanitation etc.).</a:t>
                      </a:r>
                      <a:endParaRPr lang="en-US" sz="1800" b="0" dirty="0">
                        <a:solidFill>
                          <a:schemeClr val="tx1"/>
                        </a:solidFill>
                        <a:effectLst/>
                        <a:latin typeface="Calibri Light" panose="020F0302020204030204" pitchFamily="34" charset="0"/>
                        <a:ea typeface="Times New Roman" panose="02020603050405020304" pitchFamily="18" charset="0"/>
                        <a:cs typeface="Times New Roman" panose="02020603050405020304" pitchFamily="18" charset="0"/>
                      </a:endParaRPr>
                    </a:p>
                  </a:txBody>
                  <a:tcPr marL="68580" marR="68580" marT="0" marB="0">
                    <a:solidFill>
                      <a:schemeClr val="accent6">
                        <a:lumMod val="40000"/>
                        <a:lumOff val="60000"/>
                      </a:schemeClr>
                    </a:solidFill>
                  </a:tcPr>
                </a:tc>
              </a:tr>
              <a:tr h="0">
                <a:tc>
                  <a:txBody>
                    <a:bodyPr/>
                    <a:lstStyle/>
                    <a:p>
                      <a:pPr marL="0" marR="0" algn="l">
                        <a:lnSpc>
                          <a:spcPct val="115000"/>
                        </a:lnSpc>
                        <a:spcBef>
                          <a:spcPts val="0"/>
                        </a:spcBef>
                        <a:spcAft>
                          <a:spcPts val="0"/>
                        </a:spcAft>
                      </a:pPr>
                      <a:r>
                        <a:rPr lang="en-AU" sz="1800" b="0" dirty="0">
                          <a:solidFill>
                            <a:schemeClr val="tx1"/>
                          </a:solidFill>
                          <a:effectLst/>
                        </a:rPr>
                        <a:t>Municipal Infrastructure Grant (MIG) - from COGTA</a:t>
                      </a:r>
                      <a:endParaRPr lang="en-US" sz="1800" b="0" dirty="0">
                        <a:solidFill>
                          <a:schemeClr val="tx1"/>
                        </a:solidFill>
                        <a:effectLst/>
                        <a:latin typeface="Calibri Light" panose="020F0302020204030204" pitchFamily="34" charset="0"/>
                        <a:ea typeface="Times New Roman" panose="02020603050405020304" pitchFamily="18" charset="0"/>
                        <a:cs typeface="Times New Roman" panose="02020603050405020304" pitchFamily="18" charset="0"/>
                      </a:endParaRPr>
                    </a:p>
                  </a:txBody>
                  <a:tcPr marL="68580" marR="68580" marT="0" marB="0">
                    <a:solidFill>
                      <a:schemeClr val="bg1"/>
                    </a:solidFill>
                  </a:tcPr>
                </a:tc>
                <a:tc>
                  <a:txBody>
                    <a:bodyPr/>
                    <a:lstStyle/>
                    <a:p>
                      <a:pPr marL="0" marR="0" algn="l">
                        <a:lnSpc>
                          <a:spcPct val="115000"/>
                        </a:lnSpc>
                        <a:spcBef>
                          <a:spcPts val="0"/>
                        </a:spcBef>
                        <a:spcAft>
                          <a:spcPts val="0"/>
                        </a:spcAft>
                      </a:pPr>
                      <a:r>
                        <a:rPr lang="en-AU" sz="1800" b="0" dirty="0">
                          <a:solidFill>
                            <a:schemeClr val="tx1"/>
                          </a:solidFill>
                          <a:effectLst/>
                        </a:rPr>
                        <a:t>Principally for basic services (e.g. water supply, roads, sanitation etc.).</a:t>
                      </a:r>
                      <a:endParaRPr lang="en-US" sz="1800" b="0" dirty="0">
                        <a:solidFill>
                          <a:schemeClr val="tx1"/>
                        </a:solidFill>
                        <a:effectLst/>
                        <a:latin typeface="Calibri Light" panose="020F0302020204030204" pitchFamily="34" charset="0"/>
                        <a:ea typeface="Times New Roman" panose="02020603050405020304" pitchFamily="18" charset="0"/>
                        <a:cs typeface="Times New Roman" panose="02020603050405020304" pitchFamily="18" charset="0"/>
                      </a:endParaRPr>
                    </a:p>
                  </a:txBody>
                  <a:tcPr marL="68580" marR="68580" marT="0" marB="0">
                    <a:solidFill>
                      <a:schemeClr val="bg1"/>
                    </a:solidFill>
                  </a:tcPr>
                </a:tc>
              </a:tr>
              <a:tr h="0">
                <a:tc>
                  <a:txBody>
                    <a:bodyPr/>
                    <a:lstStyle/>
                    <a:p>
                      <a:pPr marL="0" marR="0" algn="l">
                        <a:lnSpc>
                          <a:spcPct val="115000"/>
                        </a:lnSpc>
                        <a:spcBef>
                          <a:spcPts val="0"/>
                        </a:spcBef>
                        <a:spcAft>
                          <a:spcPts val="0"/>
                        </a:spcAft>
                      </a:pPr>
                      <a:r>
                        <a:rPr lang="en-AU" sz="1800" b="0" dirty="0">
                          <a:solidFill>
                            <a:schemeClr val="tx1"/>
                          </a:solidFill>
                          <a:effectLst/>
                        </a:rPr>
                        <a:t>Emergency Housing </a:t>
                      </a:r>
                      <a:endParaRPr lang="en-US" sz="1800" b="0" dirty="0">
                        <a:solidFill>
                          <a:schemeClr val="tx1"/>
                        </a:solidFill>
                        <a:effectLst/>
                      </a:endParaRPr>
                    </a:p>
                    <a:p>
                      <a:pPr marL="0" marR="0" algn="l">
                        <a:lnSpc>
                          <a:spcPct val="115000"/>
                        </a:lnSpc>
                        <a:spcBef>
                          <a:spcPts val="0"/>
                        </a:spcBef>
                        <a:spcAft>
                          <a:spcPts val="0"/>
                        </a:spcAft>
                      </a:pPr>
                      <a:r>
                        <a:rPr lang="en-AU" sz="1800" b="0" dirty="0">
                          <a:solidFill>
                            <a:schemeClr val="tx1"/>
                          </a:solidFill>
                          <a:effectLst/>
                        </a:rPr>
                        <a:t>grant -from DHS</a:t>
                      </a:r>
                      <a:endParaRPr lang="en-US" sz="1800" b="0" dirty="0">
                        <a:solidFill>
                          <a:schemeClr val="tx1"/>
                        </a:solidFill>
                        <a:effectLst/>
                        <a:latin typeface="Calibri Light" panose="020F0302020204030204" pitchFamily="34" charset="0"/>
                        <a:ea typeface="Times New Roman" panose="02020603050405020304" pitchFamily="18" charset="0"/>
                        <a:cs typeface="Times New Roman" panose="02020603050405020304" pitchFamily="18" charset="0"/>
                      </a:endParaRPr>
                    </a:p>
                  </a:txBody>
                  <a:tcPr marL="68580" marR="68580" marT="0" marB="0">
                    <a:solidFill>
                      <a:schemeClr val="accent6">
                        <a:lumMod val="40000"/>
                        <a:lumOff val="60000"/>
                      </a:schemeClr>
                    </a:solidFill>
                  </a:tcPr>
                </a:tc>
                <a:tc>
                  <a:txBody>
                    <a:bodyPr/>
                    <a:lstStyle/>
                    <a:p>
                      <a:pPr marL="0" marR="0" algn="l">
                        <a:lnSpc>
                          <a:spcPct val="115000"/>
                        </a:lnSpc>
                        <a:spcBef>
                          <a:spcPts val="0"/>
                        </a:spcBef>
                        <a:spcAft>
                          <a:spcPts val="0"/>
                        </a:spcAft>
                      </a:pPr>
                      <a:r>
                        <a:rPr lang="en-AU" sz="1800" b="0" dirty="0">
                          <a:solidFill>
                            <a:schemeClr val="tx1"/>
                          </a:solidFill>
                          <a:effectLst/>
                        </a:rPr>
                        <a:t>Emergency housing and basic infrastructure</a:t>
                      </a:r>
                      <a:endParaRPr lang="en-US" sz="1800" b="0" dirty="0">
                        <a:solidFill>
                          <a:schemeClr val="tx1"/>
                        </a:solidFill>
                        <a:effectLst/>
                        <a:latin typeface="Calibri Light" panose="020F0302020204030204" pitchFamily="34" charset="0"/>
                        <a:ea typeface="Times New Roman" panose="02020603050405020304" pitchFamily="18" charset="0"/>
                        <a:cs typeface="Times New Roman" panose="02020603050405020304" pitchFamily="18" charset="0"/>
                      </a:endParaRPr>
                    </a:p>
                  </a:txBody>
                  <a:tcPr marL="68580" marR="68580" marT="0" marB="0">
                    <a:solidFill>
                      <a:schemeClr val="accent6">
                        <a:lumMod val="40000"/>
                        <a:lumOff val="60000"/>
                      </a:schemeClr>
                    </a:solidFill>
                  </a:tcPr>
                </a:tc>
              </a:tr>
              <a:tr h="0">
                <a:tc>
                  <a:txBody>
                    <a:bodyPr/>
                    <a:lstStyle/>
                    <a:p>
                      <a:pPr marL="0" marR="0" algn="l">
                        <a:lnSpc>
                          <a:spcPct val="115000"/>
                        </a:lnSpc>
                        <a:spcBef>
                          <a:spcPts val="0"/>
                        </a:spcBef>
                        <a:spcAft>
                          <a:spcPts val="0"/>
                        </a:spcAft>
                      </a:pPr>
                      <a:r>
                        <a:rPr lang="en-AU" sz="1800" b="0" dirty="0">
                          <a:solidFill>
                            <a:schemeClr val="tx1"/>
                          </a:solidFill>
                          <a:effectLst/>
                        </a:rPr>
                        <a:t>Social &amp; Economic Facilities – DHS</a:t>
                      </a:r>
                      <a:endParaRPr lang="en-US" sz="1800" b="0" dirty="0">
                        <a:solidFill>
                          <a:schemeClr val="tx1"/>
                        </a:solidFill>
                        <a:effectLst/>
                        <a:latin typeface="Calibri Light" panose="020F0302020204030204" pitchFamily="34" charset="0"/>
                        <a:ea typeface="Times New Roman" panose="02020603050405020304" pitchFamily="18" charset="0"/>
                        <a:cs typeface="Times New Roman" panose="02020603050405020304" pitchFamily="18" charset="0"/>
                      </a:endParaRPr>
                    </a:p>
                  </a:txBody>
                  <a:tcPr marL="68580" marR="68580" marT="0" marB="0">
                    <a:solidFill>
                      <a:schemeClr val="bg1"/>
                    </a:solidFill>
                  </a:tcPr>
                </a:tc>
                <a:tc>
                  <a:txBody>
                    <a:bodyPr/>
                    <a:lstStyle/>
                    <a:p>
                      <a:pPr marL="0" marR="0" algn="l">
                        <a:lnSpc>
                          <a:spcPct val="115000"/>
                        </a:lnSpc>
                        <a:spcBef>
                          <a:spcPts val="0"/>
                        </a:spcBef>
                        <a:spcAft>
                          <a:spcPts val="0"/>
                        </a:spcAft>
                      </a:pPr>
                      <a:r>
                        <a:rPr lang="en-AU" sz="1800" b="0" dirty="0">
                          <a:solidFill>
                            <a:schemeClr val="tx1"/>
                          </a:solidFill>
                          <a:effectLst/>
                        </a:rPr>
                        <a:t>Medical care facilities, community halls, parks and playgrounds, sports facilities, taxi ranks and small business facilities.</a:t>
                      </a:r>
                      <a:endParaRPr lang="en-US" sz="1800" b="0" dirty="0">
                        <a:solidFill>
                          <a:schemeClr val="tx1"/>
                        </a:solidFill>
                        <a:effectLst/>
                        <a:latin typeface="Calibri Light" panose="020F0302020204030204" pitchFamily="34" charset="0"/>
                        <a:ea typeface="Times New Roman" panose="02020603050405020304" pitchFamily="18" charset="0"/>
                        <a:cs typeface="Times New Roman" panose="02020603050405020304" pitchFamily="18" charset="0"/>
                      </a:endParaRPr>
                    </a:p>
                  </a:txBody>
                  <a:tcPr marL="68580" marR="68580" marT="0" marB="0">
                    <a:solidFill>
                      <a:schemeClr val="bg1"/>
                    </a:solidFill>
                  </a:tcPr>
                </a:tc>
              </a:tr>
            </a:tbl>
          </a:graphicData>
        </a:graphic>
      </p:graphicFrame>
    </p:spTree>
    <p:extLst>
      <p:ext uri="{BB962C8B-B14F-4D97-AF65-F5344CB8AC3E}">
        <p14:creationId xmlns:p14="http://schemas.microsoft.com/office/powerpoint/2010/main" val="339638511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8229600" cy="1143000"/>
          </a:xfrm>
        </p:spPr>
        <p:txBody>
          <a:bodyPr>
            <a:normAutofit fontScale="90000"/>
          </a:bodyPr>
          <a:lstStyle/>
          <a:p>
            <a:r>
              <a:rPr lang="en-ZA" dirty="0">
                <a:latin typeface="Trebuchet MS" panose="020B0603020202020204" pitchFamily="34" charset="0"/>
              </a:rPr>
              <a:t>3.	Relocations</a:t>
            </a:r>
            <a:r>
              <a:rPr lang="en-US" dirty="0"/>
              <a:t/>
            </a:r>
            <a:br>
              <a:rPr lang="en-US" dirty="0"/>
            </a:br>
            <a:r>
              <a:rPr lang="en-ZA" dirty="0" smtClean="0"/>
              <a:t>Activity </a:t>
            </a:r>
            <a:r>
              <a:rPr lang="en-ZA" dirty="0"/>
              <a:t>6.4: </a:t>
            </a:r>
            <a:r>
              <a:rPr lang="en-ZA" dirty="0" smtClean="0"/>
              <a:t>Know what you know</a:t>
            </a:r>
            <a:endParaRPr lang="en-US" dirty="0"/>
          </a:p>
        </p:txBody>
      </p:sp>
      <p:sp>
        <p:nvSpPr>
          <p:cNvPr id="3" name="Content Placeholder 2"/>
          <p:cNvSpPr>
            <a:spLocks noGrp="1"/>
          </p:cNvSpPr>
          <p:nvPr>
            <p:ph idx="1"/>
          </p:nvPr>
        </p:nvSpPr>
        <p:spPr>
          <a:xfrm>
            <a:off x="457200" y="1905000"/>
            <a:ext cx="7467600" cy="4525963"/>
          </a:xfrm>
        </p:spPr>
        <p:txBody>
          <a:bodyPr>
            <a:normAutofit/>
          </a:bodyPr>
          <a:lstStyle/>
          <a:p>
            <a:r>
              <a:rPr lang="en-ZA" b="1" dirty="0"/>
              <a:t>Type of activity: </a:t>
            </a:r>
            <a:r>
              <a:rPr lang="en-ZA" dirty="0"/>
              <a:t>Individual reflection</a:t>
            </a:r>
            <a:endParaRPr lang="en-US" b="1" dirty="0"/>
          </a:p>
          <a:p>
            <a:r>
              <a:rPr lang="en-ZA" b="1" dirty="0"/>
              <a:t>Timing: </a:t>
            </a:r>
            <a:r>
              <a:rPr lang="en-ZA" dirty="0"/>
              <a:t>5 minutes</a:t>
            </a:r>
            <a:endParaRPr lang="en-US" b="1" dirty="0"/>
          </a:p>
          <a:p>
            <a:r>
              <a:rPr lang="en-ZA" b="1" i="1" dirty="0"/>
              <a:t>Purpose: </a:t>
            </a:r>
            <a:r>
              <a:rPr lang="en-ZA" b="1" i="1" dirty="0" smtClean="0"/>
              <a:t>T</a:t>
            </a:r>
            <a:r>
              <a:rPr lang="en-ZA" i="1" dirty="0" smtClean="0"/>
              <a:t>o </a:t>
            </a:r>
            <a:r>
              <a:rPr lang="en-ZA" i="1" dirty="0"/>
              <a:t>identify the challenges associated with relocations</a:t>
            </a:r>
            <a:endParaRPr lang="en-US" b="1" i="1" dirty="0"/>
          </a:p>
          <a:p>
            <a:r>
              <a:rPr lang="en-ZA" b="1" i="1" dirty="0"/>
              <a:t>Instructions: </a:t>
            </a:r>
            <a:r>
              <a:rPr lang="en-ZA" i="1" dirty="0"/>
              <a:t>Note down the issues and challenges you have experienced with </a:t>
            </a:r>
            <a:r>
              <a:rPr lang="en-ZA" i="1" dirty="0" smtClean="0"/>
              <a:t>relocations in the Participant Manual?</a:t>
            </a:r>
            <a:r>
              <a:rPr lang="en-ZA" b="1" i="1" dirty="0" smtClean="0"/>
              <a:t> </a:t>
            </a:r>
            <a:endParaRPr lang="en-US" b="1" i="1" dirty="0"/>
          </a:p>
          <a:p>
            <a:pPr lvl="1"/>
            <a:endParaRPr lang="en-ZA" dirty="0" smtClean="0"/>
          </a:p>
        </p:txBody>
      </p:sp>
    </p:spTree>
    <p:extLst>
      <p:ext uri="{BB962C8B-B14F-4D97-AF65-F5344CB8AC3E}">
        <p14:creationId xmlns:p14="http://schemas.microsoft.com/office/powerpoint/2010/main" val="293083894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143000"/>
          </a:xfrm>
        </p:spPr>
        <p:txBody>
          <a:bodyPr>
            <a:normAutofit/>
          </a:bodyPr>
          <a:lstStyle/>
          <a:p>
            <a:r>
              <a:rPr lang="en-US" dirty="0" smtClean="0"/>
              <a:t>The policy, legislation and social context</a:t>
            </a:r>
            <a:endParaRPr lang="en-US" dirty="0"/>
          </a:p>
        </p:txBody>
      </p:sp>
      <p:sp>
        <p:nvSpPr>
          <p:cNvPr id="3" name="Content Placeholder 2"/>
          <p:cNvSpPr>
            <a:spLocks noGrp="1"/>
          </p:cNvSpPr>
          <p:nvPr>
            <p:ph idx="1"/>
          </p:nvPr>
        </p:nvSpPr>
        <p:spPr>
          <a:xfrm>
            <a:off x="457200" y="1600200"/>
            <a:ext cx="7467600" cy="4525963"/>
          </a:xfrm>
        </p:spPr>
        <p:txBody>
          <a:bodyPr>
            <a:normAutofit/>
          </a:bodyPr>
          <a:lstStyle/>
          <a:p>
            <a:r>
              <a:rPr lang="en-ZA" dirty="0"/>
              <a:t>The Housing Code indicates the following in respect of how relocations should be undertaken: </a:t>
            </a:r>
          </a:p>
          <a:p>
            <a:pPr lvl="1"/>
            <a:r>
              <a:rPr lang="en-ZA" dirty="0"/>
              <a:t>Where relocation is unavoidable, it should be based on the principle of minimal disruption to the affected persons and to relocating people to a site as close as possible to the existing settlement.</a:t>
            </a:r>
          </a:p>
          <a:p>
            <a:pPr lvl="1"/>
            <a:r>
              <a:rPr lang="en-ZA" dirty="0"/>
              <a:t>A relocation strategy should be developed in collaboration with the community.</a:t>
            </a:r>
          </a:p>
          <a:p>
            <a:pPr lvl="1"/>
            <a:r>
              <a:rPr lang="en-ZA" dirty="0"/>
              <a:t>Support should be provided to the households that are being relocated in respect of food </a:t>
            </a:r>
            <a:r>
              <a:rPr lang="en-ZA" dirty="0" smtClean="0"/>
              <a:t>grants and </a:t>
            </a:r>
            <a:r>
              <a:rPr lang="en-ZA" dirty="0"/>
              <a:t>facilitating access to schools.</a:t>
            </a:r>
          </a:p>
          <a:p>
            <a:pPr lvl="1"/>
            <a:endParaRPr lang="en-ZA" dirty="0" smtClean="0"/>
          </a:p>
        </p:txBody>
      </p:sp>
    </p:spTree>
    <p:extLst>
      <p:ext uri="{BB962C8B-B14F-4D97-AF65-F5344CB8AC3E}">
        <p14:creationId xmlns:p14="http://schemas.microsoft.com/office/powerpoint/2010/main" val="127916332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304800"/>
            <a:ext cx="8229600" cy="792162"/>
          </a:xfrm>
        </p:spPr>
        <p:txBody>
          <a:bodyPr>
            <a:normAutofit/>
          </a:bodyPr>
          <a:lstStyle/>
          <a:p>
            <a:r>
              <a:rPr lang="en-AU" dirty="0"/>
              <a:t>Legal imperatives relating to </a:t>
            </a:r>
            <a:r>
              <a:rPr lang="en-AU" dirty="0" smtClean="0"/>
              <a:t>relocation</a:t>
            </a:r>
            <a:endParaRPr lang="en-US" dirty="0"/>
          </a:p>
        </p:txBody>
      </p:sp>
      <p:sp>
        <p:nvSpPr>
          <p:cNvPr id="3" name="Content Placeholder 2"/>
          <p:cNvSpPr>
            <a:spLocks noGrp="1"/>
          </p:cNvSpPr>
          <p:nvPr>
            <p:ph idx="1"/>
          </p:nvPr>
        </p:nvSpPr>
        <p:spPr>
          <a:xfrm>
            <a:off x="304800" y="1112202"/>
            <a:ext cx="8229600" cy="4032705"/>
          </a:xfrm>
        </p:spPr>
        <p:txBody>
          <a:bodyPr>
            <a:normAutofit fontScale="92500" lnSpcReduction="20000"/>
          </a:bodyPr>
          <a:lstStyle/>
          <a:p>
            <a:pPr marL="0" indent="0">
              <a:buNone/>
            </a:pPr>
            <a:r>
              <a:rPr lang="en-ZA" dirty="0" smtClean="0"/>
              <a:t>The legal imperatives, tested in court, indicate </a:t>
            </a:r>
            <a:r>
              <a:rPr lang="en-ZA" dirty="0"/>
              <a:t>the following in respect of how relocations should be undertaken: </a:t>
            </a:r>
          </a:p>
          <a:p>
            <a:pPr lvl="0"/>
            <a:r>
              <a:rPr lang="en-AU" dirty="0"/>
              <a:t>Relocation should only be considered as a last resort and </a:t>
            </a:r>
            <a:endParaRPr lang="en-AU" dirty="0" smtClean="0"/>
          </a:p>
          <a:p>
            <a:pPr lvl="0"/>
            <a:r>
              <a:rPr lang="en-AU" dirty="0" smtClean="0"/>
              <a:t>Relocation should </a:t>
            </a:r>
            <a:r>
              <a:rPr lang="en-AU" dirty="0"/>
              <a:t>be to destinations that are as close as possible to minimise social disruption.</a:t>
            </a:r>
            <a:endParaRPr lang="en-US" dirty="0"/>
          </a:p>
          <a:p>
            <a:pPr lvl="0"/>
            <a:r>
              <a:rPr lang="en-AU" dirty="0"/>
              <a:t>No eviction or relocation may be conducted without the provision of alternate accommodation.</a:t>
            </a:r>
            <a:endParaRPr lang="en-US" dirty="0"/>
          </a:p>
          <a:p>
            <a:pPr lvl="0"/>
            <a:r>
              <a:rPr lang="en-AU" dirty="0"/>
              <a:t>Accommodation provided must meet at least minimum standards and not constitute an affront to the dignity of the household being relocated.</a:t>
            </a:r>
            <a:endParaRPr lang="en-US" dirty="0"/>
          </a:p>
          <a:p>
            <a:pPr lvl="0"/>
            <a:r>
              <a:rPr lang="en-AU" dirty="0"/>
              <a:t>Meaningful engagement with the affected community is mandatory. </a:t>
            </a:r>
            <a:endParaRPr lang="en-ZA" dirty="0" smtClean="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591300" y="4817091"/>
            <a:ext cx="2438400" cy="1815165"/>
          </a:xfrm>
          <a:prstGeom prst="rect">
            <a:avLst/>
          </a:prstGeom>
        </p:spPr>
      </p:pic>
      <p:sp>
        <p:nvSpPr>
          <p:cNvPr id="5" name="TextBox 4"/>
          <p:cNvSpPr txBox="1"/>
          <p:nvPr/>
        </p:nvSpPr>
        <p:spPr>
          <a:xfrm>
            <a:off x="228600" y="4724400"/>
            <a:ext cx="6858000" cy="2000548"/>
          </a:xfrm>
          <a:prstGeom prst="rect">
            <a:avLst/>
          </a:prstGeom>
          <a:solidFill>
            <a:schemeClr val="bg1"/>
          </a:solidFill>
        </p:spPr>
        <p:txBody>
          <a:bodyPr wrap="square" rtlCol="0">
            <a:spAutoFit/>
          </a:bodyPr>
          <a:lstStyle/>
          <a:p>
            <a:pPr marL="0" lvl="1"/>
            <a:r>
              <a:rPr lang="en-US" sz="2800" b="1" dirty="0" smtClean="0">
                <a:solidFill>
                  <a:srgbClr val="D65636"/>
                </a:solidFill>
                <a:latin typeface="Trebuchet MS" panose="020B0603020202020204" pitchFamily="34" charset="0"/>
              </a:rPr>
              <a:t>→ </a:t>
            </a:r>
            <a:r>
              <a:rPr lang="en-US" sz="2800" dirty="0" smtClean="0">
                <a:solidFill>
                  <a:srgbClr val="D65636"/>
                </a:solidFill>
                <a:latin typeface="Trebuchet MS" panose="020B0603020202020204" pitchFamily="34" charset="0"/>
              </a:rPr>
              <a:t> </a:t>
            </a:r>
            <a:r>
              <a:rPr lang="en-AU" sz="2400" dirty="0" smtClean="0">
                <a:solidFill>
                  <a:srgbClr val="D65636"/>
                </a:solidFill>
                <a:latin typeface="Trebuchet MS" panose="020B0603020202020204" pitchFamily="34" charset="0"/>
              </a:rPr>
              <a:t>Community </a:t>
            </a:r>
            <a:r>
              <a:rPr lang="en-AU" sz="2400" dirty="0">
                <a:solidFill>
                  <a:srgbClr val="D65636"/>
                </a:solidFill>
                <a:latin typeface="Trebuchet MS" panose="020B0603020202020204" pitchFamily="34" charset="0"/>
              </a:rPr>
              <a:t>participation around relocations is not only mandatory, but must be considered as a key success factor in an informal settlement project, and one of its greatest risks</a:t>
            </a:r>
            <a:r>
              <a:rPr lang="en-AU" sz="2400" dirty="0" smtClean="0">
                <a:solidFill>
                  <a:srgbClr val="D65636"/>
                </a:solidFill>
                <a:latin typeface="Trebuchet MS" panose="020B0603020202020204" pitchFamily="34" charset="0"/>
              </a:rPr>
              <a:t>.</a:t>
            </a:r>
            <a:endParaRPr lang="en-US" sz="2400" dirty="0">
              <a:solidFill>
                <a:srgbClr val="D65636"/>
              </a:solidFill>
              <a:latin typeface="Trebuchet MS" panose="020B0603020202020204" pitchFamily="34" charset="0"/>
            </a:endParaRPr>
          </a:p>
        </p:txBody>
      </p:sp>
    </p:spTree>
    <p:extLst>
      <p:ext uri="{BB962C8B-B14F-4D97-AF65-F5344CB8AC3E}">
        <p14:creationId xmlns:p14="http://schemas.microsoft.com/office/powerpoint/2010/main" val="233931464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Types of relocation</a:t>
            </a:r>
            <a:endParaRPr lang="en-US" dirty="0"/>
          </a:p>
        </p:txBody>
      </p:sp>
      <p:sp>
        <p:nvSpPr>
          <p:cNvPr id="3" name="Content Placeholder 2"/>
          <p:cNvSpPr>
            <a:spLocks noGrp="1"/>
          </p:cNvSpPr>
          <p:nvPr>
            <p:ph idx="1"/>
          </p:nvPr>
        </p:nvSpPr>
        <p:spPr>
          <a:xfrm>
            <a:off x="304800" y="1371601"/>
            <a:ext cx="8382000" cy="2895599"/>
          </a:xfrm>
        </p:spPr>
        <p:txBody>
          <a:bodyPr>
            <a:normAutofit/>
          </a:bodyPr>
          <a:lstStyle/>
          <a:p>
            <a:pPr>
              <a:buFont typeface="Arial" panose="020B0604020202020204" pitchFamily="34" charset="0"/>
              <a:buChar char="•"/>
            </a:pPr>
            <a:r>
              <a:rPr lang="en-ZA" sz="2200" b="1" dirty="0"/>
              <a:t>Temporary </a:t>
            </a:r>
            <a:r>
              <a:rPr lang="en-ZA" sz="2200" b="1" dirty="0" smtClean="0"/>
              <a:t>relocation</a:t>
            </a:r>
            <a:r>
              <a:rPr lang="en-ZA" sz="2200" dirty="0" smtClean="0"/>
              <a:t> : </a:t>
            </a:r>
            <a:r>
              <a:rPr lang="en-AU" sz="2200" dirty="0" smtClean="0"/>
              <a:t>involves </a:t>
            </a:r>
            <a:r>
              <a:rPr lang="en-AU" sz="2200" dirty="0"/>
              <a:t>moving a household while their site and top structure is redeveloped/developed and then moving them back to essentially the same </a:t>
            </a:r>
            <a:r>
              <a:rPr lang="en-AU" sz="2200" dirty="0" smtClean="0"/>
              <a:t>location.</a:t>
            </a:r>
            <a:endParaRPr lang="en-ZA" sz="2200" dirty="0"/>
          </a:p>
          <a:p>
            <a:pPr>
              <a:buFont typeface="Arial" panose="020B0604020202020204" pitchFamily="34" charset="0"/>
              <a:buChar char="•"/>
            </a:pPr>
            <a:r>
              <a:rPr lang="en-ZA" sz="2200" b="1" dirty="0" smtClean="0"/>
              <a:t>Permanent relocation : </a:t>
            </a:r>
            <a:r>
              <a:rPr lang="en-AU" sz="2200" dirty="0"/>
              <a:t>The household is moved away on a permanent </a:t>
            </a:r>
            <a:r>
              <a:rPr lang="en-AU" sz="2200" dirty="0" smtClean="0"/>
              <a:t>basis. </a:t>
            </a:r>
            <a:r>
              <a:rPr lang="en-ZA" sz="2200" dirty="0" smtClean="0"/>
              <a:t>Permanent </a:t>
            </a:r>
            <a:r>
              <a:rPr lang="en-ZA" sz="2200" dirty="0"/>
              <a:t>relocations require that even more effort needs to be made to make the relocation process acceptable to both the community and the affected </a:t>
            </a:r>
            <a:r>
              <a:rPr lang="en-ZA" sz="2200" dirty="0" smtClean="0"/>
              <a:t>households</a:t>
            </a:r>
            <a:endParaRPr lang="en-ZA" sz="2200" dirty="0"/>
          </a:p>
          <a:p>
            <a:pPr lvl="1">
              <a:buFont typeface="Arial" panose="020B0604020202020204" pitchFamily="34" charset="0"/>
              <a:buChar char="•"/>
            </a:pPr>
            <a:endParaRPr lang="en-ZA" dirty="0" smtClean="0"/>
          </a:p>
        </p:txBody>
      </p:sp>
      <p:pic>
        <p:nvPicPr>
          <p:cNvPr id="4"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02849" y="4231317"/>
            <a:ext cx="7338301" cy="22656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2162304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ZA" dirty="0" smtClean="0"/>
              <a:t>Activity 6.5</a:t>
            </a:r>
            <a:r>
              <a:rPr lang="en-ZA" dirty="0"/>
              <a:t>: </a:t>
            </a:r>
            <a:r>
              <a:rPr lang="en-ZA" dirty="0" smtClean="0"/>
              <a:t>Listen and care</a:t>
            </a:r>
            <a:endParaRPr lang="en-US" dirty="0"/>
          </a:p>
        </p:txBody>
      </p:sp>
      <p:sp>
        <p:nvSpPr>
          <p:cNvPr id="3" name="Content Placeholder 2"/>
          <p:cNvSpPr>
            <a:spLocks noGrp="1"/>
          </p:cNvSpPr>
          <p:nvPr>
            <p:ph idx="1"/>
          </p:nvPr>
        </p:nvSpPr>
        <p:spPr/>
        <p:txBody>
          <a:bodyPr>
            <a:normAutofit lnSpcReduction="10000"/>
          </a:bodyPr>
          <a:lstStyle/>
          <a:p>
            <a:r>
              <a:rPr lang="en-ZA" b="1" dirty="0"/>
              <a:t>Activity type: </a:t>
            </a:r>
            <a:r>
              <a:rPr lang="en-ZA" dirty="0"/>
              <a:t>Role Play Simulation</a:t>
            </a:r>
            <a:endParaRPr lang="en-US" b="1" dirty="0"/>
          </a:p>
          <a:p>
            <a:r>
              <a:rPr lang="en-ZA" b="1" dirty="0"/>
              <a:t>Timing: </a:t>
            </a:r>
            <a:r>
              <a:rPr lang="en-ZA" dirty="0"/>
              <a:t>5 minutes to prepare; 30 minutes for simulations</a:t>
            </a:r>
            <a:endParaRPr lang="en-US" b="1" dirty="0"/>
          </a:p>
          <a:p>
            <a:r>
              <a:rPr lang="en-ZA" b="1" i="1" dirty="0"/>
              <a:t>Purpose: </a:t>
            </a:r>
            <a:r>
              <a:rPr lang="en-ZA" i="1" dirty="0"/>
              <a:t>To identify the issues and concerns of people who may be relocated.</a:t>
            </a:r>
            <a:endParaRPr lang="en-US" b="1" i="1" dirty="0"/>
          </a:p>
          <a:p>
            <a:r>
              <a:rPr lang="en-ZA" b="1" i="1" dirty="0"/>
              <a:t>Instruction: </a:t>
            </a:r>
            <a:r>
              <a:rPr lang="en-ZA" i="1" dirty="0"/>
              <a:t>You will be given a description of a person. Think about being that person: What are your main worries about being relocated? What will help you overcome those worries?</a:t>
            </a:r>
            <a:endParaRPr lang="en-US" b="1" i="1" dirty="0"/>
          </a:p>
          <a:p>
            <a:r>
              <a:rPr lang="en-ZA" b="1" i="1" dirty="0"/>
              <a:t>Introduce yourself to the group: tell them who you are, what your worries are and what will help you overcome those worries.</a:t>
            </a:r>
            <a:endParaRPr lang="en-US" b="1" i="1" dirty="0"/>
          </a:p>
          <a:p>
            <a:endParaRPr lang="en-US" dirty="0"/>
          </a:p>
        </p:txBody>
      </p:sp>
    </p:spTree>
    <p:extLst>
      <p:ext uri="{BB962C8B-B14F-4D97-AF65-F5344CB8AC3E}">
        <p14:creationId xmlns:p14="http://schemas.microsoft.com/office/powerpoint/2010/main" val="98170858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67640"/>
            <a:ext cx="8229600" cy="1143000"/>
          </a:xfrm>
        </p:spPr>
        <p:txBody>
          <a:bodyPr>
            <a:normAutofit/>
          </a:bodyPr>
          <a:lstStyle/>
          <a:p>
            <a:r>
              <a:rPr lang="en-US" dirty="0" smtClean="0"/>
              <a:t>Key Aspects in relation to relocations</a:t>
            </a:r>
            <a:endParaRPr lang="en-US" dirty="0"/>
          </a:p>
        </p:txBody>
      </p:sp>
      <p:sp>
        <p:nvSpPr>
          <p:cNvPr id="3" name="Content Placeholder 2"/>
          <p:cNvSpPr>
            <a:spLocks noGrp="1"/>
          </p:cNvSpPr>
          <p:nvPr>
            <p:ph idx="1"/>
          </p:nvPr>
        </p:nvSpPr>
        <p:spPr>
          <a:xfrm>
            <a:off x="228600" y="1066801"/>
            <a:ext cx="8610600" cy="2971800"/>
          </a:xfrm>
        </p:spPr>
        <p:txBody>
          <a:bodyPr>
            <a:normAutofit lnSpcReduction="10000"/>
          </a:bodyPr>
          <a:lstStyle/>
          <a:p>
            <a:pPr lvl="0"/>
            <a:r>
              <a:rPr lang="en-ZA" dirty="0"/>
              <a:t>Residents of informal settlements are almost always amongst the poorest and most </a:t>
            </a:r>
            <a:r>
              <a:rPr lang="en-ZA" dirty="0" smtClean="0"/>
              <a:t>disadvantaged</a:t>
            </a:r>
            <a:endParaRPr lang="en-ZA" dirty="0"/>
          </a:p>
          <a:p>
            <a:pPr lvl="0"/>
            <a:r>
              <a:rPr lang="en-ZA" dirty="0"/>
              <a:t>A primary coping mechanism is the development of mutual support that takes a number of different forms from:</a:t>
            </a:r>
          </a:p>
          <a:p>
            <a:pPr lvl="1"/>
            <a:r>
              <a:rPr lang="en-ZA" dirty="0"/>
              <a:t>Sociability/ friendship</a:t>
            </a:r>
          </a:p>
          <a:p>
            <a:pPr lvl="1"/>
            <a:r>
              <a:rPr lang="en-ZA" dirty="0"/>
              <a:t>Sharing food</a:t>
            </a:r>
          </a:p>
          <a:p>
            <a:pPr lvl="1"/>
            <a:r>
              <a:rPr lang="en-ZA" dirty="0"/>
              <a:t>Child care and security</a:t>
            </a:r>
          </a:p>
          <a:p>
            <a:pPr lvl="1"/>
            <a:r>
              <a:rPr lang="en-ZA" dirty="0"/>
              <a:t>Financial support/borrowing</a:t>
            </a:r>
            <a:r>
              <a:rPr lang="en-ZA" dirty="0" smtClean="0"/>
              <a:t>.</a:t>
            </a:r>
          </a:p>
          <a:p>
            <a:pPr lvl="1"/>
            <a:endParaRPr lang="en-ZA"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800600" y="3810000"/>
            <a:ext cx="4343400" cy="3048000"/>
          </a:xfrm>
          <a:prstGeom prst="rect">
            <a:avLst/>
          </a:prstGeom>
        </p:spPr>
      </p:pic>
      <p:sp>
        <p:nvSpPr>
          <p:cNvPr id="5" name="TextBox 4"/>
          <p:cNvSpPr txBox="1"/>
          <p:nvPr/>
        </p:nvSpPr>
        <p:spPr>
          <a:xfrm>
            <a:off x="129540" y="4038600"/>
            <a:ext cx="4671060" cy="2739211"/>
          </a:xfrm>
          <a:prstGeom prst="rect">
            <a:avLst/>
          </a:prstGeom>
          <a:solidFill>
            <a:schemeClr val="bg1"/>
          </a:solidFill>
        </p:spPr>
        <p:txBody>
          <a:bodyPr wrap="square" rtlCol="0">
            <a:spAutoFit/>
          </a:bodyPr>
          <a:lstStyle/>
          <a:p>
            <a:pPr marL="0" lvl="1"/>
            <a:r>
              <a:rPr lang="en-US" sz="2800" b="1" dirty="0" smtClean="0">
                <a:solidFill>
                  <a:srgbClr val="D65636"/>
                </a:solidFill>
                <a:latin typeface="Trebuchet MS" panose="020B0603020202020204" pitchFamily="34" charset="0"/>
              </a:rPr>
              <a:t>→ </a:t>
            </a:r>
            <a:r>
              <a:rPr lang="en-US" sz="2400" dirty="0" smtClean="0">
                <a:solidFill>
                  <a:srgbClr val="D65636"/>
                </a:solidFill>
                <a:latin typeface="Trebuchet MS" panose="020B0603020202020204" pitchFamily="34" charset="0"/>
              </a:rPr>
              <a:t>Mutual </a:t>
            </a:r>
            <a:r>
              <a:rPr lang="en-US" sz="2400" dirty="0">
                <a:solidFill>
                  <a:srgbClr val="D65636"/>
                </a:solidFill>
                <a:latin typeface="Trebuchet MS" panose="020B0603020202020204" pitchFamily="34" charset="0"/>
              </a:rPr>
              <a:t>support </a:t>
            </a:r>
            <a:r>
              <a:rPr lang="en-ZA" sz="2400" dirty="0">
                <a:solidFill>
                  <a:srgbClr val="D65636"/>
                </a:solidFill>
                <a:latin typeface="Trebuchet MS" panose="020B0603020202020204" pitchFamily="34" charset="0"/>
              </a:rPr>
              <a:t>requires trust which develops slowly over time and is easily disturbed. The relocation of a household to a new setting destroys such support, making poverty much harder. </a:t>
            </a:r>
          </a:p>
        </p:txBody>
      </p:sp>
    </p:spTree>
    <p:extLst>
      <p:ext uri="{BB962C8B-B14F-4D97-AF65-F5344CB8AC3E}">
        <p14:creationId xmlns:p14="http://schemas.microsoft.com/office/powerpoint/2010/main" val="283581178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Key Aspects in relation to relocations</a:t>
            </a:r>
            <a:endParaRPr lang="en-US" dirty="0"/>
          </a:p>
        </p:txBody>
      </p:sp>
      <p:sp>
        <p:nvSpPr>
          <p:cNvPr id="3" name="Content Placeholder 2"/>
          <p:cNvSpPr>
            <a:spLocks noGrp="1"/>
          </p:cNvSpPr>
          <p:nvPr>
            <p:ph idx="1"/>
          </p:nvPr>
        </p:nvSpPr>
        <p:spPr>
          <a:xfrm>
            <a:off x="457200" y="1600200"/>
            <a:ext cx="7467600" cy="4525963"/>
          </a:xfrm>
        </p:spPr>
        <p:txBody>
          <a:bodyPr>
            <a:normAutofit fontScale="92500" lnSpcReduction="10000"/>
          </a:bodyPr>
          <a:lstStyle/>
          <a:p>
            <a:r>
              <a:rPr lang="en-ZA" dirty="0"/>
              <a:t>Relocations have the potential to disrupt living arrangements such as children’s access to </a:t>
            </a:r>
            <a:r>
              <a:rPr lang="en-ZA" dirty="0" smtClean="0"/>
              <a:t>school.</a:t>
            </a:r>
          </a:p>
          <a:p>
            <a:r>
              <a:rPr lang="en-ZA" dirty="0" smtClean="0"/>
              <a:t>Planning </a:t>
            </a:r>
            <a:r>
              <a:rPr lang="en-ZA" dirty="0"/>
              <a:t>relocations should consider gender roles and needs.</a:t>
            </a:r>
          </a:p>
          <a:p>
            <a:pPr lvl="0"/>
            <a:r>
              <a:rPr lang="en-ZA" dirty="0"/>
              <a:t>The relocation of households must aim to minimize disruption to social assets and livelihoods.</a:t>
            </a:r>
          </a:p>
          <a:p>
            <a:pPr lvl="0"/>
            <a:r>
              <a:rPr lang="en-ZA" dirty="0"/>
              <a:t>It is also important to factor in the cost of relocation to the individual households including:</a:t>
            </a:r>
          </a:p>
          <a:p>
            <a:pPr lvl="1"/>
            <a:r>
              <a:rPr lang="en-ZA" dirty="0"/>
              <a:t>Cost of travel to work or source of livelihood;</a:t>
            </a:r>
          </a:p>
          <a:p>
            <a:pPr lvl="1"/>
            <a:r>
              <a:rPr lang="en-ZA" dirty="0"/>
              <a:t>Cost of travel to school;</a:t>
            </a:r>
          </a:p>
          <a:p>
            <a:pPr lvl="1"/>
            <a:r>
              <a:rPr lang="en-ZA" dirty="0"/>
              <a:t>Cost of travel to maintain social networks.</a:t>
            </a:r>
          </a:p>
          <a:p>
            <a:pPr lvl="0"/>
            <a:r>
              <a:rPr lang="en-ZA" dirty="0"/>
              <a:t>Many of these costs will affect the household over a long period.</a:t>
            </a:r>
          </a:p>
        </p:txBody>
      </p:sp>
    </p:spTree>
    <p:extLst>
      <p:ext uri="{BB962C8B-B14F-4D97-AF65-F5344CB8AC3E}">
        <p14:creationId xmlns:p14="http://schemas.microsoft.com/office/powerpoint/2010/main" val="81183282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41960"/>
            <a:ext cx="8229600" cy="1143000"/>
          </a:xfrm>
        </p:spPr>
        <p:txBody>
          <a:bodyPr>
            <a:normAutofit/>
          </a:bodyPr>
          <a:lstStyle/>
          <a:p>
            <a:r>
              <a:rPr lang="en-AU" dirty="0"/>
              <a:t>The beneficiary status of </a:t>
            </a:r>
            <a:r>
              <a:rPr lang="en-AU" dirty="0" smtClean="0"/>
              <a:t>relocates</a:t>
            </a:r>
            <a:endParaRPr lang="en-US" dirty="0"/>
          </a:p>
        </p:txBody>
      </p:sp>
      <p:sp>
        <p:nvSpPr>
          <p:cNvPr id="3" name="Content Placeholder 2"/>
          <p:cNvSpPr>
            <a:spLocks noGrp="1"/>
          </p:cNvSpPr>
          <p:nvPr>
            <p:ph idx="1"/>
          </p:nvPr>
        </p:nvSpPr>
        <p:spPr/>
        <p:txBody>
          <a:bodyPr>
            <a:normAutofit fontScale="92500"/>
          </a:bodyPr>
          <a:lstStyle/>
          <a:p>
            <a:r>
              <a:rPr lang="en-AU" dirty="0"/>
              <a:t>The national status of those requiring to be relocated can be a problem as funding is not available for non-citizens who do not have a South African residence permit</a:t>
            </a:r>
            <a:r>
              <a:rPr lang="en-AU" dirty="0" smtClean="0"/>
              <a:t>.</a:t>
            </a:r>
          </a:p>
          <a:p>
            <a:r>
              <a:rPr lang="en-AU" dirty="0" smtClean="0"/>
              <a:t> </a:t>
            </a:r>
            <a:r>
              <a:rPr lang="en-AU" dirty="0"/>
              <a:t>The Housing Code requires that the issue of aliens be referred to the Department of Home Affairs.</a:t>
            </a:r>
            <a:endParaRPr lang="en-US" dirty="0"/>
          </a:p>
          <a:p>
            <a:r>
              <a:rPr lang="en-AU" dirty="0"/>
              <a:t>South African citizens who have previously received housing benefits, but are found in the informal settlement may also create problems. </a:t>
            </a:r>
            <a:r>
              <a:rPr lang="en-AU" dirty="0" smtClean="0"/>
              <a:t>These </a:t>
            </a:r>
            <a:r>
              <a:rPr lang="en-AU" dirty="0"/>
              <a:t>residents </a:t>
            </a:r>
            <a:r>
              <a:rPr lang="en-AU" dirty="0" smtClean="0"/>
              <a:t>should </a:t>
            </a:r>
            <a:r>
              <a:rPr lang="en-AU" dirty="0"/>
              <a:t>be reported to the Department of Human Settlements.</a:t>
            </a:r>
            <a:endParaRPr lang="en-US" dirty="0"/>
          </a:p>
          <a:p>
            <a:r>
              <a:rPr lang="en-AU" dirty="0"/>
              <a:t>Options for resolving such matters include the sale of serviced sites under the upgrade </a:t>
            </a:r>
            <a:r>
              <a:rPr lang="en-AU" dirty="0" smtClean="0"/>
              <a:t>programme. This requires departmental </a:t>
            </a:r>
            <a:r>
              <a:rPr lang="en-AU" dirty="0"/>
              <a:t>authorisation.</a:t>
            </a:r>
            <a:endParaRPr lang="en-US" dirty="0"/>
          </a:p>
          <a:p>
            <a:endParaRPr lang="en-US" dirty="0"/>
          </a:p>
        </p:txBody>
      </p:sp>
    </p:spTree>
    <p:extLst>
      <p:ext uri="{BB962C8B-B14F-4D97-AF65-F5344CB8AC3E}">
        <p14:creationId xmlns:p14="http://schemas.microsoft.com/office/powerpoint/2010/main" val="356403109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ZA" dirty="0" smtClean="0"/>
              <a:t>Activity 6.6</a:t>
            </a:r>
            <a:r>
              <a:rPr lang="en-ZA" dirty="0"/>
              <a:t>: </a:t>
            </a:r>
            <a:r>
              <a:rPr lang="en-ZA" dirty="0" smtClean="0"/>
              <a:t>Reasons for relocations </a:t>
            </a:r>
            <a:endParaRPr lang="en-US" dirty="0"/>
          </a:p>
        </p:txBody>
      </p:sp>
      <p:sp>
        <p:nvSpPr>
          <p:cNvPr id="3" name="Content Placeholder 2"/>
          <p:cNvSpPr>
            <a:spLocks noGrp="1"/>
          </p:cNvSpPr>
          <p:nvPr>
            <p:ph idx="1"/>
          </p:nvPr>
        </p:nvSpPr>
        <p:spPr/>
        <p:txBody>
          <a:bodyPr/>
          <a:lstStyle/>
          <a:p>
            <a:r>
              <a:rPr lang="en-ZA" b="1" dirty="0"/>
              <a:t>Type of activity: </a:t>
            </a:r>
            <a:r>
              <a:rPr lang="en-ZA" dirty="0"/>
              <a:t>Pairs</a:t>
            </a:r>
            <a:endParaRPr lang="en-US" b="1" dirty="0"/>
          </a:p>
          <a:p>
            <a:r>
              <a:rPr lang="en-ZA" b="1" dirty="0"/>
              <a:t>Timing: </a:t>
            </a:r>
            <a:r>
              <a:rPr lang="en-ZA" dirty="0"/>
              <a:t>5 minutes</a:t>
            </a:r>
            <a:r>
              <a:rPr lang="en-ZA" b="1" dirty="0"/>
              <a:t> </a:t>
            </a:r>
            <a:endParaRPr lang="en-US" b="1" dirty="0"/>
          </a:p>
          <a:p>
            <a:r>
              <a:rPr lang="en-ZA" b="1" i="1" dirty="0"/>
              <a:t>Purpose: </a:t>
            </a:r>
            <a:r>
              <a:rPr lang="en-ZA" i="1" dirty="0"/>
              <a:t>To reinforce what you have learnt about the reasons why relocation may be necessary.</a:t>
            </a:r>
            <a:endParaRPr lang="en-US" b="1" i="1" dirty="0"/>
          </a:p>
          <a:p>
            <a:r>
              <a:rPr lang="en-ZA" b="1" i="1" dirty="0"/>
              <a:t>Instructions: </a:t>
            </a:r>
            <a:r>
              <a:rPr lang="en-ZA" i="1" dirty="0"/>
              <a:t>The reasons why a settlement may not be suitable for development are listed </a:t>
            </a:r>
            <a:r>
              <a:rPr lang="en-ZA" i="1" dirty="0" smtClean="0"/>
              <a:t>in the Participant Manual. </a:t>
            </a:r>
            <a:r>
              <a:rPr lang="en-ZA" i="1" dirty="0"/>
              <a:t>For each reason, provide an example to illustrate what it means.</a:t>
            </a:r>
            <a:endParaRPr lang="en-US" b="1" i="1" dirty="0"/>
          </a:p>
          <a:p>
            <a:endParaRPr lang="en-US" dirty="0"/>
          </a:p>
        </p:txBody>
      </p:sp>
    </p:spTree>
    <p:extLst>
      <p:ext uri="{BB962C8B-B14F-4D97-AF65-F5344CB8AC3E}">
        <p14:creationId xmlns:p14="http://schemas.microsoft.com/office/powerpoint/2010/main" val="404957726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Minimising relocations</a:t>
            </a:r>
            <a:endParaRPr lang="en-US" dirty="0"/>
          </a:p>
        </p:txBody>
      </p:sp>
      <p:sp>
        <p:nvSpPr>
          <p:cNvPr id="3" name="Content Placeholder 2"/>
          <p:cNvSpPr>
            <a:spLocks noGrp="1"/>
          </p:cNvSpPr>
          <p:nvPr>
            <p:ph idx="1"/>
          </p:nvPr>
        </p:nvSpPr>
        <p:spPr>
          <a:xfrm>
            <a:off x="457200" y="1600200"/>
            <a:ext cx="5334000" cy="4525963"/>
          </a:xfrm>
        </p:spPr>
        <p:txBody>
          <a:bodyPr>
            <a:normAutofit/>
          </a:bodyPr>
          <a:lstStyle/>
          <a:p>
            <a:pPr marL="0" indent="0">
              <a:buNone/>
            </a:pPr>
            <a:r>
              <a:rPr lang="en-ZA" dirty="0"/>
              <a:t>Where a settlement has been assessed and categorised as unsuitable for development, it should be investigated </a:t>
            </a:r>
            <a:r>
              <a:rPr lang="en-ZA" dirty="0" smtClean="0"/>
              <a:t>further, with the following in mind:</a:t>
            </a:r>
          </a:p>
          <a:p>
            <a:r>
              <a:rPr lang="en-ZA" b="1" dirty="0"/>
              <a:t>New planning </a:t>
            </a:r>
            <a:r>
              <a:rPr lang="en-ZA" b="1" dirty="0" smtClean="0"/>
              <a:t>legislation: </a:t>
            </a:r>
          </a:p>
          <a:p>
            <a:pPr lvl="2"/>
            <a:r>
              <a:rPr lang="en-ZA" dirty="0" smtClean="0"/>
              <a:t>SPLUMA </a:t>
            </a:r>
          </a:p>
          <a:p>
            <a:pPr lvl="2"/>
            <a:r>
              <a:rPr lang="en-ZA" b="1" dirty="0" smtClean="0"/>
              <a:t>NIMBY effect</a:t>
            </a:r>
          </a:p>
          <a:p>
            <a:r>
              <a:rPr lang="en-US" b="1" dirty="0"/>
              <a:t>New regulations for development on dolomite</a:t>
            </a:r>
            <a:endParaRPr lang="en-ZA" b="1" dirty="0"/>
          </a:p>
          <a:p>
            <a:r>
              <a:rPr lang="en-US" b="1" dirty="0"/>
              <a:t>New engineering technology</a:t>
            </a:r>
            <a:endParaRPr lang="en-ZA" b="1" dirty="0"/>
          </a:p>
          <a:p>
            <a:pPr lvl="1"/>
            <a:endParaRPr lang="en-ZA" b="1" dirty="0"/>
          </a:p>
          <a:p>
            <a:pPr lvl="1"/>
            <a:endParaRPr lang="en-ZA" dirty="0" smtClean="0"/>
          </a:p>
        </p:txBody>
      </p:sp>
      <p:pic>
        <p:nvPicPr>
          <p:cNvPr id="4" name="Picture 3" descr="C:\Users\00100004\Documents\Marie\housing rights &amp; projects\00000-2014\2013-CUBES-Shisaka on training\a case for upgrading\Photos used\sinkhole10.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847735" y="1828800"/>
            <a:ext cx="2862981" cy="1920875"/>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855109" y="4060911"/>
            <a:ext cx="2914948" cy="19500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0544638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Looking for alternatives</a:t>
            </a:r>
            <a:endParaRPr lang="en-US" dirty="0"/>
          </a:p>
        </p:txBody>
      </p:sp>
      <p:sp>
        <p:nvSpPr>
          <p:cNvPr id="3" name="Content Placeholder 2"/>
          <p:cNvSpPr>
            <a:spLocks noGrp="1"/>
          </p:cNvSpPr>
          <p:nvPr>
            <p:ph idx="1"/>
          </p:nvPr>
        </p:nvSpPr>
        <p:spPr>
          <a:xfrm>
            <a:off x="457200" y="1600200"/>
            <a:ext cx="4114800" cy="4525963"/>
          </a:xfrm>
        </p:spPr>
        <p:txBody>
          <a:bodyPr>
            <a:normAutofit/>
          </a:bodyPr>
          <a:lstStyle/>
          <a:p>
            <a:pPr marL="0" indent="0">
              <a:buNone/>
            </a:pPr>
            <a:r>
              <a:rPr lang="en-US" dirty="0"/>
              <a:t>The only legitimate grounds to relocate are proven hazards. But: There are engineering solutions to many hazards. Ask:</a:t>
            </a:r>
          </a:p>
          <a:p>
            <a:r>
              <a:rPr lang="en-US" dirty="0">
                <a:solidFill>
                  <a:srgbClr val="D65636"/>
                </a:solidFill>
              </a:rPr>
              <a:t>How severe are the hazards?</a:t>
            </a:r>
          </a:p>
          <a:p>
            <a:r>
              <a:rPr lang="en-US" dirty="0">
                <a:solidFill>
                  <a:srgbClr val="D65636"/>
                </a:solidFill>
              </a:rPr>
              <a:t>Do engineering solutions exist?</a:t>
            </a:r>
          </a:p>
          <a:p>
            <a:r>
              <a:rPr lang="en-US" dirty="0">
                <a:solidFill>
                  <a:srgbClr val="D65636"/>
                </a:solidFill>
              </a:rPr>
              <a:t>Can their cost be justified?</a:t>
            </a:r>
          </a:p>
          <a:p>
            <a:pPr lvl="1"/>
            <a:endParaRPr lang="en-ZA" dirty="0" smtClean="0"/>
          </a:p>
        </p:txBody>
      </p:sp>
      <p:pic>
        <p:nvPicPr>
          <p:cNvPr id="4"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00599" y="1523999"/>
            <a:ext cx="3616275" cy="46482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4957087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Looking for alternatives cont.</a:t>
            </a:r>
            <a:endParaRPr lang="en-US" dirty="0"/>
          </a:p>
        </p:txBody>
      </p:sp>
      <p:sp>
        <p:nvSpPr>
          <p:cNvPr id="3" name="Content Placeholder 2"/>
          <p:cNvSpPr>
            <a:spLocks noGrp="1"/>
          </p:cNvSpPr>
          <p:nvPr>
            <p:ph idx="1"/>
          </p:nvPr>
        </p:nvSpPr>
        <p:spPr>
          <a:xfrm>
            <a:off x="457200" y="1600200"/>
            <a:ext cx="7467600" cy="4525963"/>
          </a:xfrm>
        </p:spPr>
        <p:txBody>
          <a:bodyPr>
            <a:normAutofit/>
          </a:bodyPr>
          <a:lstStyle/>
          <a:p>
            <a:pPr lvl="1"/>
            <a:endParaRPr lang="en-ZA" b="1" dirty="0"/>
          </a:p>
          <a:p>
            <a:pPr marL="0" indent="0">
              <a:buNone/>
            </a:pPr>
            <a:r>
              <a:rPr lang="en-US" dirty="0"/>
              <a:t>Longer term considerations: consider scarcity of land and the long term interests of the town/city, e.g.:</a:t>
            </a:r>
          </a:p>
          <a:p>
            <a:pPr>
              <a:buFontTx/>
              <a:buChar char="-"/>
            </a:pPr>
            <a:r>
              <a:rPr lang="en-US" dirty="0">
                <a:solidFill>
                  <a:srgbClr val="D65636"/>
                </a:solidFill>
              </a:rPr>
              <a:t>Can all dolomitic land be left undeveloped into the future?</a:t>
            </a:r>
          </a:p>
          <a:p>
            <a:pPr>
              <a:buFontTx/>
              <a:buChar char="-"/>
            </a:pPr>
            <a:r>
              <a:rPr lang="en-US" dirty="0">
                <a:solidFill>
                  <a:srgbClr val="D65636"/>
                </a:solidFill>
              </a:rPr>
              <a:t>Can flooding not be reduced through interventions upstream?</a:t>
            </a:r>
          </a:p>
          <a:p>
            <a:pPr lvl="1"/>
            <a:endParaRPr lang="en-ZA" dirty="0" smtClean="0"/>
          </a:p>
        </p:txBody>
      </p:sp>
    </p:spTree>
    <p:extLst>
      <p:ext uri="{BB962C8B-B14F-4D97-AF65-F5344CB8AC3E}">
        <p14:creationId xmlns:p14="http://schemas.microsoft.com/office/powerpoint/2010/main" val="403753951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Looking </a:t>
            </a:r>
            <a:r>
              <a:rPr lang="en-US" dirty="0"/>
              <a:t>for </a:t>
            </a:r>
            <a:r>
              <a:rPr lang="en-US" dirty="0" smtClean="0"/>
              <a:t>alternatives cont.</a:t>
            </a:r>
            <a:endParaRPr lang="en-US" dirty="0"/>
          </a:p>
        </p:txBody>
      </p:sp>
      <p:sp>
        <p:nvSpPr>
          <p:cNvPr id="3" name="Content Placeholder 2"/>
          <p:cNvSpPr>
            <a:spLocks noGrp="1"/>
          </p:cNvSpPr>
          <p:nvPr>
            <p:ph idx="1"/>
          </p:nvPr>
        </p:nvSpPr>
        <p:spPr>
          <a:xfrm>
            <a:off x="457200" y="1600200"/>
            <a:ext cx="7467600" cy="4525963"/>
          </a:xfrm>
        </p:spPr>
        <p:txBody>
          <a:bodyPr>
            <a:normAutofit/>
          </a:bodyPr>
          <a:lstStyle/>
          <a:p>
            <a:pPr marL="0" indent="0">
              <a:buNone/>
            </a:pPr>
            <a:r>
              <a:rPr lang="en-US" dirty="0"/>
              <a:t>Possible engineering solutions to prevent relocation or to minimise relocation only to parts of the settlement:</a:t>
            </a:r>
          </a:p>
          <a:p>
            <a:r>
              <a:rPr lang="en-US" dirty="0"/>
              <a:t>Proximity to dangerous traffic </a:t>
            </a:r>
            <a:r>
              <a:rPr lang="en-US" dirty="0">
                <a:solidFill>
                  <a:srgbClr val="D65636"/>
                </a:solidFill>
              </a:rPr>
              <a:t>– can a wall be constructed?</a:t>
            </a:r>
          </a:p>
          <a:p>
            <a:r>
              <a:rPr lang="en-US" dirty="0"/>
              <a:t>Proximity to a pipeline – </a:t>
            </a:r>
            <a:r>
              <a:rPr lang="en-US" dirty="0">
                <a:solidFill>
                  <a:srgbClr val="D65636"/>
                </a:solidFill>
              </a:rPr>
              <a:t>can the pipeline be moved?</a:t>
            </a:r>
          </a:p>
          <a:p>
            <a:r>
              <a:rPr lang="en-US" dirty="0"/>
              <a:t>Proximity to power lines – </a:t>
            </a:r>
            <a:r>
              <a:rPr lang="en-US" dirty="0">
                <a:solidFill>
                  <a:srgbClr val="D65636"/>
                </a:solidFill>
              </a:rPr>
              <a:t>can partial relocation be coupled with a suitable land use near the power lines (urban agriculture)?</a:t>
            </a:r>
          </a:p>
          <a:p>
            <a:pPr lvl="1"/>
            <a:endParaRPr lang="en-ZA" b="1" dirty="0"/>
          </a:p>
          <a:p>
            <a:pPr lvl="1"/>
            <a:endParaRPr lang="en-ZA" dirty="0" smtClean="0"/>
          </a:p>
        </p:txBody>
      </p:sp>
    </p:spTree>
    <p:extLst>
      <p:ext uri="{BB962C8B-B14F-4D97-AF65-F5344CB8AC3E}">
        <p14:creationId xmlns:p14="http://schemas.microsoft.com/office/powerpoint/2010/main" val="181746861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Looking </a:t>
            </a:r>
            <a:r>
              <a:rPr lang="en-US" dirty="0"/>
              <a:t>for </a:t>
            </a:r>
            <a:r>
              <a:rPr lang="en-US" dirty="0" smtClean="0"/>
              <a:t>alternatives cont.</a:t>
            </a:r>
            <a:endParaRPr lang="en-US" dirty="0"/>
          </a:p>
        </p:txBody>
      </p:sp>
      <p:sp>
        <p:nvSpPr>
          <p:cNvPr id="3" name="Content Placeholder 2"/>
          <p:cNvSpPr>
            <a:spLocks noGrp="1"/>
          </p:cNvSpPr>
          <p:nvPr>
            <p:ph idx="1"/>
          </p:nvPr>
        </p:nvSpPr>
        <p:spPr>
          <a:xfrm>
            <a:off x="457200" y="1600200"/>
            <a:ext cx="4114800" cy="4525963"/>
          </a:xfrm>
        </p:spPr>
        <p:txBody>
          <a:bodyPr>
            <a:normAutofit/>
          </a:bodyPr>
          <a:lstStyle/>
          <a:p>
            <a:r>
              <a:rPr lang="en-US" dirty="0" smtClean="0"/>
              <a:t>Flooding </a:t>
            </a:r>
            <a:r>
              <a:rPr lang="en-US" dirty="0"/>
              <a:t>– </a:t>
            </a:r>
            <a:r>
              <a:rPr lang="en-US" dirty="0">
                <a:solidFill>
                  <a:srgbClr val="D65636"/>
                </a:solidFill>
              </a:rPr>
              <a:t>can surface water be better managed, or ground level be raised (e.g. through incremental roll-over upgrading)?</a:t>
            </a:r>
          </a:p>
          <a:p>
            <a:r>
              <a:rPr lang="en-US" dirty="0"/>
              <a:t>Unstable ground – </a:t>
            </a:r>
            <a:r>
              <a:rPr lang="en-US" dirty="0">
                <a:solidFill>
                  <a:srgbClr val="D65636"/>
                </a:solidFill>
              </a:rPr>
              <a:t>can the ground be stabilised (terracing, gabions, retaining walls, raft foundations)?</a:t>
            </a:r>
          </a:p>
          <a:p>
            <a:pPr lvl="1"/>
            <a:endParaRPr lang="en-ZA" dirty="0" smtClean="0"/>
          </a:p>
        </p:txBody>
      </p:sp>
      <p:pic>
        <p:nvPicPr>
          <p:cNvPr id="4"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62194" y="2971800"/>
            <a:ext cx="4242163" cy="27889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3356676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Relocation in the context of an in-situ upgrade project</a:t>
            </a:r>
            <a:endParaRPr lang="en-US" dirty="0"/>
          </a:p>
        </p:txBody>
      </p:sp>
      <p:sp>
        <p:nvSpPr>
          <p:cNvPr id="3" name="Content Placeholder 2"/>
          <p:cNvSpPr>
            <a:spLocks noGrp="1"/>
          </p:cNvSpPr>
          <p:nvPr>
            <p:ph idx="1"/>
          </p:nvPr>
        </p:nvSpPr>
        <p:spPr>
          <a:xfrm>
            <a:off x="457200" y="1600200"/>
            <a:ext cx="8229600" cy="4525963"/>
          </a:xfrm>
        </p:spPr>
        <p:txBody>
          <a:bodyPr>
            <a:normAutofit/>
          </a:bodyPr>
          <a:lstStyle/>
          <a:p>
            <a:pPr>
              <a:buFont typeface="Arial" panose="020B0604020202020204" pitchFamily="34" charset="0"/>
              <a:buChar char="•"/>
            </a:pPr>
            <a:r>
              <a:rPr lang="en-ZA" dirty="0"/>
              <a:t>The implementation </a:t>
            </a:r>
            <a:r>
              <a:rPr lang="en-ZA" dirty="0" smtClean="0"/>
              <a:t>of an insitu upgrading process </a:t>
            </a:r>
            <a:r>
              <a:rPr lang="en-ZA" dirty="0"/>
              <a:t>occurs with people on site and thus the relocation of households, be they temporary or </a:t>
            </a:r>
            <a:r>
              <a:rPr lang="en-ZA" dirty="0" smtClean="0"/>
              <a:t>permanent.</a:t>
            </a:r>
          </a:p>
          <a:p>
            <a:pPr>
              <a:buFont typeface="Arial" panose="020B0604020202020204" pitchFamily="34" charset="0"/>
              <a:buChar char="•"/>
            </a:pPr>
            <a:r>
              <a:rPr lang="en-ZA" dirty="0"/>
              <a:t>The scale of relocations depends upon the following factors:</a:t>
            </a:r>
          </a:p>
          <a:p>
            <a:pPr lvl="1">
              <a:buFont typeface="Arial" panose="020B0604020202020204" pitchFamily="34" charset="0"/>
              <a:buChar char="•"/>
            </a:pPr>
            <a:r>
              <a:rPr lang="en-ZA" b="1" dirty="0"/>
              <a:t>The size (scale) of the </a:t>
            </a:r>
            <a:r>
              <a:rPr lang="en-ZA" b="1" dirty="0" smtClean="0"/>
              <a:t>settlement</a:t>
            </a:r>
          </a:p>
          <a:p>
            <a:pPr lvl="1">
              <a:buFont typeface="Arial" panose="020B0604020202020204" pitchFamily="34" charset="0"/>
              <a:buChar char="•"/>
            </a:pPr>
            <a:r>
              <a:rPr lang="en-ZA" b="1" dirty="0"/>
              <a:t>The form of </a:t>
            </a:r>
            <a:r>
              <a:rPr lang="en-ZA" b="1" dirty="0" smtClean="0"/>
              <a:t>settlement</a:t>
            </a:r>
            <a:endParaRPr lang="en-ZA" dirty="0"/>
          </a:p>
          <a:p>
            <a:pPr lvl="1">
              <a:buFont typeface="Arial" panose="020B0604020202020204" pitchFamily="34" charset="0"/>
              <a:buChar char="•"/>
            </a:pPr>
            <a:r>
              <a:rPr lang="en-ZA" b="1" dirty="0"/>
              <a:t>Density of a </a:t>
            </a:r>
            <a:r>
              <a:rPr lang="en-ZA" b="1" dirty="0" smtClean="0"/>
              <a:t>settlement</a:t>
            </a:r>
          </a:p>
          <a:p>
            <a:pPr lvl="1">
              <a:buFont typeface="Arial" panose="020B0604020202020204" pitchFamily="34" charset="0"/>
              <a:buChar char="•"/>
            </a:pPr>
            <a:r>
              <a:rPr lang="en-ZA" b="1" dirty="0"/>
              <a:t>Infrastructure </a:t>
            </a:r>
            <a:r>
              <a:rPr lang="en-ZA" b="1" dirty="0" smtClean="0"/>
              <a:t>standards</a:t>
            </a:r>
          </a:p>
          <a:p>
            <a:pPr lvl="1">
              <a:buFont typeface="Arial" panose="020B0604020202020204" pitchFamily="34" charset="0"/>
              <a:buChar char="•"/>
            </a:pPr>
            <a:r>
              <a:rPr lang="en-ZA" b="1" dirty="0"/>
              <a:t>Top structure form</a:t>
            </a:r>
            <a:endParaRPr lang="en-ZA" dirty="0" smtClean="0"/>
          </a:p>
          <a:p>
            <a:pPr marL="457200" lvl="1" indent="0">
              <a:buNone/>
            </a:pPr>
            <a:endParaRPr lang="en-ZA" dirty="0" smtClean="0"/>
          </a:p>
        </p:txBody>
      </p:sp>
    </p:spTree>
    <p:extLst>
      <p:ext uri="{BB962C8B-B14F-4D97-AF65-F5344CB8AC3E}">
        <p14:creationId xmlns:p14="http://schemas.microsoft.com/office/powerpoint/2010/main" val="404781052"/>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457200"/>
            <a:ext cx="8229600" cy="1066800"/>
          </a:xfrm>
        </p:spPr>
        <p:txBody>
          <a:bodyPr>
            <a:normAutofit/>
          </a:bodyPr>
          <a:lstStyle/>
          <a:p>
            <a:r>
              <a:rPr lang="en-US" dirty="0" smtClean="0"/>
              <a:t>Methods of relocation - Roll </a:t>
            </a:r>
            <a:r>
              <a:rPr lang="en-US" dirty="0"/>
              <a:t>over upgrading </a:t>
            </a:r>
          </a:p>
        </p:txBody>
      </p:sp>
      <p:sp>
        <p:nvSpPr>
          <p:cNvPr id="3" name="Content Placeholder 2"/>
          <p:cNvSpPr>
            <a:spLocks noGrp="1"/>
          </p:cNvSpPr>
          <p:nvPr>
            <p:ph idx="1"/>
          </p:nvPr>
        </p:nvSpPr>
        <p:spPr>
          <a:xfrm>
            <a:off x="457200" y="1752600"/>
            <a:ext cx="3810000" cy="4648200"/>
          </a:xfrm>
        </p:spPr>
        <p:txBody>
          <a:bodyPr>
            <a:normAutofit/>
          </a:bodyPr>
          <a:lstStyle/>
          <a:p>
            <a:r>
              <a:rPr lang="en-US" dirty="0" smtClean="0"/>
              <a:t>Households are moved off </a:t>
            </a:r>
            <a:r>
              <a:rPr lang="en-US" dirty="0"/>
              <a:t>the land, into a temporary relocation area (TRA</a:t>
            </a:r>
            <a:r>
              <a:rPr lang="en-US" dirty="0" smtClean="0"/>
              <a:t>) nearby</a:t>
            </a:r>
          </a:p>
          <a:p>
            <a:r>
              <a:rPr lang="en-US" dirty="0" smtClean="0"/>
              <a:t>Shacks are dismantled and formal houses developed </a:t>
            </a:r>
          </a:p>
          <a:p>
            <a:r>
              <a:rPr lang="en-US" dirty="0" smtClean="0"/>
              <a:t>The same households move </a:t>
            </a:r>
            <a:r>
              <a:rPr lang="en-US" dirty="0"/>
              <a:t>back</a:t>
            </a:r>
            <a:r>
              <a:rPr lang="en-US" dirty="0" smtClean="0"/>
              <a:t>.</a:t>
            </a:r>
          </a:p>
          <a:p>
            <a:pPr lvl="1"/>
            <a:endParaRPr lang="en-US" dirty="0" smtClean="0"/>
          </a:p>
        </p:txBody>
      </p:sp>
      <p:pic>
        <p:nvPicPr>
          <p:cNvPr id="5" name="Picture 4"/>
          <p:cNvPicPr/>
          <p:nvPr/>
        </p:nvPicPr>
        <p:blipFill>
          <a:blip r:embed="rId2">
            <a:extLst>
              <a:ext uri="{28A0092B-C50C-407E-A947-70E740481C1C}">
                <a14:useLocalDpi xmlns:a14="http://schemas.microsoft.com/office/drawing/2010/main" val="0"/>
              </a:ext>
            </a:extLst>
          </a:blip>
          <a:srcRect/>
          <a:stretch>
            <a:fillRect/>
          </a:stretch>
        </p:blipFill>
        <p:spPr bwMode="auto">
          <a:xfrm>
            <a:off x="4267200" y="1676400"/>
            <a:ext cx="4572000" cy="3823110"/>
          </a:xfrm>
          <a:prstGeom prst="rect">
            <a:avLst/>
          </a:prstGeom>
          <a:noFill/>
          <a:ln>
            <a:noFill/>
          </a:ln>
        </p:spPr>
      </p:pic>
      <p:pic>
        <p:nvPicPr>
          <p:cNvPr id="6"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08837" y="3751918"/>
            <a:ext cx="2209802" cy="29540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63428195"/>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066800"/>
          </a:xfrm>
        </p:spPr>
        <p:txBody>
          <a:bodyPr>
            <a:normAutofit/>
          </a:bodyPr>
          <a:lstStyle/>
          <a:p>
            <a:r>
              <a:rPr lang="en-US" dirty="0"/>
              <a:t>Roll over </a:t>
            </a:r>
            <a:r>
              <a:rPr lang="en-US" dirty="0" smtClean="0"/>
              <a:t>upgrading cont.</a:t>
            </a:r>
            <a:endParaRPr lang="en-US" dirty="0"/>
          </a:p>
        </p:txBody>
      </p:sp>
      <p:sp>
        <p:nvSpPr>
          <p:cNvPr id="6" name="Content Placeholder 2"/>
          <p:cNvSpPr>
            <a:spLocks noGrp="1"/>
          </p:cNvSpPr>
          <p:nvPr>
            <p:ph idx="1"/>
          </p:nvPr>
        </p:nvSpPr>
        <p:spPr>
          <a:xfrm>
            <a:off x="457200" y="1524000"/>
            <a:ext cx="7924800" cy="4572000"/>
          </a:xfrm>
        </p:spPr>
        <p:txBody>
          <a:bodyPr>
            <a:normAutofit fontScale="92500" lnSpcReduction="10000"/>
          </a:bodyPr>
          <a:lstStyle/>
          <a:p>
            <a:r>
              <a:rPr lang="en-US" b="1" dirty="0"/>
              <a:t>Disadvantages of roll over upgrading</a:t>
            </a:r>
            <a:r>
              <a:rPr lang="en-US" dirty="0"/>
              <a:t>: </a:t>
            </a:r>
          </a:p>
          <a:p>
            <a:pPr lvl="1"/>
            <a:r>
              <a:rPr lang="en-US" dirty="0" smtClean="0"/>
              <a:t>it </a:t>
            </a:r>
            <a:r>
              <a:rPr lang="en-US" dirty="0"/>
              <a:t>disrupts lives, </a:t>
            </a:r>
            <a:r>
              <a:rPr lang="en-US" dirty="0" smtClean="0"/>
              <a:t>and</a:t>
            </a:r>
            <a:endParaRPr lang="en-US" dirty="0"/>
          </a:p>
          <a:p>
            <a:pPr lvl="1"/>
            <a:r>
              <a:rPr lang="en-US" dirty="0"/>
              <a:t>requires </a:t>
            </a:r>
            <a:r>
              <a:rPr lang="en-US" dirty="0" smtClean="0"/>
              <a:t>the establishment </a:t>
            </a:r>
            <a:r>
              <a:rPr lang="en-US" dirty="0"/>
              <a:t>of a temporary relocation </a:t>
            </a:r>
            <a:r>
              <a:rPr lang="en-US" dirty="0" smtClean="0"/>
              <a:t>area (TRA). Its </a:t>
            </a:r>
            <a:r>
              <a:rPr lang="en-US" dirty="0"/>
              <a:t>maintenance/management and later conversion or dismantling </a:t>
            </a:r>
            <a:r>
              <a:rPr lang="en-US" dirty="0" smtClean="0"/>
              <a:t>adds additional costs</a:t>
            </a:r>
          </a:p>
          <a:p>
            <a:pPr lvl="1"/>
            <a:endParaRPr lang="en-US" dirty="0"/>
          </a:p>
          <a:p>
            <a:pPr lvl="1"/>
            <a:endParaRPr lang="en-US" dirty="0" smtClean="0"/>
          </a:p>
          <a:p>
            <a:pPr lvl="1"/>
            <a:endParaRPr lang="en-US" dirty="0"/>
          </a:p>
          <a:p>
            <a:pPr lvl="1"/>
            <a:endParaRPr lang="en-US" dirty="0" smtClean="0"/>
          </a:p>
          <a:p>
            <a:pPr lvl="1"/>
            <a:endParaRPr lang="en-US" dirty="0"/>
          </a:p>
          <a:p>
            <a:pPr lvl="1"/>
            <a:r>
              <a:rPr lang="en-US" dirty="0" smtClean="0"/>
              <a:t>It is often difficult </a:t>
            </a:r>
            <a:r>
              <a:rPr lang="en-US" dirty="0"/>
              <a:t>to get community buy-in due to fear of being displaced in the process.</a:t>
            </a:r>
          </a:p>
          <a:p>
            <a:pPr marL="0" indent="0">
              <a:buNone/>
            </a:pPr>
            <a:r>
              <a:rPr lang="en-US" dirty="0"/>
              <a:t>But: this approach is required where land has to be rehabilitated. It is preferable to relocation.</a:t>
            </a:r>
          </a:p>
          <a:p>
            <a:endParaRPr lang="en-US" dirty="0"/>
          </a:p>
        </p:txBody>
      </p:sp>
      <p:pic>
        <p:nvPicPr>
          <p:cNvPr id="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47800" y="3124200"/>
            <a:ext cx="2590800" cy="15746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29200" y="3065164"/>
            <a:ext cx="3171117" cy="16533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97518806"/>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066800"/>
          </a:xfrm>
        </p:spPr>
        <p:txBody>
          <a:bodyPr>
            <a:normAutofit/>
          </a:bodyPr>
          <a:lstStyle/>
          <a:p>
            <a:r>
              <a:rPr lang="en-US" dirty="0"/>
              <a:t>Re-blocking</a:t>
            </a:r>
          </a:p>
        </p:txBody>
      </p:sp>
      <p:sp>
        <p:nvSpPr>
          <p:cNvPr id="3" name="Content Placeholder 2"/>
          <p:cNvSpPr>
            <a:spLocks noGrp="1"/>
          </p:cNvSpPr>
          <p:nvPr>
            <p:ph idx="1"/>
          </p:nvPr>
        </p:nvSpPr>
        <p:spPr>
          <a:xfrm>
            <a:off x="457200" y="1371600"/>
            <a:ext cx="8305800" cy="5029200"/>
          </a:xfrm>
        </p:spPr>
        <p:txBody>
          <a:bodyPr>
            <a:normAutofit/>
          </a:bodyPr>
          <a:lstStyle/>
          <a:p>
            <a:pPr marL="57150" indent="0">
              <a:buNone/>
            </a:pPr>
            <a:r>
              <a:rPr lang="en-AU" dirty="0" smtClean="0"/>
              <a:t>Is </a:t>
            </a:r>
            <a:r>
              <a:rPr lang="en-AU" dirty="0"/>
              <a:t>a technique for re-ordering the settlement by moving and rebuilding shacks to free up space for infrastructure and facilities.</a:t>
            </a:r>
            <a:endParaRPr lang="en-US" dirty="0" smtClean="0"/>
          </a:p>
        </p:txBody>
      </p:sp>
      <p:pic>
        <p:nvPicPr>
          <p:cNvPr id="6" name="Content Placeholder 3" descr="http://www.stellenboschheritage.co.za/wp-content/uploads/Reblocking_Before_and_After.jpg"/>
          <p:cNvPicPr>
            <a:picLocks/>
          </p:cNvPicPr>
          <p:nvPr/>
        </p:nvPicPr>
        <p:blipFill>
          <a:blip r:embed="rId2">
            <a:extLst>
              <a:ext uri="{28A0092B-C50C-407E-A947-70E740481C1C}">
                <a14:useLocalDpi xmlns:a14="http://schemas.microsoft.com/office/drawing/2010/main" val="0"/>
              </a:ext>
            </a:extLst>
          </a:blip>
          <a:srcRect/>
          <a:stretch>
            <a:fillRect/>
          </a:stretch>
        </p:blipFill>
        <p:spPr bwMode="auto">
          <a:xfrm>
            <a:off x="2743200" y="2667000"/>
            <a:ext cx="5638800" cy="3962400"/>
          </a:xfrm>
          <a:prstGeom prst="rect">
            <a:avLst/>
          </a:prstGeom>
          <a:noFill/>
          <a:ln>
            <a:noFill/>
          </a:ln>
        </p:spPr>
      </p:pic>
    </p:spTree>
    <p:extLst>
      <p:ext uri="{BB962C8B-B14F-4D97-AF65-F5344CB8AC3E}">
        <p14:creationId xmlns:p14="http://schemas.microsoft.com/office/powerpoint/2010/main" val="2738581207"/>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066800"/>
          </a:xfrm>
        </p:spPr>
        <p:txBody>
          <a:bodyPr>
            <a:normAutofit/>
          </a:bodyPr>
          <a:lstStyle/>
          <a:p>
            <a:r>
              <a:rPr lang="en-AU" dirty="0" smtClean="0"/>
              <a:t>Relocations </a:t>
            </a:r>
            <a:r>
              <a:rPr lang="en-AU" dirty="0"/>
              <a:t>to greenfields sites</a:t>
            </a:r>
            <a:endParaRPr lang="en-US" dirty="0"/>
          </a:p>
        </p:txBody>
      </p:sp>
      <p:sp>
        <p:nvSpPr>
          <p:cNvPr id="3" name="Content Placeholder 2"/>
          <p:cNvSpPr>
            <a:spLocks noGrp="1"/>
          </p:cNvSpPr>
          <p:nvPr>
            <p:ph idx="1"/>
          </p:nvPr>
        </p:nvSpPr>
        <p:spPr>
          <a:xfrm>
            <a:off x="228600" y="990600"/>
            <a:ext cx="8305800" cy="2438400"/>
          </a:xfrm>
        </p:spPr>
        <p:txBody>
          <a:bodyPr>
            <a:normAutofit fontScale="92500" lnSpcReduction="10000"/>
          </a:bodyPr>
          <a:lstStyle/>
          <a:p>
            <a:pPr marL="400050" lvl="0"/>
            <a:r>
              <a:rPr lang="en-AU" dirty="0"/>
              <a:t>In a greenfields relocation, a whole community is moved to a new site</a:t>
            </a:r>
            <a:r>
              <a:rPr lang="en-AU" dirty="0" smtClean="0"/>
              <a:t>.</a:t>
            </a:r>
          </a:p>
          <a:p>
            <a:pPr marL="400050" lvl="0"/>
            <a:r>
              <a:rPr lang="en-AU" dirty="0" smtClean="0"/>
              <a:t>A </a:t>
            </a:r>
            <a:r>
              <a:rPr lang="en-AU" dirty="0"/>
              <a:t>key issue with greenfield sites is their proximity to the site from which households are being moved</a:t>
            </a:r>
            <a:r>
              <a:rPr lang="en-AU" dirty="0" smtClean="0"/>
              <a:t>.</a:t>
            </a:r>
          </a:p>
          <a:p>
            <a:pPr marL="400050" lvl="0"/>
            <a:r>
              <a:rPr lang="en-AU" dirty="0" smtClean="0"/>
              <a:t> </a:t>
            </a:r>
            <a:r>
              <a:rPr lang="en-AU" dirty="0"/>
              <a:t>The extent to which they are located within the vicinity of the existing site will reduce the social and economic disruption that households experience.</a:t>
            </a:r>
            <a:endParaRPr lang="en-US" dirty="0"/>
          </a:p>
          <a:p>
            <a:pPr marL="400050"/>
            <a:endParaRPr lang="en-US" dirty="0" smtClean="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438400" y="3413760"/>
            <a:ext cx="5896200" cy="3429000"/>
          </a:xfrm>
          <a:prstGeom prst="rect">
            <a:avLst/>
          </a:prstGeom>
        </p:spPr>
      </p:pic>
    </p:spTree>
    <p:extLst>
      <p:ext uri="{BB962C8B-B14F-4D97-AF65-F5344CB8AC3E}">
        <p14:creationId xmlns:p14="http://schemas.microsoft.com/office/powerpoint/2010/main" val="4106339397"/>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066800"/>
          </a:xfrm>
        </p:spPr>
        <p:txBody>
          <a:bodyPr>
            <a:normAutofit/>
          </a:bodyPr>
          <a:lstStyle/>
          <a:p>
            <a:r>
              <a:rPr lang="en-US" dirty="0" smtClean="0"/>
              <a:t>Planning for relocation</a:t>
            </a:r>
            <a:endParaRPr lang="en-US" dirty="0"/>
          </a:p>
        </p:txBody>
      </p:sp>
      <p:sp>
        <p:nvSpPr>
          <p:cNvPr id="3" name="Content Placeholder 2"/>
          <p:cNvSpPr>
            <a:spLocks noGrp="1"/>
          </p:cNvSpPr>
          <p:nvPr>
            <p:ph idx="1"/>
          </p:nvPr>
        </p:nvSpPr>
        <p:spPr>
          <a:xfrm>
            <a:off x="457200" y="1371600"/>
            <a:ext cx="8305800" cy="5029200"/>
          </a:xfrm>
        </p:spPr>
        <p:txBody>
          <a:bodyPr>
            <a:normAutofit lnSpcReduction="10000"/>
          </a:bodyPr>
          <a:lstStyle/>
          <a:p>
            <a:r>
              <a:rPr lang="en-ZA" dirty="0"/>
              <a:t>At the project preparation stage the following processes are involved:</a:t>
            </a:r>
          </a:p>
          <a:p>
            <a:pPr lvl="1"/>
            <a:r>
              <a:rPr lang="en-ZA" dirty="0"/>
              <a:t>Registering all households in the informal settlement in order to establish the total number of households and (if possible) their beneficiary status.</a:t>
            </a:r>
          </a:p>
          <a:p>
            <a:pPr lvl="1"/>
            <a:r>
              <a:rPr lang="en-ZA" dirty="0"/>
              <a:t>Determining the number of households that will have to be relocated as part of planning the settlement layout.</a:t>
            </a:r>
          </a:p>
          <a:p>
            <a:pPr lvl="1"/>
            <a:r>
              <a:rPr lang="en-ZA" dirty="0"/>
              <a:t>Assessing the potential to accommodate relocation within the settlement or the availability of relocation sites outside of it.</a:t>
            </a:r>
          </a:p>
          <a:p>
            <a:pPr lvl="1"/>
            <a:r>
              <a:rPr lang="en-ZA" dirty="0"/>
              <a:t>Arranging the relocation process — what needs to be done, when and by whom?</a:t>
            </a:r>
          </a:p>
          <a:p>
            <a:pPr lvl="1"/>
            <a:r>
              <a:rPr lang="en-ZA" dirty="0"/>
              <a:t>Accommodating the relocation process in the plan including its timing, budgetary impact and management.</a:t>
            </a:r>
          </a:p>
          <a:p>
            <a:pPr marL="400050"/>
            <a:endParaRPr lang="en-US" dirty="0" smtClean="0"/>
          </a:p>
        </p:txBody>
      </p:sp>
    </p:spTree>
    <p:extLst>
      <p:ext uri="{BB962C8B-B14F-4D97-AF65-F5344CB8AC3E}">
        <p14:creationId xmlns:p14="http://schemas.microsoft.com/office/powerpoint/2010/main" val="3991251495"/>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066800"/>
          </a:xfrm>
        </p:spPr>
        <p:txBody>
          <a:bodyPr>
            <a:normAutofit/>
          </a:bodyPr>
          <a:lstStyle/>
          <a:p>
            <a:r>
              <a:rPr lang="en-US" dirty="0" smtClean="0"/>
              <a:t>Post-relocation requirements</a:t>
            </a:r>
            <a:endParaRPr lang="en-US" dirty="0"/>
          </a:p>
        </p:txBody>
      </p:sp>
      <p:sp>
        <p:nvSpPr>
          <p:cNvPr id="3" name="Content Placeholder 2"/>
          <p:cNvSpPr>
            <a:spLocks noGrp="1"/>
          </p:cNvSpPr>
          <p:nvPr>
            <p:ph idx="1"/>
          </p:nvPr>
        </p:nvSpPr>
        <p:spPr>
          <a:xfrm>
            <a:off x="457200" y="1371600"/>
            <a:ext cx="8305800" cy="5029200"/>
          </a:xfrm>
        </p:spPr>
        <p:txBody>
          <a:bodyPr>
            <a:normAutofit/>
          </a:bodyPr>
          <a:lstStyle/>
          <a:p>
            <a:r>
              <a:rPr lang="en-ZA" dirty="0"/>
              <a:t>Aftercare in relocations is vital.</a:t>
            </a:r>
          </a:p>
          <a:p>
            <a:pPr lvl="1"/>
            <a:r>
              <a:rPr lang="en-ZA" dirty="0"/>
              <a:t>Re-invasion of cleared sites defeats the object of the relocation </a:t>
            </a:r>
            <a:endParaRPr lang="en-ZA" dirty="0" smtClean="0"/>
          </a:p>
          <a:p>
            <a:pPr lvl="1"/>
            <a:r>
              <a:rPr lang="en-ZA" dirty="0" smtClean="0"/>
              <a:t>Creating </a:t>
            </a:r>
            <a:r>
              <a:rPr lang="en-ZA" dirty="0"/>
              <a:t>a clear demarcation between cleared sites and the rest of the settlement is essential to enable monitoring.</a:t>
            </a:r>
          </a:p>
          <a:p>
            <a:pPr lvl="1"/>
            <a:r>
              <a:rPr lang="en-ZA" dirty="0"/>
              <a:t>Community buy-in to maintaining cleared areas is important.</a:t>
            </a:r>
          </a:p>
          <a:p>
            <a:pPr lvl="1"/>
            <a:r>
              <a:rPr lang="en-ZA" dirty="0"/>
              <a:t>Regular monitoring is essential</a:t>
            </a:r>
            <a:r>
              <a:rPr lang="en-ZA" dirty="0" smtClean="0"/>
              <a:t>.</a:t>
            </a:r>
            <a:endParaRPr lang="en-ZA"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591300" y="4817091"/>
            <a:ext cx="2438400" cy="1815165"/>
          </a:xfrm>
          <a:prstGeom prst="rect">
            <a:avLst/>
          </a:prstGeom>
        </p:spPr>
      </p:pic>
      <p:sp>
        <p:nvSpPr>
          <p:cNvPr id="6" name="TextBox 5"/>
          <p:cNvSpPr txBox="1"/>
          <p:nvPr/>
        </p:nvSpPr>
        <p:spPr>
          <a:xfrm>
            <a:off x="190500" y="4969491"/>
            <a:ext cx="6858000" cy="1261884"/>
          </a:xfrm>
          <a:prstGeom prst="rect">
            <a:avLst/>
          </a:prstGeom>
          <a:solidFill>
            <a:schemeClr val="bg1"/>
          </a:solidFill>
        </p:spPr>
        <p:txBody>
          <a:bodyPr wrap="square" rtlCol="0">
            <a:spAutoFit/>
          </a:bodyPr>
          <a:lstStyle/>
          <a:p>
            <a:r>
              <a:rPr lang="en-US" sz="2800" b="1" dirty="0" smtClean="0">
                <a:solidFill>
                  <a:srgbClr val="D65636"/>
                </a:solidFill>
                <a:latin typeface="Trebuchet MS" panose="020B0603020202020204" pitchFamily="34" charset="0"/>
              </a:rPr>
              <a:t>→ </a:t>
            </a:r>
            <a:r>
              <a:rPr lang="en-US" sz="2800" dirty="0" smtClean="0">
                <a:solidFill>
                  <a:srgbClr val="D65636"/>
                </a:solidFill>
                <a:latin typeface="Trebuchet MS" panose="020B0603020202020204" pitchFamily="34" charset="0"/>
              </a:rPr>
              <a:t> </a:t>
            </a:r>
            <a:r>
              <a:rPr lang="en-ZA" sz="2400" dirty="0" smtClean="0">
                <a:solidFill>
                  <a:srgbClr val="D65636"/>
                </a:solidFill>
                <a:latin typeface="Trebuchet MS" panose="020B0603020202020204" pitchFamily="34" charset="0"/>
              </a:rPr>
              <a:t>Most importantly: Caring </a:t>
            </a:r>
            <a:r>
              <a:rPr lang="en-ZA" sz="2400" dirty="0">
                <a:solidFill>
                  <a:srgbClr val="D65636"/>
                </a:solidFill>
                <a:latin typeface="Trebuchet MS" panose="020B0603020202020204" pitchFamily="34" charset="0"/>
              </a:rPr>
              <a:t>for those who have been relocated needs to be an active process. </a:t>
            </a:r>
            <a:endParaRPr lang="en-US" sz="2400" dirty="0">
              <a:solidFill>
                <a:srgbClr val="D65636"/>
              </a:solidFill>
              <a:latin typeface="Trebuchet MS" panose="020B0603020202020204" pitchFamily="34" charset="0"/>
            </a:endParaRPr>
          </a:p>
          <a:p>
            <a:pPr marL="0" lvl="1"/>
            <a:endParaRPr lang="en-US" sz="2400" dirty="0">
              <a:solidFill>
                <a:srgbClr val="D65636"/>
              </a:solidFill>
              <a:latin typeface="Trebuchet MS" panose="020B0603020202020204" pitchFamily="34" charset="0"/>
            </a:endParaRPr>
          </a:p>
        </p:txBody>
      </p:sp>
    </p:spTree>
    <p:extLst>
      <p:ext uri="{BB962C8B-B14F-4D97-AF65-F5344CB8AC3E}">
        <p14:creationId xmlns:p14="http://schemas.microsoft.com/office/powerpoint/2010/main" val="1578429590"/>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87680"/>
            <a:ext cx="8229600" cy="1143000"/>
          </a:xfrm>
        </p:spPr>
        <p:txBody>
          <a:bodyPr>
            <a:normAutofit/>
          </a:bodyPr>
          <a:lstStyle/>
          <a:p>
            <a:r>
              <a:rPr lang="en-AU" dirty="0"/>
              <a:t>Funding for </a:t>
            </a:r>
            <a:r>
              <a:rPr lang="en-AU" dirty="0" smtClean="0"/>
              <a:t>relocations</a:t>
            </a:r>
            <a:endParaRPr lang="en-US" dirty="0"/>
          </a:p>
        </p:txBody>
      </p:sp>
      <p:sp>
        <p:nvSpPr>
          <p:cNvPr id="3" name="Content Placeholder 2"/>
          <p:cNvSpPr>
            <a:spLocks noGrp="1"/>
          </p:cNvSpPr>
          <p:nvPr>
            <p:ph idx="1"/>
          </p:nvPr>
        </p:nvSpPr>
        <p:spPr/>
        <p:txBody>
          <a:bodyPr>
            <a:normAutofit fontScale="92500"/>
          </a:bodyPr>
          <a:lstStyle/>
          <a:p>
            <a:pPr lvl="0"/>
            <a:r>
              <a:rPr lang="en-AU" b="1" dirty="0"/>
              <a:t>Emergency Housing grant:</a:t>
            </a:r>
            <a:r>
              <a:rPr lang="en-AU" dirty="0"/>
              <a:t> If the relocation is linked to the development of a temporary relocation area (TRA) already being funded, then funding for the actual relocation costs would potentially be available from the Department of Human Settlement  under Emergency Housing. As the quantum for this is not specified in the housing subsidy formula it is granted at the MEC’s discretion.</a:t>
            </a:r>
            <a:endParaRPr lang="en-US" dirty="0"/>
          </a:p>
          <a:p>
            <a:pPr lvl="0"/>
            <a:r>
              <a:rPr lang="en-AU" b="1" dirty="0"/>
              <a:t>UISP:</a:t>
            </a:r>
            <a:r>
              <a:rPr lang="en-AU" dirty="0"/>
              <a:t> If the relocation is part and parcel of a UISP project then there is a relocations grant (R1.4k per site) available.</a:t>
            </a:r>
            <a:endParaRPr lang="en-US" dirty="0"/>
          </a:p>
          <a:p>
            <a:pPr lvl="0"/>
            <a:r>
              <a:rPr lang="en-AU" b="1" dirty="0"/>
              <a:t>Municipality own funds:</a:t>
            </a:r>
            <a:r>
              <a:rPr lang="en-AU" dirty="0"/>
              <a:t> It is assumed that the municipality will need to cover the costs of the relocation if neither of the above scenarios apply.</a:t>
            </a:r>
            <a:endParaRPr lang="en-US" dirty="0"/>
          </a:p>
          <a:p>
            <a:endParaRPr lang="en-US" dirty="0"/>
          </a:p>
        </p:txBody>
      </p:sp>
    </p:spTree>
    <p:extLst>
      <p:ext uri="{BB962C8B-B14F-4D97-AF65-F5344CB8AC3E}">
        <p14:creationId xmlns:p14="http://schemas.microsoft.com/office/powerpoint/2010/main" val="152713384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ZA" dirty="0" smtClean="0"/>
              <a:t>Activity </a:t>
            </a:r>
            <a:r>
              <a:rPr lang="en-ZA" dirty="0"/>
              <a:t>6.7: </a:t>
            </a:r>
            <a:r>
              <a:rPr lang="en-ZA" dirty="0" smtClean="0"/>
              <a:t>Managing relocations humanely</a:t>
            </a:r>
            <a:endParaRPr lang="en-US" dirty="0"/>
          </a:p>
        </p:txBody>
      </p:sp>
      <p:sp>
        <p:nvSpPr>
          <p:cNvPr id="3" name="Content Placeholder 2"/>
          <p:cNvSpPr>
            <a:spLocks noGrp="1"/>
          </p:cNvSpPr>
          <p:nvPr>
            <p:ph idx="1"/>
          </p:nvPr>
        </p:nvSpPr>
        <p:spPr/>
        <p:txBody>
          <a:bodyPr/>
          <a:lstStyle/>
          <a:p>
            <a:r>
              <a:rPr lang="en-ZA" b="1" dirty="0"/>
              <a:t>Activity type: </a:t>
            </a:r>
            <a:r>
              <a:rPr lang="en-ZA" dirty="0"/>
              <a:t>Group work</a:t>
            </a:r>
            <a:endParaRPr lang="en-US" b="1" dirty="0"/>
          </a:p>
          <a:p>
            <a:r>
              <a:rPr lang="en-ZA" b="1" dirty="0"/>
              <a:t>Timing: </a:t>
            </a:r>
            <a:r>
              <a:rPr lang="en-ZA" dirty="0"/>
              <a:t>20 minutes</a:t>
            </a:r>
            <a:endParaRPr lang="en-US" b="1" dirty="0"/>
          </a:p>
          <a:p>
            <a:r>
              <a:rPr lang="en-ZA" b="1" i="1" dirty="0"/>
              <a:t>Purpose: </a:t>
            </a:r>
            <a:r>
              <a:rPr lang="en-ZA" i="1" dirty="0"/>
              <a:t>To consider how to manage relocations humanely.</a:t>
            </a:r>
            <a:endParaRPr lang="en-US" b="1" i="1" dirty="0"/>
          </a:p>
          <a:p>
            <a:r>
              <a:rPr lang="en-ZA" b="1" i="1" dirty="0"/>
              <a:t>Instructions: </a:t>
            </a:r>
            <a:r>
              <a:rPr lang="en-ZA" i="1" dirty="0"/>
              <a:t>Prepare a presentation to the Human Settlements Department called “Guide to Good Practice for Relocations</a:t>
            </a:r>
            <a:r>
              <a:rPr lang="en-ZA" i="1" dirty="0" smtClean="0"/>
              <a:t>”.</a:t>
            </a:r>
            <a:endParaRPr lang="en-US" b="1" i="1" dirty="0"/>
          </a:p>
          <a:p>
            <a:endParaRPr lang="en-US" dirty="0"/>
          </a:p>
        </p:txBody>
      </p:sp>
    </p:spTree>
    <p:extLst>
      <p:ext uri="{BB962C8B-B14F-4D97-AF65-F5344CB8AC3E}">
        <p14:creationId xmlns:p14="http://schemas.microsoft.com/office/powerpoint/2010/main" val="103243845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066800"/>
          </a:xfrm>
        </p:spPr>
        <p:txBody>
          <a:bodyPr>
            <a:normAutofit/>
          </a:bodyPr>
          <a:lstStyle/>
          <a:p>
            <a:r>
              <a:rPr lang="en-US" dirty="0" smtClean="0"/>
              <a:t>Summing Up</a:t>
            </a:r>
            <a:endParaRPr lang="en-US" dirty="0"/>
          </a:p>
        </p:txBody>
      </p:sp>
      <p:sp>
        <p:nvSpPr>
          <p:cNvPr id="3" name="Content Placeholder 2"/>
          <p:cNvSpPr>
            <a:spLocks noGrp="1"/>
          </p:cNvSpPr>
          <p:nvPr>
            <p:ph idx="1"/>
          </p:nvPr>
        </p:nvSpPr>
        <p:spPr>
          <a:xfrm>
            <a:off x="457200" y="1447800"/>
            <a:ext cx="8305800" cy="3810000"/>
          </a:xfrm>
        </p:spPr>
        <p:txBody>
          <a:bodyPr>
            <a:normAutofit fontScale="92500" lnSpcReduction="10000"/>
          </a:bodyPr>
          <a:lstStyle/>
          <a:p>
            <a:pPr marL="400050"/>
            <a:r>
              <a:rPr lang="en-ZA" dirty="0"/>
              <a:t>Managing relocations is a key success factor in informal settlement upgrading. </a:t>
            </a:r>
            <a:endParaRPr lang="en-ZA" dirty="0" smtClean="0"/>
          </a:p>
          <a:p>
            <a:pPr marL="400050"/>
            <a:r>
              <a:rPr lang="en-ZA" dirty="0"/>
              <a:t>Careful planning and detailed community consultation at both community and individual level is both mandatory and essential</a:t>
            </a:r>
            <a:r>
              <a:rPr lang="en-ZA" dirty="0" smtClean="0"/>
              <a:t>.</a:t>
            </a:r>
          </a:p>
          <a:p>
            <a:pPr marL="400050"/>
            <a:r>
              <a:rPr lang="en-ZA" dirty="0"/>
              <a:t>Relocation planning must be included in the preparation of the informal settlement upgrading plan from the </a:t>
            </a:r>
            <a:r>
              <a:rPr lang="en-ZA" dirty="0" smtClean="0"/>
              <a:t>start.</a:t>
            </a:r>
          </a:p>
          <a:p>
            <a:pPr marL="400050"/>
            <a:r>
              <a:rPr lang="en-ZA" dirty="0"/>
              <a:t>In all cases never forget the severe impact that relocation can have on a poor household that is living in extremely marginal </a:t>
            </a:r>
            <a:r>
              <a:rPr lang="en-ZA" dirty="0" smtClean="0"/>
              <a:t>conditions- support during and after relocation process.</a:t>
            </a:r>
          </a:p>
          <a:p>
            <a:pPr marL="400050"/>
            <a:endParaRPr lang="en-ZA" dirty="0" smtClean="0"/>
          </a:p>
          <a:p>
            <a:pPr marL="400050"/>
            <a:endParaRPr lang="en-US" dirty="0" smtClean="0"/>
          </a:p>
        </p:txBody>
      </p:sp>
      <p:sp>
        <p:nvSpPr>
          <p:cNvPr id="4" name="TextBox 3"/>
          <p:cNvSpPr txBox="1"/>
          <p:nvPr/>
        </p:nvSpPr>
        <p:spPr>
          <a:xfrm>
            <a:off x="723900" y="5029200"/>
            <a:ext cx="7696200" cy="1692771"/>
          </a:xfrm>
          <a:prstGeom prst="rect">
            <a:avLst/>
          </a:prstGeom>
          <a:solidFill>
            <a:schemeClr val="bg1"/>
          </a:solidFill>
        </p:spPr>
        <p:txBody>
          <a:bodyPr wrap="square" rtlCol="0">
            <a:spAutoFit/>
          </a:bodyPr>
          <a:lstStyle/>
          <a:p>
            <a:r>
              <a:rPr lang="en-US" sz="2800" b="1" dirty="0" smtClean="0">
                <a:solidFill>
                  <a:srgbClr val="D65636"/>
                </a:solidFill>
                <a:latin typeface="Trebuchet MS" panose="020B0603020202020204" pitchFamily="34" charset="0"/>
              </a:rPr>
              <a:t>→ </a:t>
            </a:r>
            <a:r>
              <a:rPr lang="en-US" sz="2800" dirty="0" smtClean="0">
                <a:solidFill>
                  <a:srgbClr val="D65636"/>
                </a:solidFill>
                <a:latin typeface="Trebuchet MS" panose="020B0603020202020204" pitchFamily="34" charset="0"/>
              </a:rPr>
              <a:t> </a:t>
            </a:r>
            <a:r>
              <a:rPr lang="en-ZA" sz="2400" dirty="0" smtClean="0">
                <a:solidFill>
                  <a:srgbClr val="D65636"/>
                </a:solidFill>
                <a:latin typeface="Trebuchet MS" panose="020B0603020202020204" pitchFamily="34" charset="0"/>
              </a:rPr>
              <a:t>The </a:t>
            </a:r>
            <a:r>
              <a:rPr lang="en-ZA" sz="2400" dirty="0">
                <a:solidFill>
                  <a:srgbClr val="D65636"/>
                </a:solidFill>
                <a:latin typeface="Trebuchet MS" panose="020B0603020202020204" pitchFamily="34" charset="0"/>
              </a:rPr>
              <a:t>emphasis should be on reducing the number of relocations and only undertaking them if they are absolutely necessary</a:t>
            </a:r>
          </a:p>
          <a:p>
            <a:endParaRPr lang="en-US" sz="2400" dirty="0">
              <a:solidFill>
                <a:srgbClr val="D65636"/>
              </a:solidFill>
              <a:latin typeface="Trebuchet MS" panose="020B0603020202020204" pitchFamily="34" charset="0"/>
            </a:endParaRPr>
          </a:p>
        </p:txBody>
      </p:sp>
    </p:spTree>
    <p:extLst>
      <p:ext uri="{BB962C8B-B14F-4D97-AF65-F5344CB8AC3E}">
        <p14:creationId xmlns:p14="http://schemas.microsoft.com/office/powerpoint/2010/main" val="416559426"/>
      </p:ext>
    </p:extLst>
  </p:cSld>
  <p:clrMapOvr>
    <a:masterClrMapping/>
  </p:clrMapOvr>
  <p:timing>
    <p:tnLst>
      <p:par>
        <p:cTn id="1" dur="indefinite" restart="never" nodeType="tmRoot"/>
      </p:par>
    </p:tnLst>
  </p:timing>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E35102FD867FBA4BB56FCB25FE66617F" ma:contentTypeVersion="17" ma:contentTypeDescription="Create a new document." ma:contentTypeScope="" ma:versionID="303ac2c6a348ae85967620984dae0d2a">
  <xsd:schema xmlns:xsd="http://www.w3.org/2001/XMLSchema" xmlns:xs="http://www.w3.org/2001/XMLSchema" xmlns:p="http://schemas.microsoft.com/office/2006/metadata/properties" xmlns:ns2="ded01a01-3c18-439e-8d0f-126711969f27" xmlns:ns3="7ac84fe7-9922-4ab9-b558-1e1d407d1ca4" xmlns:ns4="b21bb6d5-0fda-4cb2-b952-22cf7e9f1418" targetNamespace="http://schemas.microsoft.com/office/2006/metadata/properties" ma:root="true" ma:fieldsID="48f6160830109700e603de45113cabcc" ns2:_="" ns3:_="" ns4:_="">
    <xsd:import namespace="ded01a01-3c18-439e-8d0f-126711969f27"/>
    <xsd:import namespace="7ac84fe7-9922-4ab9-b558-1e1d407d1ca4"/>
    <xsd:import namespace="b21bb6d5-0fda-4cb2-b952-22cf7e9f1418"/>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GenerationTime" minOccurs="0"/>
                <xsd:element ref="ns2:MediaServiceEventHashCode" minOccurs="0"/>
                <xsd:element ref="ns2:MediaServiceDateTaken" minOccurs="0"/>
                <xsd:element ref="ns2:MediaServiceAutoKeyPoints" minOccurs="0"/>
                <xsd:element ref="ns2:MediaServiceKeyPoints" minOccurs="0"/>
                <xsd:element ref="ns3:SharedWithUsers" minOccurs="0"/>
                <xsd:element ref="ns3:SharedWithDetails" minOccurs="0"/>
                <xsd:element ref="ns2:MediaLengthInSeconds" minOccurs="0"/>
                <xsd:element ref="ns2:lcf76f155ced4ddcb4097134ff3c332f" minOccurs="0"/>
                <xsd:element ref="ns4:TaxCatchAll" minOccurs="0"/>
                <xsd:element ref="ns2:MediaServiceLocation"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ed01a01-3c18-439e-8d0f-126711969f2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Extracted Text" ma:internalName="MediaServiceOCR" ma:readOnly="true">
      <xsd:simpleType>
        <xsd:restriction base="dms:Note">
          <xsd:maxLength value="255"/>
        </xsd:restriction>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DateTaken" ma:index="13" nillable="true" ma:displayName="MediaServiceDateTaken" ma:hidden="true" ma:internalName="MediaServiceDateTaken" ma:readOnly="true">
      <xsd:simpleType>
        <xsd:restriction base="dms:Text"/>
      </xsd:simpleType>
    </xsd:element>
    <xsd:element name="MediaServiceAutoKeyPoints" ma:index="14" nillable="true" ma:displayName="MediaServiceAutoKeyPoints" ma:hidden="true" ma:internalName="MediaServiceAutoKeyPoints" ma:readOnly="true">
      <xsd:simpleType>
        <xsd:restriction base="dms:Note"/>
      </xsd:simpleType>
    </xsd:element>
    <xsd:element name="MediaServiceKeyPoints" ma:index="15" nillable="true" ma:displayName="KeyPoints" ma:internalName="MediaServiceKeyPoints" ma:readOnly="true">
      <xsd:simpleType>
        <xsd:restriction base="dms:Note">
          <xsd:maxLength value="255"/>
        </xsd:restriction>
      </xsd:simpleType>
    </xsd:element>
    <xsd:element name="MediaLengthInSeconds" ma:index="18" nillable="true" ma:displayName="Length (seconds)" ma:internalName="MediaLengthInSeconds" ma:readOnly="true">
      <xsd:simpleType>
        <xsd:restriction base="dms:Unknown"/>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7879faba-27b2-4363-9c33-4960f0c9181e" ma:termSetId="09814cd3-568e-fe90-9814-8d621ff8fb84" ma:anchorId="fba54fb3-c3e1-fe81-a776-ca4b69148c4d" ma:open="true" ma:isKeyword="false">
      <xsd:complexType>
        <xsd:sequence>
          <xsd:element ref="pc:Terms" minOccurs="0" maxOccurs="1"/>
        </xsd:sequence>
      </xsd:complexType>
    </xsd:element>
    <xsd:element name="MediaServiceLocation" ma:index="22" nillable="true" ma:displayName="Location" ma:indexed="true" ma:internalName="MediaServiceLocation" ma:readOnly="true">
      <xsd:simpleType>
        <xsd:restriction base="dms:Text"/>
      </xsd:simple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ac84fe7-9922-4ab9-b558-1e1d407d1ca4"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b21bb6d5-0fda-4cb2-b952-22cf7e9f1418" elementFormDefault="qualified">
    <xsd:import namespace="http://schemas.microsoft.com/office/2006/documentManagement/types"/>
    <xsd:import namespace="http://schemas.microsoft.com/office/infopath/2007/PartnerControls"/>
    <xsd:element name="TaxCatchAll" ma:index="21" nillable="true" ma:displayName="Taxonomy Catch All Column" ma:hidden="true" ma:list="{12952510-7e3a-4d42-b2cb-74ae0a0f94c9}" ma:internalName="TaxCatchAll" ma:showField="CatchAllData" ma:web="7ac84fe7-9922-4ab9-b558-1e1d407d1ca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b21bb6d5-0fda-4cb2-b952-22cf7e9f1418" xsi:nil="true"/>
    <lcf76f155ced4ddcb4097134ff3c332f xmlns="ded01a01-3c18-439e-8d0f-126711969f27">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48457A20-3945-40DB-8AEA-92C0BA668A5F}"/>
</file>

<file path=customXml/itemProps2.xml><?xml version="1.0" encoding="utf-8"?>
<ds:datastoreItem xmlns:ds="http://schemas.openxmlformats.org/officeDocument/2006/customXml" ds:itemID="{1C8C78D6-5568-4F6D-ADAE-71BF7459CED5}"/>
</file>

<file path=customXml/itemProps3.xml><?xml version="1.0" encoding="utf-8"?>
<ds:datastoreItem xmlns:ds="http://schemas.openxmlformats.org/officeDocument/2006/customXml" ds:itemID="{D43EE59D-B83D-436B-96C7-E7620D99E720}"/>
</file>

<file path=docProps/app.xml><?xml version="1.0" encoding="utf-8"?>
<Properties xmlns="http://schemas.openxmlformats.org/officeDocument/2006/extended-properties" xmlns:vt="http://schemas.openxmlformats.org/officeDocument/2006/docPropsVTypes">
  <Template/>
  <TotalTime>6574</TotalTime>
  <Words>2907</Words>
  <Application>Microsoft Office PowerPoint</Application>
  <PresentationFormat>On-screen Show (4:3)</PresentationFormat>
  <Paragraphs>247</Paragraphs>
  <Slides>41</Slides>
  <Notes>0</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41</vt:i4>
      </vt:variant>
    </vt:vector>
  </HeadingPairs>
  <TitlesOfParts>
    <vt:vector size="49" baseType="lpstr">
      <vt:lpstr>Arial</vt:lpstr>
      <vt:lpstr>Arial Narrow</vt:lpstr>
      <vt:lpstr>Calibri</vt:lpstr>
      <vt:lpstr>Calibri Light</vt:lpstr>
      <vt:lpstr>Times New Roman</vt:lpstr>
      <vt:lpstr>Trebuchet MS</vt:lpstr>
      <vt:lpstr>1_Office Theme</vt:lpstr>
      <vt:lpstr>Custom Design</vt:lpstr>
      <vt:lpstr> INTRODUCTION TO</vt:lpstr>
      <vt:lpstr>Module purpose</vt:lpstr>
      <vt:lpstr>Learning outcomes </vt:lpstr>
      <vt:lpstr>Module content </vt:lpstr>
      <vt:lpstr>1. Introduction </vt:lpstr>
      <vt:lpstr>2. Interim arrangements The obligation on the municipality to act and engage meaningfully</vt:lpstr>
      <vt:lpstr>Activity 6.1: Know what you know</vt:lpstr>
      <vt:lpstr>What are interim arrangements?</vt:lpstr>
      <vt:lpstr>Definitions</vt:lpstr>
      <vt:lpstr>Providing interim services to settlements viable for in situ upgrading</vt:lpstr>
      <vt:lpstr>Providing interim services to settlements that are being relocated</vt:lpstr>
      <vt:lpstr>Activity 6.2: Assessing service levels</vt:lpstr>
      <vt:lpstr>Case study: Ethekwini Municipality Interim Basic Services Programme</vt:lpstr>
      <vt:lpstr>Activity 6.3: Interim services case study</vt:lpstr>
      <vt:lpstr>Roles and Responsibilities</vt:lpstr>
      <vt:lpstr>Access to social facilities</vt:lpstr>
      <vt:lpstr>How are interim arrangements funded?</vt:lpstr>
      <vt:lpstr>3. Relocations Activity 6.4: Know what you know</vt:lpstr>
      <vt:lpstr>The policy, legislation and social context</vt:lpstr>
      <vt:lpstr>Legal imperatives relating to relocation</vt:lpstr>
      <vt:lpstr>Types of relocation</vt:lpstr>
      <vt:lpstr>Activity 6.5: Listen and care</vt:lpstr>
      <vt:lpstr>Key Aspects in relation to relocations</vt:lpstr>
      <vt:lpstr>Key Aspects in relation to relocations</vt:lpstr>
      <vt:lpstr>The beneficiary status of relocates</vt:lpstr>
      <vt:lpstr>Activity 6.6: Reasons for relocations </vt:lpstr>
      <vt:lpstr>Minimising relocations</vt:lpstr>
      <vt:lpstr>Looking for alternatives</vt:lpstr>
      <vt:lpstr>Looking for alternatives cont.</vt:lpstr>
      <vt:lpstr>Looking for alternatives cont.</vt:lpstr>
      <vt:lpstr>Looking for alternatives cont.</vt:lpstr>
      <vt:lpstr>Relocation in the context of an in-situ upgrade project</vt:lpstr>
      <vt:lpstr>Methods of relocation - Roll over upgrading </vt:lpstr>
      <vt:lpstr>Roll over upgrading cont.</vt:lpstr>
      <vt:lpstr>Re-blocking</vt:lpstr>
      <vt:lpstr>Relocations to greenfields sites</vt:lpstr>
      <vt:lpstr>Planning for relocation</vt:lpstr>
      <vt:lpstr>Post-relocation requirements</vt:lpstr>
      <vt:lpstr>Funding for relocations</vt:lpstr>
      <vt:lpstr>Activity 6.7: Managing relocations humanely</vt:lpstr>
      <vt:lpstr>Summing Up</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Module 1 The case for upgrading</dc:title>
  <dc:creator>Marie Huchzermeyer</dc:creator>
  <cp:lastModifiedBy>Ros</cp:lastModifiedBy>
  <cp:revision>168</cp:revision>
  <cp:lastPrinted>2014-12-08T21:55:39Z</cp:lastPrinted>
  <dcterms:created xsi:type="dcterms:W3CDTF">2014-09-02T11:14:23Z</dcterms:created>
  <dcterms:modified xsi:type="dcterms:W3CDTF">2015-04-19T09:15:37Z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0x010100E35102FD867FBA4BB56FCB25FE66617F</vt:lpwstr>
  </property>
</Properties>
</file>