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38.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6.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37.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30.xml" ContentType="application/vnd.openxmlformats-officedocument.presentationml.slideLayout+xml"/>
  <Override PartName="/ppt/slideLayouts/slideLayout27.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3.xml" ContentType="application/vnd.openxmlformats-officedocument.theme+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notesMasters/notesMaster1.xml" ContentType="application/vnd.openxmlformats-officedocument.presentationml.notesMaster+xml"/>
  <Override PartName="/ppt/diagrams/drawing1.xml" ContentType="application/vnd.ms-office.drawingml.diagramDrawing+xml"/>
  <Override PartName="/ppt/diagrams/quickStyle1.xml" ContentType="application/vnd.openxmlformats-officedocument.drawingml.diagramStyle+xml"/>
  <Override PartName="/ppt/diagrams/colors1.xml" ContentType="application/vnd.openxmlformats-officedocument.drawingml.diagramCol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68"/>
  </p:notesMasterIdLst>
  <p:sldIdLst>
    <p:sldId id="338" r:id="rId4"/>
    <p:sldId id="258" r:id="rId5"/>
    <p:sldId id="346" r:id="rId6"/>
    <p:sldId id="339" r:id="rId7"/>
    <p:sldId id="261" r:id="rId8"/>
    <p:sldId id="347" r:id="rId9"/>
    <p:sldId id="348" r:id="rId10"/>
    <p:sldId id="267" r:id="rId11"/>
    <p:sldId id="294" r:id="rId12"/>
    <p:sldId id="268" r:id="rId13"/>
    <p:sldId id="295" r:id="rId14"/>
    <p:sldId id="297" r:id="rId15"/>
    <p:sldId id="298" r:id="rId16"/>
    <p:sldId id="299" r:id="rId17"/>
    <p:sldId id="301" r:id="rId18"/>
    <p:sldId id="349" r:id="rId19"/>
    <p:sldId id="271" r:id="rId20"/>
    <p:sldId id="311" r:id="rId21"/>
    <p:sldId id="350" r:id="rId22"/>
    <p:sldId id="276" r:id="rId23"/>
    <p:sldId id="272" r:id="rId24"/>
    <p:sldId id="274" r:id="rId25"/>
    <p:sldId id="304" r:id="rId26"/>
    <p:sldId id="305" r:id="rId27"/>
    <p:sldId id="306" r:id="rId28"/>
    <p:sldId id="307" r:id="rId29"/>
    <p:sldId id="308" r:id="rId30"/>
    <p:sldId id="314" r:id="rId31"/>
    <p:sldId id="317" r:id="rId32"/>
    <p:sldId id="315" r:id="rId33"/>
    <p:sldId id="275" r:id="rId34"/>
    <p:sldId id="345" r:id="rId35"/>
    <p:sldId id="277" r:id="rId36"/>
    <p:sldId id="309" r:id="rId37"/>
    <p:sldId id="351" r:id="rId38"/>
    <p:sldId id="310" r:id="rId39"/>
    <p:sldId id="318" r:id="rId40"/>
    <p:sldId id="319" r:id="rId41"/>
    <p:sldId id="320" r:id="rId42"/>
    <p:sldId id="352" r:id="rId43"/>
    <p:sldId id="321" r:id="rId44"/>
    <p:sldId id="322" r:id="rId45"/>
    <p:sldId id="323" r:id="rId46"/>
    <p:sldId id="284" r:id="rId47"/>
    <p:sldId id="285" r:id="rId48"/>
    <p:sldId id="325" r:id="rId49"/>
    <p:sldId id="326" r:id="rId50"/>
    <p:sldId id="327" r:id="rId51"/>
    <p:sldId id="328" r:id="rId52"/>
    <p:sldId id="329" r:id="rId53"/>
    <p:sldId id="330" r:id="rId54"/>
    <p:sldId id="331" r:id="rId55"/>
    <p:sldId id="333" r:id="rId56"/>
    <p:sldId id="353" r:id="rId57"/>
    <p:sldId id="354" r:id="rId58"/>
    <p:sldId id="332" r:id="rId59"/>
    <p:sldId id="286" r:id="rId60"/>
    <p:sldId id="355" r:id="rId61"/>
    <p:sldId id="335" r:id="rId62"/>
    <p:sldId id="334" r:id="rId63"/>
    <p:sldId id="291" r:id="rId64"/>
    <p:sldId id="337" r:id="rId65"/>
    <p:sldId id="356" r:id="rId66"/>
    <p:sldId id="293" r:id="rId67"/>
  </p:sldIdLst>
  <p:sldSz cx="9144000" cy="6858000" type="screen4x3"/>
  <p:notesSz cx="6742113"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050">
          <p15:clr>
            <a:srgbClr val="A4A3A4"/>
          </p15:clr>
        </p15:guide>
        <p15:guide id="4" orient="horz" pos="3877">
          <p15:clr>
            <a:srgbClr val="A4A3A4"/>
          </p15:clr>
        </p15:guide>
        <p15:guide id="5" orient="horz" pos="409">
          <p15:clr>
            <a:srgbClr val="A4A3A4"/>
          </p15:clr>
        </p15:guide>
        <p15:guide id="6" pos="5509">
          <p15:clr>
            <a:srgbClr val="A4A3A4"/>
          </p15:clr>
        </p15:guide>
        <p15:guide id="7" pos="36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eil" initials="N" lastIdx="1" clrIdx="0"/>
  <p:cmAuthor id="1" name="Jill" initials="J" lastIdx="2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636"/>
    <a:srgbClr val="C892B2"/>
    <a:srgbClr val="864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7" d="100"/>
          <a:sy n="67" d="100"/>
        </p:scale>
        <p:origin x="1416" y="66"/>
      </p:cViewPr>
      <p:guideLst>
        <p:guide orient="horz" pos="2160"/>
        <p:guide pos="3840"/>
        <p:guide orient="horz" pos="1050"/>
        <p:guide orient="horz" pos="3877"/>
        <p:guide orient="horz" pos="409"/>
        <p:guide pos="5509"/>
        <p:guide pos="361"/>
      </p:guideLst>
    </p:cSldViewPr>
  </p:slideViewPr>
  <p:notesTextViewPr>
    <p:cViewPr>
      <p:scale>
        <a:sx n="1" d="1"/>
        <a:sy n="1" d="1"/>
      </p:scale>
      <p:origin x="0" y="0"/>
    </p:cViewPr>
  </p:notesTextViewPr>
  <p:sorterViewPr>
    <p:cViewPr>
      <p:scale>
        <a:sx n="55" d="100"/>
        <a:sy n="55" d="100"/>
      </p:scale>
      <p:origin x="0" y="2429"/>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customXml" Target="../customXml/item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75"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customXml" Target="../customXml/item3.xml"/><Relationship Id="rId7" Type="http://schemas.openxmlformats.org/officeDocument/2006/relationships/slide" Target="slides/slide4.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C48D89-01D8-4B73-8C34-A8B828D23A62}"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GB"/>
        </a:p>
      </dgm:t>
    </dgm:pt>
    <dgm:pt modelId="{0F59B55D-7893-48E7-95CC-FB521CF7B7F7}">
      <dgm:prSet phldrT="[Text]"/>
      <dgm:spPr/>
      <dgm:t>
        <a:bodyPr/>
        <a:lstStyle/>
        <a:p>
          <a:r>
            <a:rPr lang="en-US" dirty="0" smtClean="0"/>
            <a:t>1</a:t>
          </a:r>
          <a:r>
            <a:rPr lang="en-US" dirty="0" smtClean="0">
              <a:solidFill>
                <a:srgbClr val="FF0000"/>
              </a:solidFill>
            </a:rPr>
            <a:t>. </a:t>
          </a:r>
          <a:r>
            <a:rPr lang="en-ZA" dirty="0" smtClean="0">
              <a:solidFill>
                <a:srgbClr val="FF0000"/>
              </a:solidFill>
            </a:rPr>
            <a:t>The community must be given notice of the land owner’s intention to get an eviction order.</a:t>
          </a:r>
          <a:endParaRPr lang="en-GB" dirty="0">
            <a:solidFill>
              <a:srgbClr val="FF0000"/>
            </a:solidFill>
          </a:endParaRPr>
        </a:p>
      </dgm:t>
    </dgm:pt>
    <dgm:pt modelId="{3843074C-A6DC-455E-9ABF-C2C54AAE0868}" type="parTrans" cxnId="{5667AE47-B284-4DF4-8E75-1E30B168E0DC}">
      <dgm:prSet/>
      <dgm:spPr/>
      <dgm:t>
        <a:bodyPr/>
        <a:lstStyle/>
        <a:p>
          <a:endParaRPr lang="en-GB"/>
        </a:p>
      </dgm:t>
    </dgm:pt>
    <dgm:pt modelId="{14324157-FBC5-4119-A3C6-164EB87F3F30}" type="sibTrans" cxnId="{5667AE47-B284-4DF4-8E75-1E30B168E0DC}">
      <dgm:prSet/>
      <dgm:spPr/>
      <dgm:t>
        <a:bodyPr/>
        <a:lstStyle/>
        <a:p>
          <a:endParaRPr lang="en-GB"/>
        </a:p>
      </dgm:t>
    </dgm:pt>
    <dgm:pt modelId="{D15DB8F5-E0AE-4A07-AF2C-1E19F0ECE693}">
      <dgm:prSet phldrT="[Text]"/>
      <dgm:spPr/>
      <dgm:t>
        <a:bodyPr/>
        <a:lstStyle/>
        <a:p>
          <a:r>
            <a:rPr lang="en-ZA" dirty="0" smtClean="0">
              <a:solidFill>
                <a:schemeClr val="accent4">
                  <a:lumMod val="75000"/>
                </a:schemeClr>
              </a:solidFill>
            </a:rPr>
            <a:t>2. The land owner must apply to the court to have a written notice served on the occupier/s stating the owner’s intention to evict the occupier/s.</a:t>
          </a:r>
          <a:endParaRPr lang="en-GB" dirty="0">
            <a:solidFill>
              <a:schemeClr val="accent4">
                <a:lumMod val="75000"/>
              </a:schemeClr>
            </a:solidFill>
          </a:endParaRPr>
        </a:p>
      </dgm:t>
    </dgm:pt>
    <dgm:pt modelId="{79316521-90E5-4286-AA0C-1DD2066AB0B2}" type="parTrans" cxnId="{58FC3832-397A-4187-83A6-17F7AA812469}">
      <dgm:prSet/>
      <dgm:spPr/>
      <dgm:t>
        <a:bodyPr/>
        <a:lstStyle/>
        <a:p>
          <a:endParaRPr lang="en-GB"/>
        </a:p>
      </dgm:t>
    </dgm:pt>
    <dgm:pt modelId="{8B3F46BA-0AEB-41A3-BD07-89EDFC358787}" type="sibTrans" cxnId="{58FC3832-397A-4187-83A6-17F7AA812469}">
      <dgm:prSet/>
      <dgm:spPr/>
      <dgm:t>
        <a:bodyPr/>
        <a:lstStyle/>
        <a:p>
          <a:endParaRPr lang="en-GB"/>
        </a:p>
      </dgm:t>
    </dgm:pt>
    <dgm:pt modelId="{780D2A35-BE4B-4F5F-A47D-00C7382E27C5}">
      <dgm:prSet phldrT="[Text]"/>
      <dgm:spPr/>
      <dgm:t>
        <a:bodyPr/>
        <a:lstStyle/>
        <a:p>
          <a:pPr algn="just"/>
          <a:r>
            <a:rPr lang="en-ZA" dirty="0" smtClean="0">
              <a:solidFill>
                <a:srgbClr val="D65636"/>
              </a:solidFill>
            </a:rPr>
            <a:t>3. No eviction may take place without a court order, which has taken into consideration the circumstances of the community in question.</a:t>
          </a:r>
          <a:endParaRPr lang="en-GB" dirty="0">
            <a:solidFill>
              <a:srgbClr val="D65636"/>
            </a:solidFill>
          </a:endParaRPr>
        </a:p>
      </dgm:t>
    </dgm:pt>
    <dgm:pt modelId="{D96D90D8-E719-4834-BC92-6FBE49B76FAF}" type="parTrans" cxnId="{17638312-F40B-47D5-9876-8D1CA4AC12D1}">
      <dgm:prSet/>
      <dgm:spPr/>
      <dgm:t>
        <a:bodyPr/>
        <a:lstStyle/>
        <a:p>
          <a:endParaRPr lang="en-GB"/>
        </a:p>
      </dgm:t>
    </dgm:pt>
    <dgm:pt modelId="{2BDDF256-6313-4601-9232-14121F2B721F}" type="sibTrans" cxnId="{17638312-F40B-47D5-9876-8D1CA4AC12D1}">
      <dgm:prSet/>
      <dgm:spPr/>
      <dgm:t>
        <a:bodyPr/>
        <a:lstStyle/>
        <a:p>
          <a:endParaRPr lang="en-GB"/>
        </a:p>
      </dgm:t>
    </dgm:pt>
    <dgm:pt modelId="{E323B919-33EE-4493-A39A-70D173AC9C2B}">
      <dgm:prSet phldrT="[Text]"/>
      <dgm:spPr/>
      <dgm:t>
        <a:bodyPr/>
        <a:lstStyle/>
        <a:p>
          <a:pPr algn="just"/>
          <a:r>
            <a:rPr lang="en-US" b="1" dirty="0" smtClean="0"/>
            <a:t>4. Eviction may take place if meaningful engagement and alternative accommodation has been found</a:t>
          </a:r>
          <a:endParaRPr lang="en-GB" b="1" dirty="0"/>
        </a:p>
      </dgm:t>
    </dgm:pt>
    <dgm:pt modelId="{7E8DCC63-8644-4FFB-B650-B2A3613D193A}" type="parTrans" cxnId="{5DCE9463-5371-427E-A871-DF4EEA39D01E}">
      <dgm:prSet/>
      <dgm:spPr/>
      <dgm:t>
        <a:bodyPr/>
        <a:lstStyle/>
        <a:p>
          <a:endParaRPr lang="en-GB"/>
        </a:p>
      </dgm:t>
    </dgm:pt>
    <dgm:pt modelId="{D4EA6971-2F88-4911-AF85-77062A78572D}" type="sibTrans" cxnId="{5DCE9463-5371-427E-A871-DF4EEA39D01E}">
      <dgm:prSet/>
      <dgm:spPr/>
      <dgm:t>
        <a:bodyPr/>
        <a:lstStyle/>
        <a:p>
          <a:endParaRPr lang="en-GB"/>
        </a:p>
      </dgm:t>
    </dgm:pt>
    <dgm:pt modelId="{169321A7-F5EE-4208-89DE-276BA7C402F9}" type="pres">
      <dgm:prSet presAssocID="{B0C48D89-01D8-4B73-8C34-A8B828D23A62}" presName="Name0" presStyleCnt="0">
        <dgm:presLayoutVars>
          <dgm:chMax val="7"/>
          <dgm:chPref val="5"/>
        </dgm:presLayoutVars>
      </dgm:prSet>
      <dgm:spPr/>
      <dgm:t>
        <a:bodyPr/>
        <a:lstStyle/>
        <a:p>
          <a:endParaRPr lang="en-US"/>
        </a:p>
      </dgm:t>
    </dgm:pt>
    <dgm:pt modelId="{055F4EFC-5EDC-4718-B0DC-E092BB7E1709}" type="pres">
      <dgm:prSet presAssocID="{B0C48D89-01D8-4B73-8C34-A8B828D23A62}" presName="arrowNode" presStyleLbl="node1" presStyleIdx="0" presStyleCnt="1"/>
      <dgm:spPr>
        <a:solidFill>
          <a:schemeClr val="accent4">
            <a:lumMod val="75000"/>
          </a:schemeClr>
        </a:solidFill>
      </dgm:spPr>
      <dgm:t>
        <a:bodyPr/>
        <a:lstStyle/>
        <a:p>
          <a:endParaRPr lang="en-US"/>
        </a:p>
      </dgm:t>
    </dgm:pt>
    <dgm:pt modelId="{110B4A60-7380-4DB2-AEEF-597108E78F5F}" type="pres">
      <dgm:prSet presAssocID="{0F59B55D-7893-48E7-95CC-FB521CF7B7F7}" presName="txNode1" presStyleLbl="revTx" presStyleIdx="0" presStyleCnt="4" custScaleX="112216" custScaleY="177779" custLinFactNeighborX="-83643" custLinFactNeighborY="32506">
        <dgm:presLayoutVars>
          <dgm:bulletEnabled val="1"/>
        </dgm:presLayoutVars>
      </dgm:prSet>
      <dgm:spPr/>
      <dgm:t>
        <a:bodyPr/>
        <a:lstStyle/>
        <a:p>
          <a:endParaRPr lang="en-GB"/>
        </a:p>
      </dgm:t>
    </dgm:pt>
    <dgm:pt modelId="{B655980F-67AA-4650-8420-F032DDE2CC89}" type="pres">
      <dgm:prSet presAssocID="{D15DB8F5-E0AE-4A07-AF2C-1E19F0ECE693}" presName="txNode2" presStyleLbl="revTx" presStyleIdx="1" presStyleCnt="4" custScaleX="113473" custScaleY="179682" custLinFactNeighborX="-3183" custLinFactNeighborY="-76832">
        <dgm:presLayoutVars>
          <dgm:bulletEnabled val="1"/>
        </dgm:presLayoutVars>
      </dgm:prSet>
      <dgm:spPr/>
      <dgm:t>
        <a:bodyPr/>
        <a:lstStyle/>
        <a:p>
          <a:endParaRPr lang="en-GB"/>
        </a:p>
      </dgm:t>
    </dgm:pt>
    <dgm:pt modelId="{4396509D-10A1-4435-B110-076015F35AD7}" type="pres">
      <dgm:prSet presAssocID="{8B3F46BA-0AEB-41A3-BD07-89EDFC358787}" presName="dotNode2" presStyleCnt="0"/>
      <dgm:spPr/>
    </dgm:pt>
    <dgm:pt modelId="{F264BB8B-E129-4545-93D1-5F315F70283C}" type="pres">
      <dgm:prSet presAssocID="{8B3F46BA-0AEB-41A3-BD07-89EDFC358787}" presName="dotRepeatNode" presStyleLbl="fgShp" presStyleIdx="0" presStyleCnt="2"/>
      <dgm:spPr/>
      <dgm:t>
        <a:bodyPr/>
        <a:lstStyle/>
        <a:p>
          <a:endParaRPr lang="en-US"/>
        </a:p>
      </dgm:t>
    </dgm:pt>
    <dgm:pt modelId="{836EC80C-02A5-4D6F-8D71-9310B70BA38D}" type="pres">
      <dgm:prSet presAssocID="{780D2A35-BE4B-4F5F-A47D-00C7382E27C5}" presName="txNode3" presStyleLbl="revTx" presStyleIdx="2" presStyleCnt="4" custScaleY="195540" custLinFactNeighborX="-16333" custLinFactNeighborY="39894">
        <dgm:presLayoutVars>
          <dgm:bulletEnabled val="1"/>
        </dgm:presLayoutVars>
      </dgm:prSet>
      <dgm:spPr/>
      <dgm:t>
        <a:bodyPr/>
        <a:lstStyle/>
        <a:p>
          <a:endParaRPr lang="en-GB"/>
        </a:p>
      </dgm:t>
    </dgm:pt>
    <dgm:pt modelId="{674AECB2-B948-490A-9319-8E8817C3176E}" type="pres">
      <dgm:prSet presAssocID="{2BDDF256-6313-4601-9232-14121F2B721F}" presName="dotNode3" presStyleCnt="0"/>
      <dgm:spPr/>
    </dgm:pt>
    <dgm:pt modelId="{66DA8D1E-8149-479B-9941-6D366200C3B5}" type="pres">
      <dgm:prSet presAssocID="{2BDDF256-6313-4601-9232-14121F2B721F}" presName="dotRepeatNode" presStyleLbl="fgShp" presStyleIdx="1" presStyleCnt="2"/>
      <dgm:spPr/>
      <dgm:t>
        <a:bodyPr/>
        <a:lstStyle/>
        <a:p>
          <a:endParaRPr lang="en-US"/>
        </a:p>
      </dgm:t>
    </dgm:pt>
    <dgm:pt modelId="{2909D6AD-FDC2-423B-A8C9-3102924CBAAF}" type="pres">
      <dgm:prSet presAssocID="{E323B919-33EE-4493-A39A-70D173AC9C2B}" presName="txNode4" presStyleLbl="revTx" presStyleIdx="3" presStyleCnt="4" custScaleY="157860" custLinFactNeighborX="55878" custLinFactNeighborY="-47281">
        <dgm:presLayoutVars>
          <dgm:bulletEnabled val="1"/>
        </dgm:presLayoutVars>
      </dgm:prSet>
      <dgm:spPr/>
      <dgm:t>
        <a:bodyPr/>
        <a:lstStyle/>
        <a:p>
          <a:endParaRPr lang="en-GB"/>
        </a:p>
      </dgm:t>
    </dgm:pt>
  </dgm:ptLst>
  <dgm:cxnLst>
    <dgm:cxn modelId="{513D9A6E-E670-4789-8F9E-F17EF7F46888}" type="presOf" srcId="{780D2A35-BE4B-4F5F-A47D-00C7382E27C5}" destId="{836EC80C-02A5-4D6F-8D71-9310B70BA38D}" srcOrd="0" destOrd="0" presId="urn:microsoft.com/office/officeart/2009/3/layout/DescendingProcess"/>
    <dgm:cxn modelId="{1BBA4121-5002-4342-85BB-E16D26EA56A1}" type="presOf" srcId="{2BDDF256-6313-4601-9232-14121F2B721F}" destId="{66DA8D1E-8149-479B-9941-6D366200C3B5}" srcOrd="0" destOrd="0" presId="urn:microsoft.com/office/officeart/2009/3/layout/DescendingProcess"/>
    <dgm:cxn modelId="{84D5210F-9EE0-49D4-AEB2-327C89859FC3}" type="presOf" srcId="{0F59B55D-7893-48E7-95CC-FB521CF7B7F7}" destId="{110B4A60-7380-4DB2-AEEF-597108E78F5F}" srcOrd="0" destOrd="0" presId="urn:microsoft.com/office/officeart/2009/3/layout/DescendingProcess"/>
    <dgm:cxn modelId="{5667AE47-B284-4DF4-8E75-1E30B168E0DC}" srcId="{B0C48D89-01D8-4B73-8C34-A8B828D23A62}" destId="{0F59B55D-7893-48E7-95CC-FB521CF7B7F7}" srcOrd="0" destOrd="0" parTransId="{3843074C-A6DC-455E-9ABF-C2C54AAE0868}" sibTransId="{14324157-FBC5-4119-A3C6-164EB87F3F30}"/>
    <dgm:cxn modelId="{CF33F106-8CCD-4980-956F-748402C57D19}" type="presOf" srcId="{8B3F46BA-0AEB-41A3-BD07-89EDFC358787}" destId="{F264BB8B-E129-4545-93D1-5F315F70283C}" srcOrd="0" destOrd="0" presId="urn:microsoft.com/office/officeart/2009/3/layout/DescendingProcess"/>
    <dgm:cxn modelId="{17638312-F40B-47D5-9876-8D1CA4AC12D1}" srcId="{B0C48D89-01D8-4B73-8C34-A8B828D23A62}" destId="{780D2A35-BE4B-4F5F-A47D-00C7382E27C5}" srcOrd="2" destOrd="0" parTransId="{D96D90D8-E719-4834-BC92-6FBE49B76FAF}" sibTransId="{2BDDF256-6313-4601-9232-14121F2B721F}"/>
    <dgm:cxn modelId="{5DCE9463-5371-427E-A871-DF4EEA39D01E}" srcId="{B0C48D89-01D8-4B73-8C34-A8B828D23A62}" destId="{E323B919-33EE-4493-A39A-70D173AC9C2B}" srcOrd="3" destOrd="0" parTransId="{7E8DCC63-8644-4FFB-B650-B2A3613D193A}" sibTransId="{D4EA6971-2F88-4911-AF85-77062A78572D}"/>
    <dgm:cxn modelId="{E3AB974D-A9EC-4AC1-84E3-A1E55F1D8318}" type="presOf" srcId="{D15DB8F5-E0AE-4A07-AF2C-1E19F0ECE693}" destId="{B655980F-67AA-4650-8420-F032DDE2CC89}" srcOrd="0" destOrd="0" presId="urn:microsoft.com/office/officeart/2009/3/layout/DescendingProcess"/>
    <dgm:cxn modelId="{997E9533-6C55-47DC-9FC6-CA04500DD45A}" type="presOf" srcId="{B0C48D89-01D8-4B73-8C34-A8B828D23A62}" destId="{169321A7-F5EE-4208-89DE-276BA7C402F9}" srcOrd="0" destOrd="0" presId="urn:microsoft.com/office/officeart/2009/3/layout/DescendingProcess"/>
    <dgm:cxn modelId="{58FC3832-397A-4187-83A6-17F7AA812469}" srcId="{B0C48D89-01D8-4B73-8C34-A8B828D23A62}" destId="{D15DB8F5-E0AE-4A07-AF2C-1E19F0ECE693}" srcOrd="1" destOrd="0" parTransId="{79316521-90E5-4286-AA0C-1DD2066AB0B2}" sibTransId="{8B3F46BA-0AEB-41A3-BD07-89EDFC358787}"/>
    <dgm:cxn modelId="{B3CFC1CA-F84E-4E18-A622-F70625DCFAB0}" type="presOf" srcId="{E323B919-33EE-4493-A39A-70D173AC9C2B}" destId="{2909D6AD-FDC2-423B-A8C9-3102924CBAAF}" srcOrd="0" destOrd="0" presId="urn:microsoft.com/office/officeart/2009/3/layout/DescendingProcess"/>
    <dgm:cxn modelId="{4F678DFB-756C-4059-95AB-F60CC52CA81D}" type="presParOf" srcId="{169321A7-F5EE-4208-89DE-276BA7C402F9}" destId="{055F4EFC-5EDC-4718-B0DC-E092BB7E1709}" srcOrd="0" destOrd="0" presId="urn:microsoft.com/office/officeart/2009/3/layout/DescendingProcess"/>
    <dgm:cxn modelId="{3A545882-3FD0-4E77-AC07-56EF8FF2D168}" type="presParOf" srcId="{169321A7-F5EE-4208-89DE-276BA7C402F9}" destId="{110B4A60-7380-4DB2-AEEF-597108E78F5F}" srcOrd="1" destOrd="0" presId="urn:microsoft.com/office/officeart/2009/3/layout/DescendingProcess"/>
    <dgm:cxn modelId="{2B7005EE-6F05-4587-BADF-5106A6593B97}" type="presParOf" srcId="{169321A7-F5EE-4208-89DE-276BA7C402F9}" destId="{B655980F-67AA-4650-8420-F032DDE2CC89}" srcOrd="2" destOrd="0" presId="urn:microsoft.com/office/officeart/2009/3/layout/DescendingProcess"/>
    <dgm:cxn modelId="{3416C959-55CB-46A1-9EC9-F6642EC4A294}" type="presParOf" srcId="{169321A7-F5EE-4208-89DE-276BA7C402F9}" destId="{4396509D-10A1-4435-B110-076015F35AD7}" srcOrd="3" destOrd="0" presId="urn:microsoft.com/office/officeart/2009/3/layout/DescendingProcess"/>
    <dgm:cxn modelId="{10FC72CF-6E48-4FC3-B845-5E2C32AF2E0F}" type="presParOf" srcId="{4396509D-10A1-4435-B110-076015F35AD7}" destId="{F264BB8B-E129-4545-93D1-5F315F70283C}" srcOrd="0" destOrd="0" presId="urn:microsoft.com/office/officeart/2009/3/layout/DescendingProcess"/>
    <dgm:cxn modelId="{C584A5CF-4343-46CB-A34B-B820494C11C0}" type="presParOf" srcId="{169321A7-F5EE-4208-89DE-276BA7C402F9}" destId="{836EC80C-02A5-4D6F-8D71-9310B70BA38D}" srcOrd="4" destOrd="0" presId="urn:microsoft.com/office/officeart/2009/3/layout/DescendingProcess"/>
    <dgm:cxn modelId="{D25EE115-0099-4C34-99C6-C53707C3FB6B}" type="presParOf" srcId="{169321A7-F5EE-4208-89DE-276BA7C402F9}" destId="{674AECB2-B948-490A-9319-8E8817C3176E}" srcOrd="5" destOrd="0" presId="urn:microsoft.com/office/officeart/2009/3/layout/DescendingProcess"/>
    <dgm:cxn modelId="{8B801C06-A813-4FCF-9E7B-C621F7E40921}" type="presParOf" srcId="{674AECB2-B948-490A-9319-8E8817C3176E}" destId="{66DA8D1E-8149-479B-9941-6D366200C3B5}" srcOrd="0" destOrd="0" presId="urn:microsoft.com/office/officeart/2009/3/layout/DescendingProcess"/>
    <dgm:cxn modelId="{03CA8C52-7F47-4DF3-A95F-CFF29084EE6C}" type="presParOf" srcId="{169321A7-F5EE-4208-89DE-276BA7C402F9}" destId="{2909D6AD-FDC2-423B-A8C9-3102924CBAAF}" srcOrd="6" destOrd="0" presId="urn:microsoft.com/office/officeart/2009/3/layout/Descending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363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18971" y="0"/>
            <a:ext cx="2921582" cy="493633"/>
          </a:xfrm>
          <a:prstGeom prst="rect">
            <a:avLst/>
          </a:prstGeom>
        </p:spPr>
        <p:txBody>
          <a:bodyPr vert="horz" lIns="91440" tIns="45720" rIns="91440" bIns="45720" rtlCol="0"/>
          <a:lstStyle>
            <a:lvl1pPr algn="r">
              <a:defRPr sz="1200"/>
            </a:lvl1pPr>
          </a:lstStyle>
          <a:p>
            <a:fld id="{E95136E5-8126-4D43-A905-D66A329AA124}" type="datetimeFigureOut">
              <a:rPr lang="en-US" smtClean="0"/>
              <a:t>4/19/2015</a:t>
            </a:fld>
            <a:endParaRPr lang="en-US" dirty="0"/>
          </a:p>
        </p:txBody>
      </p:sp>
      <p:sp>
        <p:nvSpPr>
          <p:cNvPr id="4" name="Slide Image Placeholder 3"/>
          <p:cNvSpPr>
            <a:spLocks noGrp="1" noRot="1" noChangeAspect="1"/>
          </p:cNvSpPr>
          <p:nvPr>
            <p:ph type="sldImg" idx="2"/>
          </p:nvPr>
        </p:nvSpPr>
        <p:spPr>
          <a:xfrm>
            <a:off x="903288" y="739775"/>
            <a:ext cx="4935537" cy="370363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4212" y="4689515"/>
            <a:ext cx="5393690" cy="444269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7316"/>
            <a:ext cx="2921582" cy="493633"/>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8971" y="9377316"/>
            <a:ext cx="2921582" cy="493633"/>
          </a:xfrm>
          <a:prstGeom prst="rect">
            <a:avLst/>
          </a:prstGeom>
        </p:spPr>
        <p:txBody>
          <a:bodyPr vert="horz" lIns="91440" tIns="45720" rIns="91440" bIns="45720" rtlCol="0" anchor="b"/>
          <a:lstStyle>
            <a:lvl1pPr algn="r">
              <a:defRPr sz="1200"/>
            </a:lvl1pPr>
          </a:lstStyle>
          <a:p>
            <a:fld id="{46F0857A-9624-442C-AF8F-A6576F762D80}" type="slidenum">
              <a:rPr lang="en-US" smtClean="0"/>
              <a:t>‹#›</a:t>
            </a:fld>
            <a:endParaRPr lang="en-US" dirty="0"/>
          </a:p>
        </p:txBody>
      </p:sp>
    </p:spTree>
    <p:extLst>
      <p:ext uri="{BB962C8B-B14F-4D97-AF65-F5344CB8AC3E}">
        <p14:creationId xmlns:p14="http://schemas.microsoft.com/office/powerpoint/2010/main" val="3328756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DEABC-D766-4322-8E78-B830FAE35C72}"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536335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53899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0" y="4406905"/>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43191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725574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5" y="1535113"/>
            <a:ext cx="40401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5" y="2174875"/>
            <a:ext cx="40401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5" y="1535113"/>
            <a:ext cx="40417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35409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521930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985800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0"/>
            <a:ext cx="300831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5"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435103"/>
            <a:ext cx="300831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5"/>
            <a:ext cx="2133600" cy="365125"/>
          </a:xfrm>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03586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90"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90"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441019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59810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3"/>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857580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65CA8ED-33D3-4050-B983-EDE96B9C778E}"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2584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E75B38-B6BE-40DE-9703-528B734D64E7}"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5288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E313CB-DDEA-4206-ABC8-723E3FE413CA}"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40294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71C5C1-AF07-406A-B600-FFCCB52ED4F3}" type="datetime1">
              <a:rPr lang="en-US" smtClean="0">
                <a:solidFill>
                  <a:prstClr val="black">
                    <a:tint val="75000"/>
                  </a:prstClr>
                </a:solidFill>
              </a:rPr>
              <a:pPr/>
              <a:t>4/19/2015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88417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D3E494-475D-40C6-A4AE-90BC475D4C10}" type="datetime1">
              <a:rPr lang="en-US" smtClean="0">
                <a:solidFill>
                  <a:prstClr val="black">
                    <a:tint val="75000"/>
                  </a:prstClr>
                </a:solidFill>
              </a:rPr>
              <a:pPr/>
              <a:t>4/19/2015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89619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BAD1F7-410E-4C60-81DA-CD1E418389B0}" type="datetime1">
              <a:rPr lang="en-US" smtClean="0">
                <a:solidFill>
                  <a:prstClr val="black">
                    <a:tint val="75000"/>
                  </a:prstClr>
                </a:solidFill>
              </a:rPr>
              <a:pPr/>
              <a:t>4/19/2015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65632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883CC-67E2-4D3C-A99C-6A2C43B9AE5B}" type="datetime1">
              <a:rPr lang="en-US" smtClean="0">
                <a:solidFill>
                  <a:prstClr val="black">
                    <a:tint val="75000"/>
                  </a:prstClr>
                </a:solidFill>
              </a:rPr>
              <a:pPr/>
              <a:t>4/19/2015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82808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99EABF-D296-44E0-A072-CE5E0B383D46}" type="datetime1">
              <a:rPr lang="en-US" smtClean="0">
                <a:solidFill>
                  <a:prstClr val="black">
                    <a:tint val="75000"/>
                  </a:prstClr>
                </a:solidFill>
              </a:rPr>
              <a:pPr/>
              <a:t>4/19/2015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635053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85490D-0784-421D-81B3-F458D8D9B0A2}" type="datetime1">
              <a:rPr lang="en-US" smtClean="0">
                <a:solidFill>
                  <a:prstClr val="black">
                    <a:tint val="75000"/>
                  </a:prstClr>
                </a:solidFill>
              </a:rPr>
              <a:pPr/>
              <a:t>4/19/2015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391608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EAF85B-64AA-4C5B-A7E8-A8C1CA8D3510}"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82568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DB742-558E-4E25-AF40-153D35F395A9}"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45748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65CA8ED-33D3-4050-B983-EDE96B9C778E}"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68156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E75B38-B6BE-40DE-9703-528B734D64E7}"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319258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E313CB-DDEA-4206-ABC8-723E3FE413CA}"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260957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71C5C1-AF07-406A-B600-FFCCB52ED4F3}" type="datetime1">
              <a:rPr lang="en-US" smtClean="0">
                <a:solidFill>
                  <a:prstClr val="black">
                    <a:tint val="75000"/>
                  </a:prstClr>
                </a:solidFill>
              </a:rPr>
              <a:pPr/>
              <a:t>4/19/2015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062556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D3E494-475D-40C6-A4AE-90BC475D4C10}" type="datetime1">
              <a:rPr lang="en-US" smtClean="0">
                <a:solidFill>
                  <a:prstClr val="black">
                    <a:tint val="75000"/>
                  </a:prstClr>
                </a:solidFill>
              </a:rPr>
              <a:pPr/>
              <a:t>4/19/2015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09296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BAD1F7-410E-4C60-81DA-CD1E418389B0}" type="datetime1">
              <a:rPr lang="en-US" smtClean="0">
                <a:solidFill>
                  <a:prstClr val="black">
                    <a:tint val="75000"/>
                  </a:prstClr>
                </a:solidFill>
              </a:rPr>
              <a:pPr/>
              <a:t>4/19/2015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015482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883CC-67E2-4D3C-A99C-6A2C43B9AE5B}" type="datetime1">
              <a:rPr lang="en-US" smtClean="0">
                <a:solidFill>
                  <a:prstClr val="black">
                    <a:tint val="75000"/>
                  </a:prstClr>
                </a:solidFill>
              </a:rPr>
              <a:pPr/>
              <a:t>4/19/2015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59992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99EABF-D296-44E0-A072-CE5E0B383D46}" type="datetime1">
              <a:rPr lang="en-US" smtClean="0">
                <a:solidFill>
                  <a:prstClr val="black">
                    <a:tint val="75000"/>
                  </a:prstClr>
                </a:solidFill>
              </a:rPr>
              <a:pPr/>
              <a:t>4/19/2015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33593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85490D-0784-421D-81B3-F458D8D9B0A2}" type="datetime1">
              <a:rPr lang="en-US" smtClean="0">
                <a:solidFill>
                  <a:prstClr val="black">
                    <a:tint val="75000"/>
                  </a:prstClr>
                </a:solidFill>
              </a:rPr>
              <a:pPr/>
              <a:t>4/19/2015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010010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EAF85B-64AA-4C5B-A7E8-A8C1CA8D3510}"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371150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DB742-558E-4E25-AF40-153D35F395A9}"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1837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3"/>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3"/>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605" y="6120943"/>
            <a:ext cx="519130"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0" y="6108547"/>
            <a:ext cx="1893920" cy="690712"/>
          </a:xfrm>
          <a:prstGeom prst="rect">
            <a:avLst/>
          </a:prstGeom>
        </p:spPr>
      </p:pic>
      <p:sp>
        <p:nvSpPr>
          <p:cNvPr id="10" name="Snip Single Corner Rectangle 9"/>
          <p:cNvSpPr/>
          <p:nvPr/>
        </p:nvSpPr>
        <p:spPr>
          <a:xfrm rot="5400000">
            <a:off x="8557775" y="-85424"/>
            <a:ext cx="292331" cy="463180"/>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userDrawn="1"/>
        </p:nvSpPr>
        <p:spPr>
          <a:xfrm>
            <a:off x="2057405" y="-6720"/>
            <a:ext cx="3914590"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0"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8419330" y="-69408"/>
            <a:ext cx="552820"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03</a:t>
            </a:r>
            <a:endParaRPr lang="en-US" sz="2000" b="1" i="0" dirty="0">
              <a:solidFill>
                <a:schemeClr val="bg1"/>
              </a:solidFill>
              <a:latin typeface="Arial Narrow"/>
              <a:cs typeface="Arial Narrow"/>
            </a:endParaRPr>
          </a:p>
        </p:txBody>
      </p:sp>
      <p:sp>
        <p:nvSpPr>
          <p:cNvPr id="15" name="TextBox 14"/>
          <p:cNvSpPr txBox="1"/>
          <p:nvPr userDrawn="1"/>
        </p:nvSpPr>
        <p:spPr>
          <a:xfrm>
            <a:off x="5943600" y="8012"/>
            <a:ext cx="2489820" cy="246221"/>
          </a:xfrm>
          <a:prstGeom prst="rect">
            <a:avLst/>
          </a:prstGeom>
          <a:noFill/>
        </p:spPr>
        <p:txBody>
          <a:bodyPr wrap="square" rtlCol="0">
            <a:spAutoFit/>
          </a:bodyPr>
          <a:lstStyle/>
          <a:p>
            <a:pPr algn="ctr"/>
            <a:r>
              <a:rPr lang="en-US" sz="1000" dirty="0" smtClean="0">
                <a:solidFill>
                  <a:srgbClr val="FFFFFF"/>
                </a:solidFill>
                <a:latin typeface="Trebuchet MS"/>
                <a:cs typeface="Trebuchet MS"/>
              </a:rPr>
              <a:t>UPGRADING POLICIES AND PROGRAMS</a:t>
            </a:r>
            <a:endParaRPr lang="en-US" sz="1000" dirty="0">
              <a:solidFill>
                <a:srgbClr val="FFFFFF"/>
              </a:solidFill>
              <a:latin typeface="Trebuchet MS"/>
              <a:cs typeface="Trebuchet MS"/>
            </a:endParaRPr>
          </a:p>
        </p:txBody>
      </p:sp>
    </p:spTree>
    <p:extLst>
      <p:ext uri="{BB962C8B-B14F-4D97-AF65-F5344CB8AC3E}">
        <p14:creationId xmlns:p14="http://schemas.microsoft.com/office/powerpoint/2010/main" val="19460940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C0FB1-C6B4-4016-9387-8634E0CEE1EE}"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descr="NUSP logo.jpg"/>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solidFill>
                <a:prstClr val="white"/>
              </a:solidFill>
            </a:endParaRPr>
          </a:p>
        </p:txBody>
      </p:sp>
      <p:sp>
        <p:nvSpPr>
          <p:cNvPr id="12" name="TextBox 11"/>
          <p:cNvSpPr txBox="1"/>
          <p:nvPr/>
        </p:nvSpPr>
        <p:spPr>
          <a:xfrm>
            <a:off x="2057400" y="-6720"/>
            <a:ext cx="3914588" cy="369332"/>
          </a:xfrm>
          <a:prstGeom prst="rect">
            <a:avLst/>
          </a:prstGeom>
          <a:noFill/>
        </p:spPr>
        <p:txBody>
          <a:bodyPr wrap="square" rtlCol="0">
            <a:spAutoFit/>
          </a:bodyPr>
          <a:lstStyle/>
          <a:p>
            <a:pPr algn="r"/>
            <a:r>
              <a:rPr lang="en-US" sz="900" dirty="0" smtClean="0">
                <a:solidFill>
                  <a:prstClr val="white">
                    <a:lumMod val="50000"/>
                  </a:prstClr>
                </a:solidFill>
                <a:latin typeface="Arial Narrow"/>
                <a:cs typeface="Arial Narrow"/>
              </a:rPr>
              <a:t>INTRODUCTION TO</a:t>
            </a:r>
          </a:p>
          <a:p>
            <a:pPr algn="r"/>
            <a:r>
              <a:rPr lang="en-US" sz="900" dirty="0" smtClean="0">
                <a:solidFill>
                  <a:prstClr val="black"/>
                </a:solidFill>
                <a:latin typeface="Arial Narrow"/>
                <a:cs typeface="Arial Narrow"/>
              </a:rPr>
              <a:t>INFORMAL SETTLEMENT UPGRADING</a:t>
            </a:r>
            <a:endParaRPr lang="en-US" sz="900" dirty="0">
              <a:solidFill>
                <a:prstClr val="black"/>
              </a:solidFill>
              <a:latin typeface="Arial Narrow"/>
              <a:cs typeface="Arial Narrow"/>
            </a:endParaRPr>
          </a:p>
        </p:txBody>
      </p:sp>
      <p:sp>
        <p:nvSpPr>
          <p:cNvPr id="13" name="Rectangle 12"/>
          <p:cNvSpPr/>
          <p:nvPr/>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4" name="TextBox 13"/>
          <p:cNvSpPr txBox="1"/>
          <p:nvPr/>
        </p:nvSpPr>
        <p:spPr>
          <a:xfrm>
            <a:off x="8419326" y="-69408"/>
            <a:ext cx="552822" cy="400110"/>
          </a:xfrm>
          <a:prstGeom prst="rect">
            <a:avLst/>
          </a:prstGeom>
          <a:noFill/>
        </p:spPr>
        <p:txBody>
          <a:bodyPr wrap="square" rtlCol="0">
            <a:spAutoFit/>
          </a:bodyPr>
          <a:lstStyle/>
          <a:p>
            <a:pPr algn="ctr"/>
            <a:r>
              <a:rPr lang="en-US" sz="2000" b="1" dirty="0" smtClean="0">
                <a:solidFill>
                  <a:prstClr val="white"/>
                </a:solidFill>
                <a:latin typeface="Arial Narrow"/>
                <a:cs typeface="Arial Narrow"/>
              </a:rPr>
              <a:t>01</a:t>
            </a:r>
            <a:endParaRPr lang="en-US" sz="2000" b="1" dirty="0">
              <a:solidFill>
                <a:prstClr val="white"/>
              </a:solidFill>
              <a:latin typeface="Arial Narrow"/>
              <a:cs typeface="Arial Narrow"/>
            </a:endParaRPr>
          </a:p>
        </p:txBody>
      </p:sp>
      <p:sp>
        <p:nvSpPr>
          <p:cNvPr id="15" name="TextBox 14"/>
          <p:cNvSpPr txBox="1"/>
          <p:nvPr/>
        </p:nvSpPr>
        <p:spPr>
          <a:xfrm>
            <a:off x="5943600" y="8009"/>
            <a:ext cx="2489821" cy="246221"/>
          </a:xfrm>
          <a:prstGeom prst="rect">
            <a:avLst/>
          </a:prstGeom>
          <a:noFill/>
        </p:spPr>
        <p:txBody>
          <a:bodyPr wrap="square" rtlCol="0">
            <a:spAutoFit/>
          </a:bodyPr>
          <a:lstStyle/>
          <a:p>
            <a:pPr algn="ctr"/>
            <a:r>
              <a:rPr lang="en-US" sz="1000" dirty="0" smtClean="0">
                <a:solidFill>
                  <a:srgbClr val="FFFFFF"/>
                </a:solidFill>
                <a:latin typeface="Trebuchet MS"/>
                <a:cs typeface="Trebuchet MS"/>
              </a:rPr>
              <a:t>THE CASE FOR UPGRADING</a:t>
            </a:r>
            <a:endParaRPr lang="en-US" sz="1000" dirty="0">
              <a:solidFill>
                <a:srgbClr val="FFFFFF"/>
              </a:solidFill>
              <a:latin typeface="Trebuchet MS"/>
              <a:cs typeface="Trebuchet MS"/>
            </a:endParaRPr>
          </a:p>
        </p:txBody>
      </p:sp>
    </p:spTree>
    <p:extLst>
      <p:ext uri="{BB962C8B-B14F-4D97-AF65-F5344CB8AC3E}">
        <p14:creationId xmlns:p14="http://schemas.microsoft.com/office/powerpoint/2010/main" val="26554868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C0FB1-C6B4-4016-9387-8634E0CEE1EE}" type="datetime1">
              <a:rPr lang="en-US" smtClean="0">
                <a:solidFill>
                  <a:prstClr val="black">
                    <a:tint val="75000"/>
                  </a:prstClr>
                </a:solidFill>
              </a:rPr>
              <a:pPr/>
              <a:t>4/19/2015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0629E-C448-4C50-A8FC-8827F378662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descr="NUSP logo.jpg"/>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solidFill>
                <a:prstClr val="white"/>
              </a:solidFill>
            </a:endParaRPr>
          </a:p>
        </p:txBody>
      </p:sp>
      <p:sp>
        <p:nvSpPr>
          <p:cNvPr id="12" name="TextBox 11"/>
          <p:cNvSpPr txBox="1"/>
          <p:nvPr/>
        </p:nvSpPr>
        <p:spPr>
          <a:xfrm>
            <a:off x="2057400" y="-6720"/>
            <a:ext cx="3914588" cy="369332"/>
          </a:xfrm>
          <a:prstGeom prst="rect">
            <a:avLst/>
          </a:prstGeom>
          <a:noFill/>
        </p:spPr>
        <p:txBody>
          <a:bodyPr wrap="square" rtlCol="0">
            <a:spAutoFit/>
          </a:bodyPr>
          <a:lstStyle/>
          <a:p>
            <a:pPr algn="r"/>
            <a:r>
              <a:rPr lang="en-US" sz="900" dirty="0" smtClean="0">
                <a:solidFill>
                  <a:prstClr val="white">
                    <a:lumMod val="50000"/>
                  </a:prstClr>
                </a:solidFill>
                <a:latin typeface="Arial Narrow"/>
                <a:cs typeface="Arial Narrow"/>
              </a:rPr>
              <a:t>INTRODUCTION TO</a:t>
            </a:r>
          </a:p>
          <a:p>
            <a:pPr algn="r"/>
            <a:r>
              <a:rPr lang="en-US" sz="900" dirty="0" smtClean="0">
                <a:solidFill>
                  <a:prstClr val="black"/>
                </a:solidFill>
                <a:latin typeface="Arial Narrow"/>
                <a:cs typeface="Arial Narrow"/>
              </a:rPr>
              <a:t>INFORMAL SETTLEMENT UPGRADING</a:t>
            </a:r>
            <a:endParaRPr lang="en-US" sz="900" dirty="0">
              <a:solidFill>
                <a:prstClr val="black"/>
              </a:solidFill>
              <a:latin typeface="Arial Narrow"/>
              <a:cs typeface="Arial Narrow"/>
            </a:endParaRPr>
          </a:p>
        </p:txBody>
      </p:sp>
      <p:sp>
        <p:nvSpPr>
          <p:cNvPr id="13" name="Rectangle 12"/>
          <p:cNvSpPr/>
          <p:nvPr/>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4" name="TextBox 13"/>
          <p:cNvSpPr txBox="1"/>
          <p:nvPr/>
        </p:nvSpPr>
        <p:spPr>
          <a:xfrm>
            <a:off x="8419326" y="-69408"/>
            <a:ext cx="552822" cy="400110"/>
          </a:xfrm>
          <a:prstGeom prst="rect">
            <a:avLst/>
          </a:prstGeom>
          <a:noFill/>
        </p:spPr>
        <p:txBody>
          <a:bodyPr wrap="square" rtlCol="0">
            <a:spAutoFit/>
          </a:bodyPr>
          <a:lstStyle/>
          <a:p>
            <a:pPr algn="ctr"/>
            <a:r>
              <a:rPr lang="en-US" sz="2000" b="1" dirty="0" smtClean="0">
                <a:solidFill>
                  <a:prstClr val="white"/>
                </a:solidFill>
                <a:latin typeface="Arial Narrow"/>
                <a:cs typeface="Arial Narrow"/>
              </a:rPr>
              <a:t>01</a:t>
            </a:r>
            <a:endParaRPr lang="en-US" sz="2000" b="1" dirty="0">
              <a:solidFill>
                <a:prstClr val="white"/>
              </a:solidFill>
              <a:latin typeface="Arial Narrow"/>
              <a:cs typeface="Arial Narrow"/>
            </a:endParaRPr>
          </a:p>
        </p:txBody>
      </p:sp>
      <p:sp>
        <p:nvSpPr>
          <p:cNvPr id="15" name="TextBox 14"/>
          <p:cNvSpPr txBox="1"/>
          <p:nvPr/>
        </p:nvSpPr>
        <p:spPr>
          <a:xfrm>
            <a:off x="5943600" y="8009"/>
            <a:ext cx="2489821" cy="246221"/>
          </a:xfrm>
          <a:prstGeom prst="rect">
            <a:avLst/>
          </a:prstGeom>
          <a:noFill/>
        </p:spPr>
        <p:txBody>
          <a:bodyPr wrap="square" rtlCol="0">
            <a:spAutoFit/>
          </a:bodyPr>
          <a:lstStyle/>
          <a:p>
            <a:pPr algn="ctr"/>
            <a:r>
              <a:rPr lang="en-US" sz="1000" dirty="0" smtClean="0">
                <a:solidFill>
                  <a:srgbClr val="FFFFFF"/>
                </a:solidFill>
                <a:latin typeface="Trebuchet MS"/>
                <a:cs typeface="Trebuchet MS"/>
              </a:rPr>
              <a:t>THE CASE FOR UPGRADING</a:t>
            </a:r>
            <a:endParaRPr lang="en-US" sz="1000" dirty="0">
              <a:solidFill>
                <a:srgbClr val="FFFFFF"/>
              </a:solidFill>
              <a:latin typeface="Trebuchet MS"/>
              <a:cs typeface="Trebuchet MS"/>
            </a:endParaRPr>
          </a:p>
        </p:txBody>
      </p:sp>
    </p:spTree>
    <p:extLst>
      <p:ext uri="{BB962C8B-B14F-4D97-AF65-F5344CB8AC3E}">
        <p14:creationId xmlns:p14="http://schemas.microsoft.com/office/powerpoint/2010/main" val="19714711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
        <p:nvSpPr>
          <p:cNvPr id="3" name="Title 2"/>
          <p:cNvSpPr>
            <a:spLocks noGrp="1"/>
          </p:cNvSpPr>
          <p:nvPr>
            <p:ph type="title"/>
          </p:nvPr>
        </p:nvSpPr>
        <p:spPr/>
        <p:txBody>
          <a:bodyPr/>
          <a:lstStyle/>
          <a:p>
            <a:endParaRPr lang="en-US" dirty="0"/>
          </a:p>
        </p:txBody>
      </p:sp>
      <p:sp>
        <p:nvSpPr>
          <p:cNvPr id="11" name="Title 1"/>
          <p:cNvSpPr txBox="1">
            <a:spLocks/>
          </p:cNvSpPr>
          <p:nvPr/>
        </p:nvSpPr>
        <p:spPr>
          <a:xfrm>
            <a:off x="1676400" y="-30162"/>
            <a:ext cx="5638800" cy="715962"/>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b="1" i="0" kern="1200">
                <a:solidFill>
                  <a:srgbClr val="D85636"/>
                </a:solidFill>
                <a:latin typeface="Arial Narrow"/>
                <a:ea typeface="+mj-ea"/>
                <a:cs typeface="Arial Narrow"/>
              </a:defRPr>
            </a:lvl1pPr>
          </a:lstStyle>
          <a:p>
            <a:r>
              <a:rPr lang="en-US" sz="1400" dirty="0" smtClean="0">
                <a:solidFill>
                  <a:schemeClr val="bg1"/>
                </a:solidFill>
              </a:rPr>
              <a:t> INTRODUCTION TO</a:t>
            </a:r>
            <a:endParaRPr lang="en-US" sz="1400" dirty="0">
              <a:solidFill>
                <a:schemeClr val="bg1"/>
              </a:solidFill>
            </a:endParaRPr>
          </a:p>
        </p:txBody>
      </p:sp>
      <p:sp>
        <p:nvSpPr>
          <p:cNvPr id="12"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1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14" name="Title 1"/>
          <p:cNvSpPr txBox="1">
            <a:spLocks/>
          </p:cNvSpPr>
          <p:nvPr/>
        </p:nvSpPr>
        <p:spPr>
          <a:xfrm>
            <a:off x="271463" y="2484438"/>
            <a:ext cx="8558211" cy="41116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3: UPGRADING POLICIES, PROGRAMMES AND INSTRUMENTS</a:t>
            </a:r>
            <a:endParaRPr lang="en-US" sz="2200" dirty="0">
              <a:solidFill>
                <a:schemeClr val="bg1"/>
              </a:solidFill>
              <a:latin typeface="Arial Narrow"/>
              <a:cs typeface="Arial Narrow"/>
            </a:endParaRPr>
          </a:p>
        </p:txBody>
      </p:sp>
    </p:spTree>
    <p:extLst>
      <p:ext uri="{BB962C8B-B14F-4D97-AF65-F5344CB8AC3E}">
        <p14:creationId xmlns:p14="http://schemas.microsoft.com/office/powerpoint/2010/main" val="10021564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733" y="483790"/>
            <a:ext cx="6172200" cy="792162"/>
          </a:xfrm>
          <a:noFill/>
        </p:spPr>
        <p:txBody>
          <a:bodyPr>
            <a:normAutofit/>
          </a:bodyPr>
          <a:lstStyle/>
          <a:p>
            <a:pPr>
              <a:defRPr/>
            </a:pPr>
            <a:r>
              <a:rPr lang="en-US" dirty="0" smtClean="0"/>
              <a:t>Module purpose</a:t>
            </a:r>
            <a:endParaRPr lang="en-US" dirty="0"/>
          </a:p>
        </p:txBody>
      </p:sp>
      <p:sp>
        <p:nvSpPr>
          <p:cNvPr id="8195" name="Content Placeholder 2"/>
          <p:cNvSpPr>
            <a:spLocks noGrp="1"/>
          </p:cNvSpPr>
          <p:nvPr>
            <p:ph idx="1"/>
          </p:nvPr>
        </p:nvSpPr>
        <p:spPr>
          <a:xfrm>
            <a:off x="453607" y="1602530"/>
            <a:ext cx="8500847" cy="5331063"/>
          </a:xfrm>
        </p:spPr>
        <p:txBody>
          <a:bodyPr anchor="t">
            <a:normAutofit/>
          </a:bodyPr>
          <a:lstStyle/>
          <a:p>
            <a:pPr marL="0" indent="0">
              <a:buNone/>
            </a:pPr>
            <a:r>
              <a:rPr lang="en-ZA" dirty="0"/>
              <a:t>This module will give you an understanding of the South African policies, programmes and instruments relevant to informal settlement upgrading, so that you can make use of what is available.</a:t>
            </a:r>
            <a:endParaRPr lang="en-US" dirty="0"/>
          </a:p>
          <a:p>
            <a:pPr marL="0" indent="0">
              <a:buNone/>
            </a:pPr>
            <a:endParaRPr lang="en-GB" dirty="0"/>
          </a:p>
        </p:txBody>
      </p:sp>
      <p:sp>
        <p:nvSpPr>
          <p:cNvPr id="8198" name="TextBox 5"/>
          <p:cNvSpPr txBox="1">
            <a:spLocks noChangeArrowheads="1"/>
          </p:cNvSpPr>
          <p:nvPr/>
        </p:nvSpPr>
        <p:spPr bwMode="auto">
          <a:xfrm>
            <a:off x="7315200" y="6096000"/>
            <a:ext cx="685800" cy="369888"/>
          </a:xfrm>
          <a:prstGeom prst="rect">
            <a:avLst/>
          </a:prstGeom>
          <a:noFill/>
          <a:ln w="9525">
            <a:noFill/>
            <a:miter lim="800000"/>
            <a:headEnd/>
            <a:tailEnd/>
          </a:ln>
        </p:spPr>
        <p:txBody>
          <a:bodyPr>
            <a:spAutoFit/>
          </a:bodyPr>
          <a:lstStyle/>
          <a:p>
            <a:endParaRPr lang="en-US" dirty="0">
              <a:latin typeface="Calibri" pitchFamily="34" charset="0"/>
            </a:endParaRPr>
          </a:p>
        </p:txBody>
      </p:sp>
    </p:spTree>
    <p:extLst>
      <p:ext uri="{BB962C8B-B14F-4D97-AF65-F5344CB8AC3E}">
        <p14:creationId xmlns:p14="http://schemas.microsoft.com/office/powerpoint/2010/main" val="4197640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Learning </a:t>
            </a:r>
            <a:r>
              <a:rPr lang="en-ZA" dirty="0" smtClean="0"/>
              <a:t>outcomes</a:t>
            </a:r>
            <a:endParaRPr lang="en-US" dirty="0"/>
          </a:p>
        </p:txBody>
      </p:sp>
      <p:sp>
        <p:nvSpPr>
          <p:cNvPr id="3" name="Content Placeholder 2"/>
          <p:cNvSpPr>
            <a:spLocks noGrp="1"/>
          </p:cNvSpPr>
          <p:nvPr>
            <p:ph idx="1"/>
          </p:nvPr>
        </p:nvSpPr>
        <p:spPr/>
        <p:txBody>
          <a:bodyPr/>
          <a:lstStyle/>
          <a:p>
            <a:pPr lvl="0"/>
            <a:r>
              <a:rPr lang="en-ZA" dirty="0"/>
              <a:t>Explain the links between the South African Constitution, the Housing Act of 1997 and the policies regarding upgrading of informal settlements.</a:t>
            </a:r>
            <a:endParaRPr lang="en-US" dirty="0"/>
          </a:p>
          <a:p>
            <a:pPr lvl="0"/>
            <a:r>
              <a:rPr lang="en-ZA" dirty="0"/>
              <a:t>Name the main instruments and financial subsidies that can be used in upgrading programmes and projects and explain the key features of each.</a:t>
            </a:r>
            <a:endParaRPr lang="en-US" dirty="0"/>
          </a:p>
          <a:p>
            <a:pPr lvl="0"/>
            <a:r>
              <a:rPr lang="en-ZA" dirty="0"/>
              <a:t>Describe the UISP phases and funding.</a:t>
            </a:r>
            <a:endParaRPr lang="en-US" dirty="0"/>
          </a:p>
          <a:p>
            <a:pPr lvl="0"/>
            <a:r>
              <a:rPr lang="en-ZA" dirty="0"/>
              <a:t>Link the instruments and financial subsidies to different development situations</a:t>
            </a:r>
            <a:r>
              <a:rPr lang="en-ZA" dirty="0" smtClean="0"/>
              <a:t>.</a:t>
            </a:r>
            <a:endParaRPr lang="en-US" dirty="0"/>
          </a:p>
        </p:txBody>
      </p:sp>
    </p:spTree>
    <p:extLst>
      <p:ext uri="{BB962C8B-B14F-4D97-AF65-F5344CB8AC3E}">
        <p14:creationId xmlns:p14="http://schemas.microsoft.com/office/powerpoint/2010/main" val="3473776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733" y="468672"/>
            <a:ext cx="6172200" cy="792162"/>
          </a:xfrm>
          <a:noFill/>
        </p:spPr>
        <p:txBody>
          <a:bodyPr>
            <a:normAutofit/>
          </a:bodyPr>
          <a:lstStyle/>
          <a:p>
            <a:pPr>
              <a:defRPr/>
            </a:pPr>
            <a:r>
              <a:rPr lang="en-US" dirty="0" smtClean="0"/>
              <a:t>Module content</a:t>
            </a:r>
            <a:endParaRPr lang="en-US" dirty="0"/>
          </a:p>
        </p:txBody>
      </p:sp>
      <p:sp>
        <p:nvSpPr>
          <p:cNvPr id="8195" name="Content Placeholder 2"/>
          <p:cNvSpPr>
            <a:spLocks noGrp="1"/>
          </p:cNvSpPr>
          <p:nvPr>
            <p:ph idx="1"/>
          </p:nvPr>
        </p:nvSpPr>
        <p:spPr>
          <a:xfrm>
            <a:off x="453607" y="1602530"/>
            <a:ext cx="8500847" cy="5331063"/>
          </a:xfrm>
        </p:spPr>
        <p:txBody>
          <a:bodyPr>
            <a:normAutofit/>
          </a:bodyPr>
          <a:lstStyle/>
          <a:p>
            <a:pPr marL="457200" lvl="0" indent="-457200">
              <a:buFont typeface="+mj-lt"/>
              <a:buAutoNum type="arabicPeriod"/>
            </a:pPr>
            <a:r>
              <a:rPr lang="en-ZA" dirty="0"/>
              <a:t>From the Constitution to the Upgrading of Informal Settlements Programme (UISP)</a:t>
            </a:r>
            <a:endParaRPr lang="en-US" dirty="0"/>
          </a:p>
          <a:p>
            <a:pPr marL="457200" indent="-457200">
              <a:buFont typeface="+mj-lt"/>
              <a:buAutoNum type="arabicPeriod"/>
            </a:pPr>
            <a:r>
              <a:rPr lang="en-GB" dirty="0" smtClean="0"/>
              <a:t>The Upgrading of Informal Settlements Programme (UISP)</a:t>
            </a:r>
          </a:p>
          <a:p>
            <a:pPr marL="457200" indent="-457200">
              <a:buFont typeface="+mj-lt"/>
              <a:buAutoNum type="arabicPeriod"/>
            </a:pPr>
            <a:r>
              <a:rPr lang="en-GB" dirty="0" smtClean="0"/>
              <a:t>National Upgrading Support Programme</a:t>
            </a:r>
            <a:endParaRPr lang="en-GB" dirty="0"/>
          </a:p>
        </p:txBody>
      </p:sp>
      <p:sp>
        <p:nvSpPr>
          <p:cNvPr id="8198" name="TextBox 5"/>
          <p:cNvSpPr txBox="1">
            <a:spLocks noChangeArrowheads="1"/>
          </p:cNvSpPr>
          <p:nvPr/>
        </p:nvSpPr>
        <p:spPr bwMode="auto">
          <a:xfrm>
            <a:off x="7315200" y="6096000"/>
            <a:ext cx="685800" cy="369888"/>
          </a:xfrm>
          <a:prstGeom prst="rect">
            <a:avLst/>
          </a:prstGeom>
          <a:noFill/>
          <a:ln w="9525">
            <a:noFill/>
            <a:miter lim="800000"/>
            <a:headEnd/>
            <a:tailEnd/>
          </a:ln>
        </p:spPr>
        <p:txBody>
          <a:bodyPr>
            <a:spAutoFit/>
          </a:bodyPr>
          <a:lstStyle/>
          <a:p>
            <a:endParaRPr lang="en-US" dirty="0">
              <a:latin typeface="Calibri" pitchFamily="34" charset="0"/>
            </a:endParaRPr>
          </a:p>
        </p:txBody>
      </p:sp>
    </p:spTree>
    <p:extLst>
      <p:ext uri="{BB962C8B-B14F-4D97-AF65-F5344CB8AC3E}">
        <p14:creationId xmlns:p14="http://schemas.microsoft.com/office/powerpoint/2010/main" val="35733301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3145022" y="1681163"/>
            <a:ext cx="5743493" cy="4532423"/>
          </a:xfrm>
        </p:spPr>
        <p:txBody>
          <a:bodyPr anchor="t">
            <a:normAutofit fontScale="92500" lnSpcReduction="20000"/>
          </a:bodyPr>
          <a:lstStyle/>
          <a:p>
            <a:pPr>
              <a:buFont typeface="Arial" pitchFamily="34" charset="0"/>
              <a:buNone/>
              <a:defRPr/>
            </a:pPr>
            <a:r>
              <a:rPr lang="en-US" sz="2400" b="1" dirty="0" smtClean="0"/>
              <a:t>Constitution </a:t>
            </a:r>
            <a:r>
              <a:rPr lang="en-US" sz="2400" b="1" dirty="0"/>
              <a:t>(1996):  Chapter 2 - Bill of Rights</a:t>
            </a:r>
          </a:p>
          <a:p>
            <a:pPr>
              <a:buFont typeface="Arial" pitchFamily="34" charset="0"/>
              <a:buNone/>
              <a:defRPr/>
            </a:pPr>
            <a:r>
              <a:rPr lang="en-US" sz="2400" b="1" dirty="0"/>
              <a:t>26. Housing </a:t>
            </a:r>
            <a:endParaRPr lang="en-US" sz="2400" dirty="0"/>
          </a:p>
          <a:p>
            <a:pPr marL="457200" indent="-457200">
              <a:buFont typeface="Arial" pitchFamily="34" charset="0"/>
              <a:buAutoNum type="arabicParenR"/>
              <a:defRPr/>
            </a:pPr>
            <a:r>
              <a:rPr lang="en-US" sz="2400" i="1" dirty="0"/>
              <a:t>Everyone has the right to have access to adequate housing. </a:t>
            </a:r>
          </a:p>
          <a:p>
            <a:pPr marL="457200" indent="-457200">
              <a:buFont typeface="Arial" pitchFamily="34" charset="0"/>
              <a:buAutoNum type="arabicParenR"/>
              <a:defRPr/>
            </a:pPr>
            <a:r>
              <a:rPr lang="en-US" sz="2400" i="1" dirty="0"/>
              <a:t>The state must take reasonable legislative and other measures, within its available resources, to achieve the progressive realisation of this right. </a:t>
            </a:r>
          </a:p>
          <a:p>
            <a:pPr marL="457200" indent="-457200">
              <a:buFont typeface="Arial" pitchFamily="34" charset="0"/>
              <a:buAutoNum type="arabicParenR"/>
              <a:defRPr/>
            </a:pPr>
            <a:r>
              <a:rPr lang="en-US" sz="2400" i="1" dirty="0"/>
              <a:t>No one may be evicted from their home, or have their home demolished, without an order of court made after considering all the relevant circumstances. No legislation may permit arbitrary evictions. </a:t>
            </a:r>
          </a:p>
        </p:txBody>
      </p:sp>
      <p:sp>
        <p:nvSpPr>
          <p:cNvPr id="29702" name="TextBox 5"/>
          <p:cNvSpPr txBox="1">
            <a:spLocks noChangeArrowheads="1"/>
          </p:cNvSpPr>
          <p:nvPr/>
        </p:nvSpPr>
        <p:spPr bwMode="auto">
          <a:xfrm>
            <a:off x="7315200" y="6096000"/>
            <a:ext cx="685800" cy="369332"/>
          </a:xfrm>
          <a:prstGeom prst="rect">
            <a:avLst/>
          </a:prstGeom>
          <a:noFill/>
          <a:ln w="9525">
            <a:noFill/>
            <a:miter lim="800000"/>
            <a:headEnd/>
            <a:tailEnd/>
          </a:ln>
        </p:spPr>
        <p:txBody>
          <a:bodyPr>
            <a:spAutoFit/>
          </a:bodyPr>
          <a:lstStyle/>
          <a:p>
            <a:endParaRPr lang="en-US" dirty="0">
              <a:latin typeface="Calibri" pitchFamily="34" charset="0"/>
            </a:endParaRPr>
          </a:p>
        </p:txBody>
      </p:sp>
      <p:pic>
        <p:nvPicPr>
          <p:cNvPr id="3" name="Picture 2"/>
          <p:cNvPicPr>
            <a:picLocks noChangeAspect="1"/>
          </p:cNvPicPr>
          <p:nvPr/>
        </p:nvPicPr>
        <p:blipFill>
          <a:blip r:embed="rId2"/>
          <a:stretch>
            <a:fillRect/>
          </a:stretch>
        </p:blipFill>
        <p:spPr>
          <a:xfrm>
            <a:off x="557212" y="1681162"/>
            <a:ext cx="2471661" cy="4410075"/>
          </a:xfrm>
          <a:prstGeom prst="rect">
            <a:avLst/>
          </a:prstGeom>
        </p:spPr>
      </p:pic>
      <p:sp>
        <p:nvSpPr>
          <p:cNvPr id="4" name="Title 3"/>
          <p:cNvSpPr>
            <a:spLocks noGrp="1"/>
          </p:cNvSpPr>
          <p:nvPr>
            <p:ph type="title"/>
          </p:nvPr>
        </p:nvSpPr>
        <p:spPr/>
        <p:txBody>
          <a:bodyPr>
            <a:normAutofit fontScale="90000"/>
          </a:bodyPr>
          <a:lstStyle/>
          <a:p>
            <a:pPr lvl="0"/>
            <a:r>
              <a:rPr lang="en-ZA" dirty="0" smtClean="0"/>
              <a:t>1. From </a:t>
            </a:r>
            <a:r>
              <a:rPr lang="en-ZA" dirty="0"/>
              <a:t>the Constitution to the Upgrading of Informal Settlements Programme (UISP</a:t>
            </a:r>
            <a:r>
              <a:rPr lang="en-ZA" dirty="0" smtClean="0"/>
              <a:t>)</a:t>
            </a:r>
            <a:endParaRPr lang="en-US" dirty="0"/>
          </a:p>
        </p:txBody>
      </p:sp>
    </p:spTree>
    <p:extLst>
      <p:ext uri="{BB962C8B-B14F-4D97-AF65-F5344CB8AC3E}">
        <p14:creationId xmlns:p14="http://schemas.microsoft.com/office/powerpoint/2010/main" val="3868406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a:t>
            </a:r>
            <a:r>
              <a:rPr lang="en-ZA" dirty="0"/>
              <a:t>3.1: The </a:t>
            </a:r>
            <a:r>
              <a:rPr lang="en-ZA" dirty="0" smtClean="0"/>
              <a:t>Constitution</a:t>
            </a:r>
            <a:endParaRPr lang="en-US" dirty="0"/>
          </a:p>
        </p:txBody>
      </p:sp>
      <p:sp>
        <p:nvSpPr>
          <p:cNvPr id="3" name="Content Placeholder 2"/>
          <p:cNvSpPr>
            <a:spLocks noGrp="1"/>
          </p:cNvSpPr>
          <p:nvPr>
            <p:ph idx="1"/>
          </p:nvPr>
        </p:nvSpPr>
        <p:spPr/>
        <p:txBody>
          <a:bodyPr/>
          <a:lstStyle/>
          <a:p>
            <a:r>
              <a:rPr lang="en-ZA" dirty="0"/>
              <a:t>Type of Activity: Group Work</a:t>
            </a:r>
            <a:endParaRPr lang="en-US" dirty="0"/>
          </a:p>
          <a:p>
            <a:r>
              <a:rPr lang="en-ZA" dirty="0"/>
              <a:t>Timing: 20 minutes</a:t>
            </a:r>
            <a:endParaRPr lang="en-US" dirty="0"/>
          </a:p>
          <a:p>
            <a:r>
              <a:rPr lang="en-ZA" i="1" dirty="0"/>
              <a:t>Purpose: To refresh what you learnt in Module 1.</a:t>
            </a:r>
            <a:endParaRPr lang="en-US" dirty="0"/>
          </a:p>
          <a:p>
            <a:r>
              <a:rPr lang="en-ZA" i="1" dirty="0"/>
              <a:t>Instruction: As a group discuss what you learnt about the Constitution and the right to housing in Module 1 and answer the questions </a:t>
            </a:r>
            <a:r>
              <a:rPr lang="en-ZA" i="1" dirty="0" smtClean="0"/>
              <a:t>in the participants manual.</a:t>
            </a:r>
            <a:endParaRPr lang="en-US" dirty="0"/>
          </a:p>
          <a:p>
            <a:endParaRPr lang="en-US" dirty="0"/>
          </a:p>
        </p:txBody>
      </p:sp>
    </p:spTree>
    <p:extLst>
      <p:ext uri="{BB962C8B-B14F-4D97-AF65-F5344CB8AC3E}">
        <p14:creationId xmlns:p14="http://schemas.microsoft.com/office/powerpoint/2010/main" val="2137388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Constitutional Court cases</a:t>
            </a:r>
            <a:endParaRPr lang="en-US" dirty="0"/>
          </a:p>
        </p:txBody>
      </p:sp>
      <p:sp>
        <p:nvSpPr>
          <p:cNvPr id="3" name="Content Placeholder 2"/>
          <p:cNvSpPr>
            <a:spLocks noGrp="1"/>
          </p:cNvSpPr>
          <p:nvPr>
            <p:ph idx="1"/>
          </p:nvPr>
        </p:nvSpPr>
        <p:spPr>
          <a:xfrm>
            <a:off x="228600" y="1571628"/>
            <a:ext cx="4471988" cy="4525963"/>
          </a:xfrm>
        </p:spPr>
        <p:txBody>
          <a:bodyPr>
            <a:normAutofit lnSpcReduction="10000"/>
          </a:bodyPr>
          <a:lstStyle/>
          <a:p>
            <a:r>
              <a:rPr lang="en-ZA" dirty="0" smtClean="0"/>
              <a:t>The Constitutional Court cases show that the </a:t>
            </a:r>
            <a:r>
              <a:rPr lang="en-ZA" dirty="0"/>
              <a:t>state may not neglect informal settlements. </a:t>
            </a:r>
            <a:endParaRPr lang="en-ZA" dirty="0" smtClean="0"/>
          </a:p>
          <a:p>
            <a:r>
              <a:rPr lang="en-ZA" dirty="0" smtClean="0"/>
              <a:t>The </a:t>
            </a:r>
            <a:r>
              <a:rPr lang="en-ZA" dirty="0"/>
              <a:t>state is obliged to enact relevant laws, develop programmes and projects, and to make use of tax payers’ money to realise the right to adequate housing as quickly as possible for people living in informal settlements. </a:t>
            </a:r>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6350" y="1771650"/>
            <a:ext cx="3943350" cy="3143251"/>
          </a:xfrm>
          <a:prstGeom prst="rect">
            <a:avLst/>
          </a:prstGeom>
        </p:spPr>
      </p:pic>
    </p:spTree>
    <p:extLst>
      <p:ext uri="{BB962C8B-B14F-4D97-AF65-F5344CB8AC3E}">
        <p14:creationId xmlns:p14="http://schemas.microsoft.com/office/powerpoint/2010/main" val="3716686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770" y="365126"/>
            <a:ext cx="7886700" cy="966718"/>
          </a:xfrm>
        </p:spPr>
        <p:txBody>
          <a:bodyPr/>
          <a:lstStyle/>
          <a:p>
            <a:r>
              <a:rPr lang="en-US" dirty="0" smtClean="0"/>
              <a:t>Housing Act, 1997</a:t>
            </a:r>
            <a:endParaRPr lang="en-GB" dirty="0"/>
          </a:p>
        </p:txBody>
      </p:sp>
      <p:sp>
        <p:nvSpPr>
          <p:cNvPr id="3" name="Content Placeholder 2"/>
          <p:cNvSpPr>
            <a:spLocks noGrp="1"/>
          </p:cNvSpPr>
          <p:nvPr>
            <p:ph idx="1"/>
          </p:nvPr>
        </p:nvSpPr>
        <p:spPr>
          <a:xfrm>
            <a:off x="557213" y="1681163"/>
            <a:ext cx="8139112" cy="4445004"/>
          </a:xfrm>
        </p:spPr>
        <p:txBody>
          <a:bodyPr/>
          <a:lstStyle/>
          <a:p>
            <a:pPr marL="0" indent="0">
              <a:buNone/>
            </a:pPr>
            <a:r>
              <a:rPr lang="en-GB" dirty="0" smtClean="0"/>
              <a:t>The </a:t>
            </a:r>
            <a:r>
              <a:rPr lang="en-GB" dirty="0"/>
              <a:t>Housing Act is split into seven parts. These are:</a:t>
            </a:r>
          </a:p>
          <a:p>
            <a:r>
              <a:rPr lang="en-GB" dirty="0"/>
              <a:t>Part 1 – General principles.</a:t>
            </a:r>
          </a:p>
          <a:p>
            <a:r>
              <a:rPr lang="en-GB" dirty="0"/>
              <a:t>Part 2 – National Government.</a:t>
            </a:r>
          </a:p>
          <a:p>
            <a:r>
              <a:rPr lang="en-GB" dirty="0"/>
              <a:t>Part 3 – Provincial Government.</a:t>
            </a:r>
          </a:p>
          <a:p>
            <a:r>
              <a:rPr lang="en-GB" dirty="0"/>
              <a:t>Part 4 – Municipalities.</a:t>
            </a:r>
          </a:p>
          <a:p>
            <a:r>
              <a:rPr lang="en-GB" dirty="0"/>
              <a:t>Part 5 – Financing of housing development.</a:t>
            </a:r>
          </a:p>
          <a:p>
            <a:r>
              <a:rPr lang="en-GB" dirty="0"/>
              <a:t>Part 6 – Termination of housing arrangements.</a:t>
            </a:r>
          </a:p>
          <a:p>
            <a:r>
              <a:rPr lang="en-ZA" dirty="0"/>
              <a:t>Part 7 – General provisions</a:t>
            </a:r>
            <a:endParaRPr lang="en-GB" dirty="0"/>
          </a:p>
        </p:txBody>
      </p:sp>
    </p:spTree>
    <p:extLst>
      <p:ext uri="{BB962C8B-B14F-4D97-AF65-F5344CB8AC3E}">
        <p14:creationId xmlns:p14="http://schemas.microsoft.com/office/powerpoint/2010/main" val="3277554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Housing Act cont.</a:t>
            </a:r>
            <a:endParaRPr lang="en-GB" dirty="0"/>
          </a:p>
        </p:txBody>
      </p:sp>
      <p:sp>
        <p:nvSpPr>
          <p:cNvPr id="3" name="Content Placeholder 2"/>
          <p:cNvSpPr>
            <a:spLocks noGrp="1"/>
          </p:cNvSpPr>
          <p:nvPr>
            <p:ph idx="1"/>
          </p:nvPr>
        </p:nvSpPr>
        <p:spPr>
          <a:xfrm>
            <a:off x="582186" y="1681163"/>
            <a:ext cx="7886700" cy="4978054"/>
          </a:xfrm>
        </p:spPr>
        <p:txBody>
          <a:bodyPr/>
          <a:lstStyle/>
          <a:p>
            <a:pPr marL="0" indent="0">
              <a:buNone/>
            </a:pPr>
            <a:r>
              <a:rPr lang="en-ZA" dirty="0"/>
              <a:t>The Housing Act upholds Section 26 of the Constitution and recognises that housing:</a:t>
            </a:r>
            <a:endParaRPr lang="en-GB" dirty="0"/>
          </a:p>
          <a:p>
            <a:pPr lvl="0"/>
            <a:r>
              <a:rPr lang="en-ZA" dirty="0"/>
              <a:t>Fulfils a basic human need</a:t>
            </a:r>
            <a:endParaRPr lang="en-GB" dirty="0"/>
          </a:p>
          <a:p>
            <a:pPr lvl="0"/>
            <a:r>
              <a:rPr lang="en-ZA" dirty="0"/>
              <a:t>Is a product of human endeavour and enterprise</a:t>
            </a:r>
            <a:endParaRPr lang="en-GB" dirty="0"/>
          </a:p>
          <a:p>
            <a:pPr lvl="0"/>
            <a:r>
              <a:rPr lang="en-ZA" dirty="0"/>
              <a:t>Is a vital part of integrated development planning</a:t>
            </a:r>
            <a:endParaRPr lang="en-GB" dirty="0"/>
          </a:p>
          <a:p>
            <a:pPr lvl="0"/>
            <a:r>
              <a:rPr lang="en-ZA" dirty="0"/>
              <a:t>Is a key sector of the national economy</a:t>
            </a:r>
            <a:endParaRPr lang="en-GB" dirty="0"/>
          </a:p>
          <a:p>
            <a:pPr lvl="0"/>
            <a:r>
              <a:rPr lang="en-ZA" dirty="0"/>
              <a:t>Is vital to the socio-economic well-being of the nation.</a:t>
            </a:r>
            <a:endParaRPr lang="en-GB" dirty="0"/>
          </a:p>
          <a:p>
            <a:endParaRPr lang="en-GB" dirty="0"/>
          </a:p>
        </p:txBody>
      </p:sp>
    </p:spTree>
    <p:extLst>
      <p:ext uri="{BB962C8B-B14F-4D97-AF65-F5344CB8AC3E}">
        <p14:creationId xmlns:p14="http://schemas.microsoft.com/office/powerpoint/2010/main" val="37458587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85" y="449073"/>
            <a:ext cx="6172200" cy="838200"/>
          </a:xfrm>
        </p:spPr>
        <p:txBody>
          <a:bodyPr/>
          <a:lstStyle/>
          <a:p>
            <a:r>
              <a:rPr lang="en-US" dirty="0" smtClean="0"/>
              <a:t>Housing Act- General Principles</a:t>
            </a:r>
            <a:endParaRPr lang="en-GB" dirty="0"/>
          </a:p>
        </p:txBody>
      </p:sp>
      <p:sp>
        <p:nvSpPr>
          <p:cNvPr id="3" name="Content Placeholder 2"/>
          <p:cNvSpPr>
            <a:spLocks noGrp="1"/>
          </p:cNvSpPr>
          <p:nvPr>
            <p:ph sz="half" idx="2"/>
          </p:nvPr>
        </p:nvSpPr>
        <p:spPr>
          <a:xfrm>
            <a:off x="557212" y="1681163"/>
            <a:ext cx="8277497" cy="5494891"/>
          </a:xfrm>
        </p:spPr>
        <p:txBody>
          <a:bodyPr/>
          <a:lstStyle/>
          <a:p>
            <a:pPr lvl="0"/>
            <a:r>
              <a:rPr lang="en-GB" dirty="0"/>
              <a:t>The needs of the poor must be prioritised.</a:t>
            </a:r>
          </a:p>
          <a:p>
            <a:pPr lvl="0"/>
            <a:r>
              <a:rPr lang="en-GB" dirty="0" smtClean="0"/>
              <a:t>Need a </a:t>
            </a:r>
            <a:r>
              <a:rPr lang="en-GB" dirty="0"/>
              <a:t>wide choice of housing and tenure options</a:t>
            </a:r>
          </a:p>
          <a:p>
            <a:pPr lvl="0"/>
            <a:r>
              <a:rPr lang="en-GB" dirty="0"/>
              <a:t>Housing development should occur in an integrated manner that creates socially and economically viable communities.</a:t>
            </a:r>
          </a:p>
          <a:p>
            <a:pPr lvl="0"/>
            <a:r>
              <a:rPr lang="en-GB" dirty="0"/>
              <a:t>Government should encourage and support </a:t>
            </a:r>
            <a:r>
              <a:rPr lang="en-GB" dirty="0" smtClean="0"/>
              <a:t>people to fulfil </a:t>
            </a:r>
            <a:r>
              <a:rPr lang="en-GB" dirty="0"/>
              <a:t>their own housing needs</a:t>
            </a:r>
          </a:p>
          <a:p>
            <a:pPr lvl="0"/>
            <a:r>
              <a:rPr lang="en-GB" dirty="0" smtClean="0"/>
              <a:t>Active participation should </a:t>
            </a:r>
            <a:r>
              <a:rPr lang="en-GB" dirty="0"/>
              <a:t>be facilitated.</a:t>
            </a:r>
          </a:p>
          <a:p>
            <a:pPr lvl="0"/>
            <a:r>
              <a:rPr lang="en-GB" dirty="0" smtClean="0"/>
              <a:t>Housing </a:t>
            </a:r>
            <a:r>
              <a:rPr lang="en-GB" dirty="0"/>
              <a:t>development </a:t>
            </a:r>
            <a:r>
              <a:rPr lang="en-GB" dirty="0" smtClean="0"/>
              <a:t>requires meaningful consultation</a:t>
            </a:r>
            <a:endParaRPr lang="en-GB" dirty="0"/>
          </a:p>
          <a:p>
            <a:endParaRPr lang="en-GB" dirty="0"/>
          </a:p>
        </p:txBody>
      </p:sp>
    </p:spTree>
    <p:extLst>
      <p:ext uri="{BB962C8B-B14F-4D97-AF65-F5344CB8AC3E}">
        <p14:creationId xmlns:p14="http://schemas.microsoft.com/office/powerpoint/2010/main" val="38665575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72688" y="274638"/>
            <a:ext cx="8229600" cy="1143000"/>
          </a:xfrm>
        </p:spPr>
        <p:txBody>
          <a:bodyPr>
            <a:noAutofit/>
          </a:bodyPr>
          <a:lstStyle/>
          <a:p>
            <a:r>
              <a:rPr lang="en-ZA" dirty="0" smtClean="0"/>
              <a:t>Activity 3.2</a:t>
            </a:r>
            <a:r>
              <a:rPr lang="en-ZA" dirty="0"/>
              <a:t>: The Principles of the Housing </a:t>
            </a:r>
            <a:r>
              <a:rPr lang="en-ZA" dirty="0" smtClean="0"/>
              <a:t>Act</a:t>
            </a:r>
            <a:endParaRPr lang="en-GB" dirty="0"/>
          </a:p>
        </p:txBody>
      </p:sp>
      <p:sp>
        <p:nvSpPr>
          <p:cNvPr id="8" name="Content Placeholder 7"/>
          <p:cNvSpPr>
            <a:spLocks noGrp="1"/>
          </p:cNvSpPr>
          <p:nvPr>
            <p:ph idx="1"/>
          </p:nvPr>
        </p:nvSpPr>
        <p:spPr>
          <a:xfrm>
            <a:off x="223635" y="1440529"/>
            <a:ext cx="8721590" cy="4650710"/>
          </a:xfrm>
        </p:spPr>
        <p:txBody>
          <a:bodyPr>
            <a:normAutofit fontScale="92500"/>
          </a:bodyPr>
          <a:lstStyle/>
          <a:p>
            <a:r>
              <a:rPr lang="en-ZA" dirty="0"/>
              <a:t>Type of activity: Group work</a:t>
            </a:r>
            <a:endParaRPr lang="en-US" dirty="0"/>
          </a:p>
          <a:p>
            <a:r>
              <a:rPr lang="en-ZA" dirty="0"/>
              <a:t>Timing: 10 minutes</a:t>
            </a:r>
            <a:endParaRPr lang="en-US" dirty="0"/>
          </a:p>
          <a:p>
            <a:r>
              <a:rPr lang="en-ZA" i="1" dirty="0"/>
              <a:t>Purpose: To develop an understanding of the Housing Act.</a:t>
            </a:r>
            <a:endParaRPr lang="en-US" dirty="0"/>
          </a:p>
          <a:p>
            <a:r>
              <a:rPr lang="en-ZA" i="1" dirty="0"/>
              <a:t>Instruction:</a:t>
            </a:r>
            <a:endParaRPr lang="en-US" dirty="0"/>
          </a:p>
          <a:p>
            <a:pPr lvl="1"/>
            <a:r>
              <a:rPr lang="en-ZA" i="1" dirty="0"/>
              <a:t>The facilitator will give each group two of the general principles from the Housing Act to which national and provincial government and municipalities must adhere.</a:t>
            </a:r>
            <a:endParaRPr lang="en-US" dirty="0"/>
          </a:p>
          <a:p>
            <a:pPr lvl="1"/>
            <a:r>
              <a:rPr lang="en-ZA" i="1" dirty="0"/>
              <a:t>Put each of the two principles you are given into your own words. </a:t>
            </a:r>
            <a:endParaRPr lang="en-US" dirty="0"/>
          </a:p>
          <a:p>
            <a:pPr lvl="1"/>
            <a:r>
              <a:rPr lang="en-ZA" i="1" dirty="0"/>
              <a:t>Give an example to illustrate how each of the principles can be put into practice in the upgrading of informal settlements.</a:t>
            </a:r>
            <a:endParaRPr lang="en-US" dirty="0"/>
          </a:p>
          <a:p>
            <a:pPr lvl="1"/>
            <a:r>
              <a:rPr lang="en-ZA" i="1" dirty="0"/>
              <a:t>Select a group member who will report back on behalf of your team.</a:t>
            </a:r>
            <a:endParaRPr lang="en-US" dirty="0"/>
          </a:p>
          <a:p>
            <a:endParaRPr lang="en-GB" dirty="0"/>
          </a:p>
        </p:txBody>
      </p:sp>
    </p:spTree>
    <p:extLst>
      <p:ext uri="{BB962C8B-B14F-4D97-AF65-F5344CB8AC3E}">
        <p14:creationId xmlns:p14="http://schemas.microsoft.com/office/powerpoint/2010/main" val="3743724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772" y="712403"/>
            <a:ext cx="8813303" cy="827571"/>
          </a:xfrm>
        </p:spPr>
        <p:txBody>
          <a:bodyPr>
            <a:noAutofit/>
          </a:bodyPr>
          <a:lstStyle/>
          <a:p>
            <a:r>
              <a:rPr lang="en-US" dirty="0" smtClean="0"/>
              <a:t>Housing Act – Role of National </a:t>
            </a:r>
            <a:r>
              <a:rPr lang="en-US" dirty="0"/>
              <a:t>G</a:t>
            </a:r>
            <a:r>
              <a:rPr lang="en-US" dirty="0" smtClean="0"/>
              <a:t>overnment</a:t>
            </a:r>
            <a:endParaRPr lang="en-GB" dirty="0"/>
          </a:p>
        </p:txBody>
      </p:sp>
      <p:sp>
        <p:nvSpPr>
          <p:cNvPr id="3" name="Content Placeholder 2"/>
          <p:cNvSpPr>
            <a:spLocks noGrp="1"/>
          </p:cNvSpPr>
          <p:nvPr>
            <p:ph idx="1"/>
          </p:nvPr>
        </p:nvSpPr>
        <p:spPr>
          <a:xfrm>
            <a:off x="464285" y="1557242"/>
            <a:ext cx="5343888" cy="4997933"/>
          </a:xfrm>
        </p:spPr>
        <p:txBody>
          <a:bodyPr>
            <a:normAutofit/>
          </a:bodyPr>
          <a:lstStyle/>
          <a:p>
            <a:pPr marL="0" lvl="0" indent="0">
              <a:buNone/>
            </a:pPr>
            <a:r>
              <a:rPr lang="en-ZA" dirty="0" smtClean="0"/>
              <a:t>The </a:t>
            </a:r>
            <a:r>
              <a:rPr lang="en-ZA" dirty="0"/>
              <a:t>primary functions </a:t>
            </a:r>
            <a:r>
              <a:rPr lang="en-ZA" dirty="0" smtClean="0"/>
              <a:t>of national government are</a:t>
            </a:r>
            <a:r>
              <a:rPr lang="en-ZA" dirty="0"/>
              <a:t>:</a:t>
            </a:r>
            <a:endParaRPr lang="en-GB" dirty="0"/>
          </a:p>
          <a:p>
            <a:pPr lvl="0"/>
            <a:r>
              <a:rPr lang="x-none" dirty="0"/>
              <a:t>To develop national housing policy.</a:t>
            </a:r>
            <a:endParaRPr lang="en-GB" dirty="0"/>
          </a:p>
          <a:p>
            <a:pPr lvl="0"/>
            <a:r>
              <a:rPr lang="en-ZA" dirty="0"/>
              <a:t>To e</a:t>
            </a:r>
            <a:r>
              <a:rPr lang="x-none" dirty="0"/>
              <a:t>stablish a funding framework for housing development and negotiate and secure an allocation from the state budget for housing.</a:t>
            </a:r>
            <a:endParaRPr lang="en-GB" dirty="0"/>
          </a:p>
          <a:p>
            <a:pPr lvl="0"/>
            <a:r>
              <a:rPr lang="x-none" dirty="0"/>
              <a:t>Allocate funds from the budget </a:t>
            </a:r>
            <a:endParaRPr lang="en-US" dirty="0" smtClean="0"/>
          </a:p>
          <a:p>
            <a:pPr lvl="0"/>
            <a:r>
              <a:rPr lang="x-none" dirty="0" smtClean="0"/>
              <a:t>Monitor </a:t>
            </a:r>
            <a:r>
              <a:rPr lang="x-none" dirty="0"/>
              <a:t>the </a:t>
            </a:r>
            <a:r>
              <a:rPr lang="x-none" dirty="0" smtClean="0"/>
              <a:t>performance.</a:t>
            </a:r>
            <a:endParaRPr lang="en-GB" dirty="0"/>
          </a:p>
          <a:p>
            <a:endParaRPr lang="en-GB" dirty="0"/>
          </a:p>
        </p:txBody>
      </p:sp>
      <p:pic>
        <p:nvPicPr>
          <p:cNvPr id="4" name="Picture 3"/>
          <p:cNvPicPr>
            <a:picLocks noChangeAspect="1"/>
          </p:cNvPicPr>
          <p:nvPr/>
        </p:nvPicPr>
        <p:blipFill>
          <a:blip r:embed="rId2"/>
          <a:stretch>
            <a:fillRect/>
          </a:stretch>
        </p:blipFill>
        <p:spPr>
          <a:xfrm>
            <a:off x="5994439" y="1681163"/>
            <a:ext cx="2701886" cy="4410075"/>
          </a:xfrm>
          <a:prstGeom prst="rect">
            <a:avLst/>
          </a:prstGeom>
        </p:spPr>
      </p:pic>
    </p:spTree>
    <p:extLst>
      <p:ext uri="{BB962C8B-B14F-4D97-AF65-F5344CB8AC3E}">
        <p14:creationId xmlns:p14="http://schemas.microsoft.com/office/powerpoint/2010/main" val="30629356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dirty="0" smtClean="0"/>
              <a:t>Housing Act -  Role of </a:t>
            </a:r>
            <a:r>
              <a:rPr lang="en-US" sz="3400" dirty="0"/>
              <a:t>P</a:t>
            </a:r>
            <a:r>
              <a:rPr lang="en-US" sz="3400" dirty="0" smtClean="0"/>
              <a:t>rovincial </a:t>
            </a:r>
            <a:r>
              <a:rPr lang="en-US" sz="3400" dirty="0"/>
              <a:t>G</a:t>
            </a:r>
            <a:r>
              <a:rPr lang="en-US" sz="3400" dirty="0" smtClean="0"/>
              <a:t>overnment</a:t>
            </a:r>
            <a:endParaRPr lang="en-GB" sz="3400" dirty="0"/>
          </a:p>
        </p:txBody>
      </p:sp>
      <p:sp>
        <p:nvSpPr>
          <p:cNvPr id="3" name="Content Placeholder 2"/>
          <p:cNvSpPr>
            <a:spLocks noGrp="1"/>
          </p:cNvSpPr>
          <p:nvPr>
            <p:ph idx="1"/>
          </p:nvPr>
        </p:nvSpPr>
        <p:spPr/>
        <p:txBody>
          <a:bodyPr>
            <a:normAutofit lnSpcReduction="10000"/>
          </a:bodyPr>
          <a:lstStyle/>
          <a:p>
            <a:pPr lvl="0"/>
            <a:r>
              <a:rPr lang="en-ZA" dirty="0" smtClean="0"/>
              <a:t>Housing </a:t>
            </a:r>
            <a:r>
              <a:rPr lang="en-ZA" dirty="0"/>
              <a:t>is an area of concurrent competence for national and provincial government. </a:t>
            </a:r>
            <a:endParaRPr lang="en-ZA" dirty="0" smtClean="0"/>
          </a:p>
          <a:p>
            <a:pPr lvl="0"/>
            <a:r>
              <a:rPr lang="en-ZA" dirty="0" smtClean="0"/>
              <a:t>Provincial </a:t>
            </a:r>
            <a:r>
              <a:rPr lang="en-ZA" dirty="0"/>
              <a:t>government can legislate in respect of housing matters that fall within its provincial boundaries, as long as such legislation does not undermine national legislation</a:t>
            </a:r>
            <a:r>
              <a:rPr lang="en-ZA" dirty="0" smtClean="0"/>
              <a:t>.</a:t>
            </a:r>
          </a:p>
          <a:p>
            <a:pPr lvl="0"/>
            <a:r>
              <a:rPr lang="en-US" dirty="0"/>
              <a:t>Develop provincial housing policy.</a:t>
            </a:r>
          </a:p>
          <a:p>
            <a:pPr lvl="0"/>
            <a:r>
              <a:rPr lang="en-US" dirty="0"/>
              <a:t>Support and strengthen the capacity of municipalities in respect of housing development.</a:t>
            </a:r>
          </a:p>
          <a:p>
            <a:pPr lvl="0"/>
            <a:r>
              <a:rPr lang="en-US" dirty="0"/>
              <a:t>Assess applications received from municipalities to administer national housing programmes and to monitor the performance of accredited municipalities</a:t>
            </a:r>
            <a:r>
              <a:rPr lang="en-US" dirty="0" smtClean="0"/>
              <a:t>.</a:t>
            </a:r>
            <a:r>
              <a:rPr lang="en-ZA" dirty="0" smtClean="0"/>
              <a:t> </a:t>
            </a:r>
            <a:endParaRPr lang="en-GB" dirty="0"/>
          </a:p>
        </p:txBody>
      </p:sp>
    </p:spTree>
    <p:extLst>
      <p:ext uri="{BB962C8B-B14F-4D97-AF65-F5344CB8AC3E}">
        <p14:creationId xmlns:p14="http://schemas.microsoft.com/office/powerpoint/2010/main" val="411447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85" y="717261"/>
            <a:ext cx="7886700" cy="827571"/>
          </a:xfrm>
        </p:spPr>
        <p:txBody>
          <a:bodyPr>
            <a:noAutofit/>
          </a:bodyPr>
          <a:lstStyle/>
          <a:p>
            <a:r>
              <a:rPr lang="en-US" dirty="0" smtClean="0"/>
              <a:t>Housing Act - Role of Municipalities</a:t>
            </a:r>
            <a:endParaRPr lang="en-GB" dirty="0"/>
          </a:p>
        </p:txBody>
      </p:sp>
      <p:sp>
        <p:nvSpPr>
          <p:cNvPr id="3" name="Content Placeholder 2"/>
          <p:cNvSpPr>
            <a:spLocks noGrp="1"/>
          </p:cNvSpPr>
          <p:nvPr>
            <p:ph idx="1"/>
          </p:nvPr>
        </p:nvSpPr>
        <p:spPr>
          <a:xfrm>
            <a:off x="464284" y="1681162"/>
            <a:ext cx="8565489" cy="4997933"/>
          </a:xfrm>
        </p:spPr>
        <p:txBody>
          <a:bodyPr>
            <a:normAutofit/>
          </a:bodyPr>
          <a:lstStyle/>
          <a:p>
            <a:pPr lvl="0"/>
            <a:r>
              <a:rPr lang="en-ZA" sz="2300" dirty="0" smtClean="0"/>
              <a:t>To </a:t>
            </a:r>
            <a:r>
              <a:rPr lang="en-ZA" sz="2300" dirty="0"/>
              <a:t>facilitate the development and management of housing stock within their jurisdictional areas, as part of the process of integrated development </a:t>
            </a:r>
            <a:r>
              <a:rPr lang="en-ZA" sz="2300" dirty="0" smtClean="0"/>
              <a:t>planning.</a:t>
            </a:r>
            <a:endParaRPr lang="en-GB" sz="2300" dirty="0"/>
          </a:p>
          <a:p>
            <a:pPr lvl="0"/>
            <a:r>
              <a:rPr lang="x-none" sz="2300" dirty="0"/>
              <a:t>Initiate, plan, co</a:t>
            </a:r>
            <a:r>
              <a:rPr lang="en-ZA" sz="2300" dirty="0"/>
              <a:t>-</a:t>
            </a:r>
            <a:r>
              <a:rPr lang="x-none" sz="2300" dirty="0"/>
              <a:t>ordinate and facilitate appropriate housing development on a progressive basis within its boundaries.</a:t>
            </a:r>
            <a:endParaRPr lang="en-GB" sz="2300" dirty="0"/>
          </a:p>
          <a:p>
            <a:pPr lvl="0"/>
            <a:r>
              <a:rPr lang="x-none" sz="2300" dirty="0"/>
              <a:t>Prepare a local housing strategy and set housing delivery goals.</a:t>
            </a:r>
            <a:endParaRPr lang="en-GB" sz="2300" dirty="0"/>
          </a:p>
          <a:p>
            <a:pPr lvl="0"/>
            <a:r>
              <a:rPr lang="x-none" sz="2300" dirty="0"/>
              <a:t>Set aside, plan and manage land for housing development.</a:t>
            </a:r>
            <a:endParaRPr lang="en-GB" sz="2300" dirty="0"/>
          </a:p>
          <a:p>
            <a:pPr lvl="0"/>
            <a:r>
              <a:rPr lang="x-none" sz="2300" dirty="0"/>
              <a:t>Create a financial and socially viable environment conducive to housing development.</a:t>
            </a:r>
            <a:endParaRPr lang="en-GB" sz="2300" dirty="0"/>
          </a:p>
          <a:p>
            <a:endParaRPr lang="en-GB" sz="2300" dirty="0"/>
          </a:p>
        </p:txBody>
      </p:sp>
    </p:spTree>
    <p:extLst>
      <p:ext uri="{BB962C8B-B14F-4D97-AF65-F5344CB8AC3E}">
        <p14:creationId xmlns:p14="http://schemas.microsoft.com/office/powerpoint/2010/main" val="3768145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84" y="262659"/>
            <a:ext cx="8321540" cy="1325563"/>
          </a:xfrm>
        </p:spPr>
        <p:txBody>
          <a:bodyPr>
            <a:normAutofit/>
          </a:bodyPr>
          <a:lstStyle/>
          <a:p>
            <a:r>
              <a:rPr lang="en-US" sz="3400" dirty="0" smtClean="0"/>
              <a:t>What does this mean for informal settlements?</a:t>
            </a:r>
            <a:endParaRPr lang="en-GB" sz="3400" dirty="0"/>
          </a:p>
        </p:txBody>
      </p:sp>
      <p:sp>
        <p:nvSpPr>
          <p:cNvPr id="3" name="Content Placeholder 2"/>
          <p:cNvSpPr>
            <a:spLocks noGrp="1"/>
          </p:cNvSpPr>
          <p:nvPr>
            <p:ph idx="1"/>
          </p:nvPr>
        </p:nvSpPr>
        <p:spPr>
          <a:xfrm>
            <a:off x="464284" y="1588222"/>
            <a:ext cx="8534512" cy="5176837"/>
          </a:xfrm>
        </p:spPr>
        <p:txBody>
          <a:bodyPr>
            <a:normAutofit/>
          </a:bodyPr>
          <a:lstStyle/>
          <a:p>
            <a:r>
              <a:rPr lang="en-GB" sz="2200" dirty="0" smtClean="0"/>
              <a:t>The </a:t>
            </a:r>
            <a:r>
              <a:rPr lang="en-GB" sz="2200" dirty="0"/>
              <a:t>production of housing is a product of human </a:t>
            </a:r>
            <a:r>
              <a:rPr lang="en-GB" sz="2200" dirty="0" smtClean="0"/>
              <a:t>endeavour and effort own </a:t>
            </a:r>
            <a:r>
              <a:rPr lang="en-GB" sz="2200" dirty="0"/>
              <a:t>imagination and effort, and this should be supported and reinforced by the government. </a:t>
            </a:r>
            <a:endParaRPr lang="en-GB" sz="2200" dirty="0" smtClean="0"/>
          </a:p>
          <a:p>
            <a:r>
              <a:rPr lang="en-GB" sz="2200" dirty="0" smtClean="0"/>
              <a:t>This </a:t>
            </a:r>
            <a:r>
              <a:rPr lang="en-GB" sz="2200" dirty="0"/>
              <a:t>implies that informal settlements should be upgraded where possible and build on what people have already developed.</a:t>
            </a:r>
          </a:p>
          <a:p>
            <a:r>
              <a:rPr lang="en-GB" sz="2200" dirty="0" smtClean="0"/>
              <a:t>There </a:t>
            </a:r>
            <a:r>
              <a:rPr lang="en-GB" sz="2200" dirty="0"/>
              <a:t>should be meaningful engagement with </a:t>
            </a:r>
            <a:r>
              <a:rPr lang="en-GB" sz="2200" dirty="0" smtClean="0"/>
              <a:t>communities</a:t>
            </a:r>
            <a:endParaRPr lang="en-GB" sz="2200" dirty="0"/>
          </a:p>
          <a:p>
            <a:r>
              <a:rPr lang="en-GB" sz="2200" dirty="0" smtClean="0"/>
              <a:t>The </a:t>
            </a:r>
            <a:r>
              <a:rPr lang="en-GB" sz="2200" dirty="0"/>
              <a:t>outcome of the housing or human settlements process should be socially and economically sustainable communities. </a:t>
            </a:r>
          </a:p>
          <a:p>
            <a:r>
              <a:rPr lang="en-GB" sz="2200" dirty="0" smtClean="0"/>
              <a:t>The </a:t>
            </a:r>
            <a:r>
              <a:rPr lang="en-GB" sz="2200" dirty="0"/>
              <a:t>responsibility for informal settlements, including municipal-wide strategic planning, as well as project planning and upgrading for a specific settlement, is with the local </a:t>
            </a:r>
            <a:r>
              <a:rPr lang="en-GB" sz="2200" dirty="0" smtClean="0"/>
              <a:t>municipality.</a:t>
            </a:r>
            <a:endParaRPr lang="en-GB" sz="2200" dirty="0"/>
          </a:p>
          <a:p>
            <a:endParaRPr lang="en-GB" sz="2200" dirty="0"/>
          </a:p>
        </p:txBody>
      </p:sp>
    </p:spTree>
    <p:extLst>
      <p:ext uri="{BB962C8B-B14F-4D97-AF65-F5344CB8AC3E}">
        <p14:creationId xmlns:p14="http://schemas.microsoft.com/office/powerpoint/2010/main" val="4288711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a:spLocks noGrp="1"/>
          </p:cNvSpPr>
          <p:nvPr>
            <p:ph type="title"/>
          </p:nvPr>
        </p:nvSpPr>
        <p:spPr>
          <a:xfrm>
            <a:off x="422410" y="742322"/>
            <a:ext cx="8721590" cy="787813"/>
          </a:xfrm>
        </p:spPr>
        <p:txBody>
          <a:bodyPr>
            <a:noAutofit/>
          </a:bodyPr>
          <a:lstStyle/>
          <a:p>
            <a:r>
              <a:rPr lang="en-ZA" sz="3400" dirty="0" smtClean="0"/>
              <a:t>Activity 3.3: </a:t>
            </a:r>
            <a:r>
              <a:rPr lang="en-GB" sz="3400" dirty="0"/>
              <a:t>Roles of </a:t>
            </a:r>
            <a:r>
              <a:rPr lang="en-GB" sz="3400" dirty="0" smtClean="0"/>
              <a:t>the spheres of government</a:t>
            </a:r>
            <a:endParaRPr lang="en-GB" sz="3400" dirty="0"/>
          </a:p>
        </p:txBody>
      </p:sp>
      <p:sp>
        <p:nvSpPr>
          <p:cNvPr id="5" name="Content Placeholder 7"/>
          <p:cNvSpPr>
            <a:spLocks noGrp="1"/>
          </p:cNvSpPr>
          <p:nvPr>
            <p:ph idx="1"/>
          </p:nvPr>
        </p:nvSpPr>
        <p:spPr>
          <a:xfrm>
            <a:off x="557213" y="1857375"/>
            <a:ext cx="8169275" cy="5000626"/>
          </a:xfrm>
        </p:spPr>
        <p:txBody>
          <a:bodyPr>
            <a:normAutofit/>
          </a:bodyPr>
          <a:lstStyle/>
          <a:p>
            <a:r>
              <a:rPr lang="en-ZA" dirty="0"/>
              <a:t>Type of activity: Group work</a:t>
            </a:r>
            <a:endParaRPr lang="en-US" dirty="0"/>
          </a:p>
          <a:p>
            <a:r>
              <a:rPr lang="en-ZA" dirty="0"/>
              <a:t>Timing: 20 minutes</a:t>
            </a:r>
            <a:endParaRPr lang="en-US" dirty="0"/>
          </a:p>
          <a:p>
            <a:r>
              <a:rPr lang="en-ZA" i="1" dirty="0"/>
              <a:t>Purpose: To clarify the roles of national, provincial and local government in sustainable human settlements</a:t>
            </a:r>
            <a:endParaRPr lang="en-US" dirty="0"/>
          </a:p>
          <a:p>
            <a:r>
              <a:rPr lang="en-ZA" i="1" dirty="0"/>
              <a:t>Instruction: You will be given a set of cards. Each card will have a role on it. Place the cards under the headings: national, provincial or </a:t>
            </a:r>
            <a:r>
              <a:rPr lang="en-ZA" i="1" dirty="0" smtClean="0"/>
              <a:t>local government.</a:t>
            </a:r>
            <a:endParaRPr lang="en-US" i="1" dirty="0"/>
          </a:p>
          <a:p>
            <a:pPr marL="0" indent="0">
              <a:buNone/>
            </a:pPr>
            <a:endParaRPr lang="en-GB" dirty="0"/>
          </a:p>
        </p:txBody>
      </p:sp>
    </p:spTree>
    <p:extLst>
      <p:ext uri="{BB962C8B-B14F-4D97-AF65-F5344CB8AC3E}">
        <p14:creationId xmlns:p14="http://schemas.microsoft.com/office/powerpoint/2010/main" val="292073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370274" y="1985962"/>
            <a:ext cx="8616550" cy="4705350"/>
          </a:xfrm>
        </p:spPr>
        <p:txBody>
          <a:bodyPr>
            <a:normAutofit/>
          </a:bodyPr>
          <a:lstStyle/>
          <a:p>
            <a:pPr>
              <a:buFont typeface="Arial" charset="0"/>
              <a:buChar char="•"/>
              <a:defRPr/>
            </a:pPr>
            <a:r>
              <a:rPr lang="en-GB" dirty="0"/>
              <a:t>The </a:t>
            </a:r>
            <a:r>
              <a:rPr lang="en-GB" dirty="0" smtClean="0"/>
              <a:t>PIE </a:t>
            </a:r>
            <a:r>
              <a:rPr lang="en-GB" dirty="0"/>
              <a:t>Act came into effect to repeal and replace the 1951 </a:t>
            </a:r>
            <a:r>
              <a:rPr lang="en-US" dirty="0"/>
              <a:t>Prevention of Illegal Squatting Act. </a:t>
            </a:r>
            <a:endParaRPr lang="en-US" dirty="0" smtClean="0"/>
          </a:p>
          <a:p>
            <a:pPr>
              <a:buFont typeface="Arial" charset="0"/>
              <a:buChar char="•"/>
              <a:defRPr/>
            </a:pPr>
            <a:r>
              <a:rPr lang="en-US" dirty="0" smtClean="0"/>
              <a:t>Its purpose is to ensure </a:t>
            </a:r>
            <a:r>
              <a:rPr lang="en-US" dirty="0"/>
              <a:t>that no one </a:t>
            </a:r>
            <a:r>
              <a:rPr lang="en-US" dirty="0" smtClean="0"/>
              <a:t>is </a:t>
            </a:r>
            <a:r>
              <a:rPr lang="en-US" dirty="0"/>
              <a:t>arbitrarily deprived of their home or </a:t>
            </a:r>
            <a:r>
              <a:rPr lang="en-US" dirty="0" smtClean="0"/>
              <a:t>property</a:t>
            </a:r>
          </a:p>
          <a:p>
            <a:pPr>
              <a:buFont typeface="Arial" charset="0"/>
              <a:buChar char="•"/>
              <a:defRPr/>
            </a:pPr>
            <a:r>
              <a:rPr lang="en-GB" dirty="0" smtClean="0"/>
              <a:t>No </a:t>
            </a:r>
            <a:r>
              <a:rPr lang="en-GB" dirty="0"/>
              <a:t>one </a:t>
            </a:r>
            <a:r>
              <a:rPr lang="en-GB" dirty="0" smtClean="0"/>
              <a:t>can </a:t>
            </a:r>
            <a:r>
              <a:rPr lang="en-GB" dirty="0"/>
              <a:t>be removed from their homes without due process and the completion of full court proceedings. </a:t>
            </a:r>
            <a:endParaRPr lang="en-GB" dirty="0" smtClean="0"/>
          </a:p>
          <a:p>
            <a:pPr>
              <a:buFont typeface="Arial" charset="0"/>
              <a:buChar char="•"/>
              <a:defRPr/>
            </a:pPr>
            <a:r>
              <a:rPr lang="en-GB" dirty="0" smtClean="0"/>
              <a:t>It regulates </a:t>
            </a:r>
            <a:r>
              <a:rPr lang="en-GB" dirty="0"/>
              <a:t>the removal and eviction of people in a fair and just manner, whilst recognising that special consideration should be given to the rights of the elderly, women, children and the disabled. </a:t>
            </a:r>
            <a:endParaRPr lang="en-ZA" dirty="0"/>
          </a:p>
          <a:p>
            <a:pPr>
              <a:buFont typeface="Arial" charset="0"/>
              <a:buChar char="•"/>
              <a:defRPr/>
            </a:pPr>
            <a:endParaRPr lang="en-ZA" dirty="0"/>
          </a:p>
        </p:txBody>
      </p:sp>
      <p:sp>
        <p:nvSpPr>
          <p:cNvPr id="3" name="Title 2"/>
          <p:cNvSpPr>
            <a:spLocks noGrp="1"/>
          </p:cNvSpPr>
          <p:nvPr>
            <p:ph type="title" idx="4294967295"/>
          </p:nvPr>
        </p:nvSpPr>
        <p:spPr>
          <a:xfrm>
            <a:off x="465503" y="653909"/>
            <a:ext cx="8426092" cy="1143000"/>
          </a:xfrm>
          <a:prstGeom prst="rect">
            <a:avLst/>
          </a:prstGeom>
        </p:spPr>
        <p:txBody>
          <a:bodyPr>
            <a:noAutofit/>
          </a:bodyPr>
          <a:lstStyle/>
          <a:p>
            <a:pPr>
              <a:defRPr/>
            </a:pPr>
            <a:r>
              <a:rPr lang="en-GB" sz="3400" dirty="0"/>
              <a:t>Prevention of Illegal Evictions and Unlawful Occupation of Land </a:t>
            </a:r>
            <a:r>
              <a:rPr lang="en-GB" sz="3400" dirty="0" smtClean="0"/>
              <a:t>Act (PIE) (1998)</a:t>
            </a:r>
            <a:endParaRPr lang="en-ZA" sz="3400" dirty="0"/>
          </a:p>
        </p:txBody>
      </p:sp>
    </p:spTree>
    <p:extLst>
      <p:ext uri="{BB962C8B-B14F-4D97-AF65-F5344CB8AC3E}">
        <p14:creationId xmlns:p14="http://schemas.microsoft.com/office/powerpoint/2010/main" val="31830384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672" y="324504"/>
            <a:ext cx="7886700" cy="981635"/>
          </a:xfrm>
        </p:spPr>
        <p:txBody>
          <a:bodyPr/>
          <a:lstStyle/>
          <a:p>
            <a:r>
              <a:rPr lang="en-US" dirty="0" smtClean="0"/>
              <a:t>PIE Procedure…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94996162"/>
              </p:ext>
            </p:extLst>
          </p:nvPr>
        </p:nvGraphicFramePr>
        <p:xfrm>
          <a:off x="305920" y="981635"/>
          <a:ext cx="8649820" cy="5688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096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a:spLocks noGrp="1"/>
          </p:cNvSpPr>
          <p:nvPr>
            <p:ph type="title"/>
          </p:nvPr>
        </p:nvSpPr>
        <p:spPr>
          <a:xfrm>
            <a:off x="223635" y="654914"/>
            <a:ext cx="8721590" cy="1192694"/>
          </a:xfrm>
        </p:spPr>
        <p:txBody>
          <a:bodyPr>
            <a:noAutofit/>
          </a:bodyPr>
          <a:lstStyle/>
          <a:p>
            <a:r>
              <a:rPr lang="en-GB" dirty="0"/>
              <a:t>Activity 3.4: Applying the Prevention of Illegal Evictions (PIE) </a:t>
            </a:r>
            <a:r>
              <a:rPr lang="en-GB" dirty="0" smtClean="0"/>
              <a:t>Act</a:t>
            </a:r>
            <a:endParaRPr lang="en-GB" dirty="0"/>
          </a:p>
        </p:txBody>
      </p:sp>
      <p:sp>
        <p:nvSpPr>
          <p:cNvPr id="5" name="Content Placeholder 7"/>
          <p:cNvSpPr>
            <a:spLocks noGrp="1"/>
          </p:cNvSpPr>
          <p:nvPr>
            <p:ph idx="1"/>
          </p:nvPr>
        </p:nvSpPr>
        <p:spPr>
          <a:xfrm>
            <a:off x="223635" y="2066924"/>
            <a:ext cx="8721590" cy="4791076"/>
          </a:xfrm>
        </p:spPr>
        <p:txBody>
          <a:bodyPr>
            <a:normAutofit fontScale="92500"/>
          </a:bodyPr>
          <a:lstStyle/>
          <a:p>
            <a:r>
              <a:rPr lang="en-ZA" dirty="0"/>
              <a:t>Type of activity: Facilitated Group discussion</a:t>
            </a:r>
            <a:endParaRPr lang="en-US" dirty="0"/>
          </a:p>
          <a:p>
            <a:r>
              <a:rPr lang="en-ZA" dirty="0"/>
              <a:t>Timing: 15 minutes</a:t>
            </a:r>
            <a:endParaRPr lang="en-US" dirty="0"/>
          </a:p>
          <a:p>
            <a:r>
              <a:rPr lang="en-ZA" i="1" dirty="0"/>
              <a:t>Purpose: To confirm the rights of informal settlement residents.</a:t>
            </a:r>
            <a:endParaRPr lang="en-US" dirty="0"/>
          </a:p>
          <a:p>
            <a:r>
              <a:rPr lang="en-ZA" i="1" dirty="0"/>
              <a:t>Instruction: </a:t>
            </a:r>
            <a:endParaRPr lang="en-US" dirty="0"/>
          </a:p>
          <a:p>
            <a:pPr lvl="1"/>
            <a:r>
              <a:rPr lang="en-ZA" i="1" dirty="0"/>
              <a:t>The Ruimsig Informal Settlement has existed for the past ten years; it has a number of very poor and vulnerable people who live in it such as child-headed households, the indigent and pensioners. The local authority would like to evict this community.</a:t>
            </a:r>
            <a:endParaRPr lang="en-US" dirty="0"/>
          </a:p>
          <a:p>
            <a:pPr lvl="1"/>
            <a:r>
              <a:rPr lang="en-ZA" i="1" dirty="0"/>
              <a:t>What do they need to consider before an eviction can take place?</a:t>
            </a:r>
            <a:endParaRPr lang="en-US" dirty="0"/>
          </a:p>
          <a:p>
            <a:pPr lvl="1"/>
            <a:r>
              <a:rPr lang="en-ZA" i="1" dirty="0"/>
              <a:t>What process must they follow in order for an eviction to be legal?</a:t>
            </a:r>
            <a:endParaRPr lang="en-US" dirty="0"/>
          </a:p>
          <a:p>
            <a:endParaRPr lang="en-GB" dirty="0"/>
          </a:p>
        </p:txBody>
      </p:sp>
    </p:spTree>
    <p:extLst>
      <p:ext uri="{BB962C8B-B14F-4D97-AF65-F5344CB8AC3E}">
        <p14:creationId xmlns:p14="http://schemas.microsoft.com/office/powerpoint/2010/main" val="888797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888" y="507734"/>
            <a:ext cx="8901112" cy="844525"/>
          </a:xfrm>
        </p:spPr>
        <p:txBody>
          <a:bodyPr>
            <a:normAutofit fontScale="90000"/>
          </a:bodyPr>
          <a:lstStyle/>
          <a:p>
            <a:r>
              <a:rPr lang="en-ZA" sz="4000" dirty="0"/>
              <a:t>Spatial Planning and Land Use Management Act (2013) </a:t>
            </a:r>
            <a:endParaRPr lang="en-GB" sz="4000" dirty="0"/>
          </a:p>
        </p:txBody>
      </p:sp>
      <p:sp>
        <p:nvSpPr>
          <p:cNvPr id="3" name="Content Placeholder 2"/>
          <p:cNvSpPr>
            <a:spLocks noGrp="1"/>
          </p:cNvSpPr>
          <p:nvPr>
            <p:ph idx="1"/>
          </p:nvPr>
        </p:nvSpPr>
        <p:spPr>
          <a:xfrm>
            <a:off x="384811" y="1592628"/>
            <a:ext cx="8565120" cy="3079385"/>
          </a:xfrm>
        </p:spPr>
        <p:txBody>
          <a:bodyPr>
            <a:normAutofit/>
          </a:bodyPr>
          <a:lstStyle/>
          <a:p>
            <a:pPr marL="0" indent="0">
              <a:buNone/>
            </a:pPr>
            <a:r>
              <a:rPr lang="en-ZA" sz="2100" dirty="0"/>
              <a:t>Spatial Planning and Land Use Management Act </a:t>
            </a:r>
            <a:r>
              <a:rPr lang="en-ZA" sz="2100" dirty="0" smtClean="0"/>
              <a:t>(SPLUMA) is </a:t>
            </a:r>
            <a:r>
              <a:rPr lang="en-ZA" sz="2100" dirty="0"/>
              <a:t>intended </a:t>
            </a:r>
            <a:r>
              <a:rPr lang="en-ZA" sz="2100" dirty="0" smtClean="0"/>
              <a:t>to:</a:t>
            </a:r>
          </a:p>
          <a:p>
            <a:r>
              <a:rPr lang="en-ZA" sz="2100" dirty="0"/>
              <a:t>P</a:t>
            </a:r>
            <a:r>
              <a:rPr lang="en-ZA" sz="2100" dirty="0" smtClean="0"/>
              <a:t>rovide </a:t>
            </a:r>
            <a:r>
              <a:rPr lang="en-ZA" sz="2100" dirty="0"/>
              <a:t>a national framework for land use and spatial planning to which all provinces and local authorities can abide by. </a:t>
            </a:r>
            <a:endParaRPr lang="en-ZA" sz="2100" dirty="0" smtClean="0"/>
          </a:p>
          <a:p>
            <a:r>
              <a:rPr lang="en-ZA" sz="2100" dirty="0" smtClean="0"/>
              <a:t>It </a:t>
            </a:r>
            <a:r>
              <a:rPr lang="en-ZA" sz="2100" dirty="0"/>
              <a:t>is also intended to address previous spatial and regulatory </a:t>
            </a:r>
            <a:r>
              <a:rPr lang="en-ZA" sz="2100" dirty="0" smtClean="0"/>
              <a:t>imbalances</a:t>
            </a:r>
          </a:p>
          <a:p>
            <a:r>
              <a:rPr lang="en-ZA" sz="2100" dirty="0" smtClean="0"/>
              <a:t>Clearly </a:t>
            </a:r>
            <a:r>
              <a:rPr lang="en-ZA" sz="2100" dirty="0"/>
              <a:t>spell out the roles and responsibilities of the different spheres of government and other planning </a:t>
            </a:r>
            <a:r>
              <a:rPr lang="en-ZA" sz="2100" dirty="0" smtClean="0"/>
              <a:t>instruments.</a:t>
            </a:r>
          </a:p>
          <a:p>
            <a:endParaRPr lang="en-ZA" sz="2100" dirty="0"/>
          </a:p>
          <a:p>
            <a:endParaRPr lang="en-GB" sz="2100" dirty="0"/>
          </a:p>
        </p:txBody>
      </p:sp>
      <p:sp>
        <p:nvSpPr>
          <p:cNvPr id="4" name="TextBox 3"/>
          <p:cNvSpPr txBox="1"/>
          <p:nvPr/>
        </p:nvSpPr>
        <p:spPr>
          <a:xfrm>
            <a:off x="384811" y="4557713"/>
            <a:ext cx="8344852" cy="2092881"/>
          </a:xfrm>
          <a:prstGeom prst="rect">
            <a:avLst/>
          </a:prstGeom>
          <a:noFill/>
        </p:spPr>
        <p:txBody>
          <a:bodyPr wrap="square" rtlCol="0">
            <a:spAutoFit/>
          </a:bodyPr>
          <a:lstStyle/>
          <a:p>
            <a:r>
              <a:rPr lang="en-US" sz="2600" b="1" dirty="0">
                <a:solidFill>
                  <a:srgbClr val="D65636"/>
                </a:solidFill>
              </a:rPr>
              <a:t>→ </a:t>
            </a:r>
            <a:r>
              <a:rPr lang="en-ZA" sz="2600" dirty="0" smtClean="0">
                <a:solidFill>
                  <a:srgbClr val="D65636"/>
                </a:solidFill>
              </a:rPr>
              <a:t>What </a:t>
            </a:r>
            <a:r>
              <a:rPr lang="en-ZA" sz="2600" dirty="0">
                <a:solidFill>
                  <a:srgbClr val="D65636"/>
                </a:solidFill>
              </a:rPr>
              <a:t>this means for informal </a:t>
            </a:r>
            <a:r>
              <a:rPr lang="en-ZA" sz="2600" dirty="0" smtClean="0">
                <a:solidFill>
                  <a:srgbClr val="D65636"/>
                </a:solidFill>
              </a:rPr>
              <a:t>settlements is that</a:t>
            </a:r>
            <a:endParaRPr lang="en-GB" sz="2600" dirty="0">
              <a:solidFill>
                <a:srgbClr val="D65636"/>
              </a:solidFill>
            </a:endParaRPr>
          </a:p>
          <a:p>
            <a:r>
              <a:rPr lang="en-ZA" sz="2600" dirty="0">
                <a:solidFill>
                  <a:srgbClr val="D65636"/>
                </a:solidFill>
              </a:rPr>
              <a:t>Municipalities are required by law to know where the informal settlements are in their area of jurisdiction and should have a plan for upgrading each settlement.</a:t>
            </a:r>
            <a:endParaRPr lang="en-GB" sz="2600" dirty="0">
              <a:solidFill>
                <a:srgbClr val="D65636"/>
              </a:solidFill>
            </a:endParaRPr>
          </a:p>
          <a:p>
            <a:pPr lvl="0"/>
            <a:endParaRPr lang="en-US" sz="2600" dirty="0">
              <a:solidFill>
                <a:srgbClr val="D65636"/>
              </a:solidFill>
            </a:endParaRPr>
          </a:p>
        </p:txBody>
      </p:sp>
    </p:spTree>
    <p:extLst>
      <p:ext uri="{BB962C8B-B14F-4D97-AF65-F5344CB8AC3E}">
        <p14:creationId xmlns:p14="http://schemas.microsoft.com/office/powerpoint/2010/main" val="2929561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5" y="466078"/>
            <a:ext cx="8511857" cy="1073559"/>
          </a:xfrm>
        </p:spPr>
        <p:txBody>
          <a:bodyPr>
            <a:noAutofit/>
          </a:bodyPr>
          <a:lstStyle/>
          <a:p>
            <a:r>
              <a:rPr lang="en-US" dirty="0" smtClean="0"/>
              <a:t>Policy Documents: ‘Breaking New Ground’ (BNG) (2004)</a:t>
            </a:r>
            <a:endParaRPr lang="en-GB" dirty="0"/>
          </a:p>
        </p:txBody>
      </p:sp>
      <p:sp>
        <p:nvSpPr>
          <p:cNvPr id="4" name="Content Placeholder 3"/>
          <p:cNvSpPr>
            <a:spLocks noGrp="1"/>
          </p:cNvSpPr>
          <p:nvPr>
            <p:ph idx="1"/>
          </p:nvPr>
        </p:nvSpPr>
        <p:spPr>
          <a:xfrm>
            <a:off x="257175" y="1752602"/>
            <a:ext cx="8701088" cy="2636816"/>
          </a:xfrm>
        </p:spPr>
        <p:txBody>
          <a:bodyPr>
            <a:normAutofit fontScale="85000" lnSpcReduction="20000"/>
          </a:bodyPr>
          <a:lstStyle/>
          <a:p>
            <a:r>
              <a:rPr lang="en-US" dirty="0" smtClean="0"/>
              <a:t>Also called the ‘Comprehensive Plan </a:t>
            </a:r>
            <a:r>
              <a:rPr lang="en-US" dirty="0"/>
              <a:t>for the development of sustainable human </a:t>
            </a:r>
            <a:r>
              <a:rPr lang="en-US" dirty="0" smtClean="0"/>
              <a:t>settlements’</a:t>
            </a:r>
            <a:endParaRPr lang="en-US" dirty="0"/>
          </a:p>
          <a:p>
            <a:r>
              <a:rPr lang="en-ZA" dirty="0"/>
              <a:t>BNG </a:t>
            </a:r>
            <a:r>
              <a:rPr lang="en-ZA" dirty="0" smtClean="0"/>
              <a:t>outlines </a:t>
            </a:r>
            <a:r>
              <a:rPr lang="en-ZA" dirty="0"/>
              <a:t>a shift away from the provision of a house to providing sustainable neighbourhoods with access to social and economic facilities.</a:t>
            </a:r>
            <a:endParaRPr lang="en-US" dirty="0"/>
          </a:p>
          <a:p>
            <a:r>
              <a:rPr lang="en-ZA" dirty="0" smtClean="0"/>
              <a:t>The </a:t>
            </a:r>
            <a:r>
              <a:rPr lang="en-ZA" dirty="0"/>
              <a:t>plan introduces a number of new housing instruments </a:t>
            </a:r>
            <a:endParaRPr lang="en-ZA" dirty="0" smtClean="0"/>
          </a:p>
          <a:p>
            <a:r>
              <a:rPr lang="en-GB" dirty="0" smtClean="0"/>
              <a:t>Supports </a:t>
            </a:r>
            <a:r>
              <a:rPr lang="en-GB" dirty="0"/>
              <a:t>the eradication of informal settlements through in-situ upgrading in desired </a:t>
            </a:r>
            <a:r>
              <a:rPr lang="en-GB" dirty="0" smtClean="0"/>
              <a:t>locations, or the </a:t>
            </a:r>
            <a:r>
              <a:rPr lang="en-GB" dirty="0"/>
              <a:t>relocation of households </a:t>
            </a:r>
            <a:r>
              <a:rPr lang="en-GB" dirty="0" smtClean="0"/>
              <a:t>‘where </a:t>
            </a:r>
            <a:r>
              <a:rPr lang="en-GB" dirty="0"/>
              <a:t>development is not possible or desirable’.</a:t>
            </a:r>
          </a:p>
        </p:txBody>
      </p:sp>
      <p:sp>
        <p:nvSpPr>
          <p:cNvPr id="5" name="TextBox 4"/>
          <p:cNvSpPr txBox="1"/>
          <p:nvPr/>
        </p:nvSpPr>
        <p:spPr>
          <a:xfrm>
            <a:off x="384811" y="4389417"/>
            <a:ext cx="8344852" cy="1938992"/>
          </a:xfrm>
          <a:prstGeom prst="rect">
            <a:avLst/>
          </a:prstGeom>
          <a:noFill/>
        </p:spPr>
        <p:txBody>
          <a:bodyPr wrap="square" rtlCol="0">
            <a:spAutoFit/>
          </a:bodyPr>
          <a:lstStyle/>
          <a:p>
            <a:r>
              <a:rPr lang="en-US" sz="2000" b="1" dirty="0">
                <a:solidFill>
                  <a:srgbClr val="D65636"/>
                </a:solidFill>
              </a:rPr>
              <a:t>→ </a:t>
            </a:r>
            <a:r>
              <a:rPr lang="en-ZA" sz="2000" dirty="0" smtClean="0">
                <a:solidFill>
                  <a:srgbClr val="D65636"/>
                </a:solidFill>
              </a:rPr>
              <a:t>During </a:t>
            </a:r>
            <a:r>
              <a:rPr lang="en-ZA" sz="2000" dirty="0">
                <a:solidFill>
                  <a:srgbClr val="D65636"/>
                </a:solidFill>
              </a:rPr>
              <a:t>the initial years of the implementation of BNG it was misinterpreted to mean that informal settlements should be eradicated. </a:t>
            </a:r>
            <a:r>
              <a:rPr lang="en-ZA" sz="2000" dirty="0" smtClean="0">
                <a:solidFill>
                  <a:srgbClr val="D65636"/>
                </a:solidFill>
              </a:rPr>
              <a:t>Since </a:t>
            </a:r>
            <a:r>
              <a:rPr lang="en-ZA" sz="2000" dirty="0">
                <a:solidFill>
                  <a:srgbClr val="D65636"/>
                </a:solidFill>
              </a:rPr>
              <a:t>then the intention of the policy has been clarified to focus on upgrading of informal settlements wherever possible. </a:t>
            </a:r>
          </a:p>
          <a:p>
            <a:r>
              <a:rPr lang="en-ZA" sz="2000" dirty="0">
                <a:solidFill>
                  <a:srgbClr val="D65636"/>
                </a:solidFill>
              </a:rPr>
              <a:t>This is recognised and reinforced in the policy documents and legislation that followed</a:t>
            </a:r>
            <a:r>
              <a:rPr lang="en-ZA" sz="2000" dirty="0" smtClean="0">
                <a:solidFill>
                  <a:srgbClr val="D65636"/>
                </a:solidFill>
              </a:rPr>
              <a:t>.</a:t>
            </a:r>
            <a:endParaRPr lang="en-GB" sz="2000" dirty="0">
              <a:solidFill>
                <a:srgbClr val="D65636"/>
              </a:solidFill>
            </a:endParaRPr>
          </a:p>
        </p:txBody>
      </p:sp>
    </p:spTree>
    <p:extLst>
      <p:ext uri="{BB962C8B-B14F-4D97-AF65-F5344CB8AC3E}">
        <p14:creationId xmlns:p14="http://schemas.microsoft.com/office/powerpoint/2010/main" val="21402753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85" y="441108"/>
            <a:ext cx="7886700" cy="748058"/>
          </a:xfrm>
        </p:spPr>
        <p:txBody>
          <a:bodyPr/>
          <a:lstStyle/>
          <a:p>
            <a:r>
              <a:rPr lang="en-US" dirty="0" smtClean="0"/>
              <a:t>Housing Code (2009)</a:t>
            </a:r>
            <a:endParaRPr lang="en-GB" dirty="0"/>
          </a:p>
        </p:txBody>
      </p:sp>
      <p:sp>
        <p:nvSpPr>
          <p:cNvPr id="3" name="Content Placeholder 2"/>
          <p:cNvSpPr>
            <a:spLocks noGrp="1"/>
          </p:cNvSpPr>
          <p:nvPr>
            <p:ph idx="1"/>
          </p:nvPr>
        </p:nvSpPr>
        <p:spPr>
          <a:xfrm>
            <a:off x="464285" y="1189166"/>
            <a:ext cx="8565488" cy="5297359"/>
          </a:xfrm>
        </p:spPr>
        <p:txBody>
          <a:bodyPr>
            <a:normAutofit fontScale="85000" lnSpcReduction="20000"/>
          </a:bodyPr>
          <a:lstStyle/>
          <a:p>
            <a:pPr marL="0" indent="0">
              <a:buNone/>
            </a:pPr>
            <a:r>
              <a:rPr lang="en-ZA" dirty="0"/>
              <a:t>Part 3 of the Code promotes the progressive and incremental upgrading of informal </a:t>
            </a:r>
            <a:r>
              <a:rPr lang="en-ZA" dirty="0" smtClean="0"/>
              <a:t>settlements:</a:t>
            </a:r>
          </a:p>
          <a:p>
            <a:pPr lvl="0"/>
            <a:r>
              <a:rPr lang="en-GB" sz="2400" b="1" dirty="0"/>
              <a:t>Favouring in situ upgrading </a:t>
            </a:r>
            <a:r>
              <a:rPr lang="en-GB" sz="2400" dirty="0"/>
              <a:t>over relocation and re-settlement</a:t>
            </a:r>
          </a:p>
          <a:p>
            <a:pPr lvl="0"/>
            <a:r>
              <a:rPr lang="en-GB" sz="2400" b="1" dirty="0"/>
              <a:t>Securing tenure </a:t>
            </a:r>
            <a:r>
              <a:rPr lang="en-GB" sz="2400" dirty="0"/>
              <a:t>so that the tenure rights of informal settlement dwellers are recognised and formalised</a:t>
            </a:r>
          </a:p>
          <a:p>
            <a:pPr lvl="0"/>
            <a:r>
              <a:rPr lang="en-GB" sz="2400" b="1" dirty="0" smtClean="0"/>
              <a:t>Provide </a:t>
            </a:r>
            <a:r>
              <a:rPr lang="en-GB" sz="2400" b="1" dirty="0"/>
              <a:t>basic engineering services and infrastructure </a:t>
            </a:r>
            <a:r>
              <a:rPr lang="en-GB" sz="2400" dirty="0"/>
              <a:t>that is upgradeable, sustainable and </a:t>
            </a:r>
            <a:r>
              <a:rPr lang="en-GB" sz="2400" dirty="0" smtClean="0"/>
              <a:t>affordable</a:t>
            </a:r>
            <a:endParaRPr lang="en-GB" sz="2400" dirty="0"/>
          </a:p>
          <a:p>
            <a:pPr marL="0" lvl="0" indent="0">
              <a:buNone/>
            </a:pPr>
            <a:endParaRPr lang="en-GB" sz="2400" dirty="0" smtClean="0"/>
          </a:p>
          <a:p>
            <a:pPr marL="0" lvl="0" indent="0">
              <a:buNone/>
            </a:pPr>
            <a:r>
              <a:rPr lang="en-GB" sz="2400" dirty="0" smtClean="0"/>
              <a:t>Empowering </a:t>
            </a:r>
            <a:r>
              <a:rPr lang="en-GB" sz="2400" dirty="0"/>
              <a:t>communities, households and individuals by:</a:t>
            </a:r>
          </a:p>
          <a:p>
            <a:pPr lvl="0"/>
            <a:r>
              <a:rPr lang="en-ZA" sz="2400" b="1" dirty="0"/>
              <a:t>Addressing social</a:t>
            </a:r>
            <a:r>
              <a:rPr lang="en-GB" sz="2400" b="1" dirty="0"/>
              <a:t> and economic exclusion </a:t>
            </a:r>
            <a:r>
              <a:rPr lang="en-GB" sz="2400" dirty="0"/>
              <a:t>by focusing on community engagement </a:t>
            </a:r>
            <a:endParaRPr lang="en-GB" sz="2400" dirty="0" smtClean="0"/>
          </a:p>
          <a:p>
            <a:pPr lvl="0"/>
            <a:r>
              <a:rPr lang="en-GB" sz="2400" b="1" dirty="0" smtClean="0"/>
              <a:t>Building </a:t>
            </a:r>
            <a:r>
              <a:rPr lang="en-GB" sz="2400" b="1" dirty="0"/>
              <a:t>social capital </a:t>
            </a:r>
            <a:r>
              <a:rPr lang="en-GB" sz="2400" dirty="0"/>
              <a:t>through participative processes</a:t>
            </a:r>
          </a:p>
          <a:p>
            <a:pPr lvl="0"/>
            <a:r>
              <a:rPr lang="en-GB" sz="2400" b="1" dirty="0"/>
              <a:t>Identifying and addressing broader social needs </a:t>
            </a:r>
            <a:r>
              <a:rPr lang="en-GB" sz="2400" dirty="0"/>
              <a:t>within </a:t>
            </a:r>
            <a:r>
              <a:rPr lang="en-GB" sz="2400" dirty="0" smtClean="0"/>
              <a:t>communities</a:t>
            </a:r>
          </a:p>
          <a:p>
            <a:pPr marL="0" indent="0">
              <a:buNone/>
            </a:pPr>
            <a:endParaRPr lang="en-ZA" dirty="0" smtClean="0"/>
          </a:p>
          <a:p>
            <a:pPr marL="0" indent="0">
              <a:buNone/>
            </a:pPr>
            <a:r>
              <a:rPr lang="en-ZA" dirty="0" smtClean="0">
                <a:solidFill>
                  <a:srgbClr val="D65636"/>
                </a:solidFill>
              </a:rPr>
              <a:t>The </a:t>
            </a:r>
            <a:r>
              <a:rPr lang="en-ZA" dirty="0">
                <a:solidFill>
                  <a:srgbClr val="D65636"/>
                </a:solidFill>
              </a:rPr>
              <a:t>Housing Code sets out a dedicated programme including a funding source under which informal settlement upgrading can be undertaken. In addition there are a number of programmes and grants that can be drawn on by municipalities to support and enhance this process.</a:t>
            </a:r>
            <a:endParaRPr lang="en-US" dirty="0">
              <a:solidFill>
                <a:srgbClr val="D65636"/>
              </a:solidFill>
            </a:endParaRPr>
          </a:p>
          <a:p>
            <a:pPr lvl="0"/>
            <a:endParaRPr lang="en-GB" sz="2400" dirty="0"/>
          </a:p>
          <a:p>
            <a:pPr marL="0" indent="0">
              <a:buNone/>
            </a:pPr>
            <a:endParaRPr lang="en-GB" dirty="0"/>
          </a:p>
          <a:p>
            <a:endParaRPr lang="en-GB" dirty="0"/>
          </a:p>
        </p:txBody>
      </p:sp>
    </p:spTree>
    <p:extLst>
      <p:ext uri="{BB962C8B-B14F-4D97-AF65-F5344CB8AC3E}">
        <p14:creationId xmlns:p14="http://schemas.microsoft.com/office/powerpoint/2010/main" val="9621142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bwMode="auto">
          <a:xfrm>
            <a:off x="471112" y="494124"/>
            <a:ext cx="8255376"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r>
              <a:rPr lang="en-US" altLang="en-US" dirty="0" smtClean="0"/>
              <a:t>National Housing Code - Emergency </a:t>
            </a:r>
            <a:r>
              <a:rPr lang="en-US" altLang="en-US" dirty="0"/>
              <a:t>Housing Programme</a:t>
            </a:r>
            <a:r>
              <a:rPr lang="en-US" altLang="en-US" dirty="0" smtClean="0"/>
              <a:t/>
            </a:r>
            <a:br>
              <a:rPr lang="en-US" altLang="en-US" dirty="0" smtClean="0"/>
            </a:br>
            <a:endParaRPr lang="en-ZA" altLang="en-US" dirty="0" smtClean="0"/>
          </a:p>
        </p:txBody>
      </p:sp>
      <p:sp>
        <p:nvSpPr>
          <p:cNvPr id="63491" name="Content Placeholder 2"/>
          <p:cNvSpPr>
            <a:spLocks noGrp="1"/>
          </p:cNvSpPr>
          <p:nvPr>
            <p:ph idx="1"/>
          </p:nvPr>
        </p:nvSpPr>
        <p:spPr>
          <a:xfrm>
            <a:off x="450967" y="1721606"/>
            <a:ext cx="7236910" cy="2447350"/>
          </a:xfrm>
        </p:spPr>
        <p:txBody>
          <a:bodyPr>
            <a:normAutofit/>
          </a:bodyPr>
          <a:lstStyle/>
          <a:p>
            <a:pPr marL="0" lvl="1" indent="0">
              <a:buNone/>
            </a:pPr>
            <a:r>
              <a:rPr lang="en-US" altLang="en-US" sz="2400" b="1" dirty="0" smtClean="0"/>
              <a:t>Provides assistance </a:t>
            </a:r>
            <a:r>
              <a:rPr lang="en-US" altLang="en-US" sz="2400" b="1" dirty="0"/>
              <a:t>in emergency circumstances: </a:t>
            </a:r>
            <a:r>
              <a:rPr lang="en-US" altLang="en-US" sz="2400" dirty="0"/>
              <a:t>grant to municipalities to allow them to respond rapidly to emergencies, can provide, land, services and temporary housing.</a:t>
            </a:r>
            <a:endParaRPr lang="en-US" altLang="en-US" sz="2400" b="1" dirty="0"/>
          </a:p>
          <a:p>
            <a:endParaRPr lang="en-ZA" altLang="en-US" dirty="0" smtClean="0"/>
          </a:p>
        </p:txBody>
      </p:sp>
      <p:pic>
        <p:nvPicPr>
          <p:cNvPr id="63492"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069422" y="3064596"/>
            <a:ext cx="4657066" cy="3326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50385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National Housing Code: more programmes</a:t>
            </a:r>
            <a:endParaRPr lang="en-GB" dirty="0"/>
          </a:p>
        </p:txBody>
      </p:sp>
      <p:sp>
        <p:nvSpPr>
          <p:cNvPr id="3" name="Content Placeholder 2"/>
          <p:cNvSpPr>
            <a:spLocks noGrp="1"/>
          </p:cNvSpPr>
          <p:nvPr>
            <p:ph idx="1"/>
          </p:nvPr>
        </p:nvSpPr>
        <p:spPr>
          <a:xfrm>
            <a:off x="457200" y="1293445"/>
            <a:ext cx="5057775" cy="4525963"/>
          </a:xfrm>
        </p:spPr>
        <p:txBody>
          <a:bodyPr>
            <a:normAutofit fontScale="85000" lnSpcReduction="10000"/>
          </a:bodyPr>
          <a:lstStyle/>
          <a:p>
            <a:pPr marL="342900" lvl="1" indent="-342900"/>
            <a:r>
              <a:rPr lang="en-US" sz="2400" b="1" dirty="0"/>
              <a:t>Housing Chapters in an Integrated Development Plan: </a:t>
            </a:r>
            <a:r>
              <a:rPr lang="en-US" sz="2400" dirty="0"/>
              <a:t>detailed guidelines for </a:t>
            </a:r>
            <a:r>
              <a:rPr lang="en-US" sz="2400" dirty="0" smtClean="0"/>
              <a:t>compiling the Housing </a:t>
            </a:r>
            <a:r>
              <a:rPr lang="en-US" sz="2400" dirty="0"/>
              <a:t>Sections of the IDP by Municipalities. </a:t>
            </a:r>
            <a:endParaRPr lang="en-US" sz="2400" dirty="0" smtClean="0"/>
          </a:p>
          <a:p>
            <a:pPr marL="342900" lvl="1" indent="-342900"/>
            <a:r>
              <a:rPr lang="en-US" sz="2400" dirty="0" smtClean="0"/>
              <a:t>A </a:t>
            </a:r>
            <a:r>
              <a:rPr lang="en-US" sz="2400" dirty="0"/>
              <a:t>grant to Municipalities to enable them to compile the Housing Chapter.</a:t>
            </a:r>
          </a:p>
          <a:p>
            <a:pPr marL="342900" lvl="1" indent="-342900"/>
            <a:r>
              <a:rPr lang="en-US" altLang="en-US" sz="2400" b="1" dirty="0"/>
              <a:t>Provision of social and economic </a:t>
            </a:r>
            <a:r>
              <a:rPr lang="en-US" altLang="en-US" sz="2400" b="1" dirty="0" smtClean="0"/>
              <a:t>facilities. The </a:t>
            </a:r>
            <a:r>
              <a:rPr lang="en-US" altLang="en-US" sz="2400" dirty="0" smtClean="0"/>
              <a:t>funds are for </a:t>
            </a:r>
            <a:r>
              <a:rPr lang="en-US" altLang="en-US" sz="2400" dirty="0"/>
              <a:t>primary </a:t>
            </a:r>
            <a:r>
              <a:rPr lang="en-US" altLang="en-US" sz="2400" dirty="0" smtClean="0"/>
              <a:t>Municipalities to develop </a:t>
            </a:r>
            <a:r>
              <a:rPr lang="en-US" altLang="en-US" sz="2400" dirty="0"/>
              <a:t>community facilities until other funding becomes available.</a:t>
            </a:r>
          </a:p>
          <a:p>
            <a:pPr marL="342900" lvl="1" indent="-342900"/>
            <a:r>
              <a:rPr lang="en-US" sz="2400" b="1" dirty="0"/>
              <a:t>Individual subsidy programme: </a:t>
            </a:r>
            <a:r>
              <a:rPr lang="en-US" sz="2400" dirty="0"/>
              <a:t>…qualifying beneficiaries/households for a unit or serviced stand.</a:t>
            </a:r>
            <a:r>
              <a:rPr lang="en-ZA" sz="2400" dirty="0"/>
              <a:t>. </a:t>
            </a:r>
            <a:endParaRPr lang="en-US" sz="2400" dirty="0"/>
          </a:p>
          <a:p>
            <a:pPr marL="342900" lvl="1" indent="-342900"/>
            <a:endParaRPr lang="en-US" sz="2400" dirty="0"/>
          </a:p>
          <a:p>
            <a:pPr marL="342900" lvl="1" indent="-342900"/>
            <a:endParaRPr lang="en-US" sz="2400" dirty="0"/>
          </a:p>
          <a:p>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4975" y="1417638"/>
            <a:ext cx="3259893" cy="3301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41773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4"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6413" y="3529258"/>
            <a:ext cx="3222625" cy="276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2" name="Title 3"/>
          <p:cNvSpPr>
            <a:spLocks noGrp="1"/>
          </p:cNvSpPr>
          <p:nvPr>
            <p:ph type="title"/>
          </p:nvPr>
        </p:nvSpPr>
        <p:spPr bwMode="auto">
          <a:xfrm>
            <a:off x="469900" y="523875"/>
            <a:ext cx="8229600" cy="885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dirty="0" smtClean="0"/>
              <a:t>Enhanced People’s Housing Process (EPHP)</a:t>
            </a:r>
            <a:endParaRPr lang="en-GB" altLang="en-US" dirty="0" smtClean="0"/>
          </a:p>
        </p:txBody>
      </p:sp>
      <p:sp>
        <p:nvSpPr>
          <p:cNvPr id="3" name="Content Placeholder 2"/>
          <p:cNvSpPr>
            <a:spLocks noGrp="1"/>
          </p:cNvSpPr>
          <p:nvPr>
            <p:ph sz="half" idx="2"/>
          </p:nvPr>
        </p:nvSpPr>
        <p:spPr>
          <a:xfrm>
            <a:off x="519713" y="1658938"/>
            <a:ext cx="3948634" cy="3583282"/>
          </a:xfrm>
        </p:spPr>
        <p:txBody>
          <a:bodyPr>
            <a:normAutofit/>
          </a:bodyPr>
          <a:lstStyle/>
          <a:p>
            <a:pPr marL="0" indent="0">
              <a:buNone/>
            </a:pPr>
            <a:r>
              <a:rPr lang="en-ZA" sz="2400" dirty="0"/>
              <a:t>A</a:t>
            </a:r>
            <a:r>
              <a:rPr lang="en-ZA" sz="2400" dirty="0" smtClean="0"/>
              <a:t>ims </a:t>
            </a:r>
            <a:r>
              <a:rPr lang="en-ZA" sz="2400" dirty="0"/>
              <a:t>to facilitate the </a:t>
            </a:r>
            <a:r>
              <a:rPr lang="en-ZA" sz="2400" dirty="0" smtClean="0"/>
              <a:t>a </a:t>
            </a:r>
            <a:r>
              <a:rPr lang="en-ZA" sz="2400" dirty="0"/>
              <a:t>range of institutional, technical and logistical housing support mechanisms to enable communities to improve their housing circumstances</a:t>
            </a:r>
            <a:endParaRPr lang="en-GB" sz="2400" dirty="0"/>
          </a:p>
        </p:txBody>
      </p:sp>
      <p:pic>
        <p:nvPicPr>
          <p:cNvPr id="66563"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75639" y="1658938"/>
            <a:ext cx="3839662" cy="277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0597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Accreditation of Municipalities</a:t>
            </a:r>
            <a:endParaRPr lang="en-GB" dirty="0"/>
          </a:p>
        </p:txBody>
      </p:sp>
      <p:sp>
        <p:nvSpPr>
          <p:cNvPr id="3" name="Content Placeholder 2"/>
          <p:cNvSpPr>
            <a:spLocks noGrp="1"/>
          </p:cNvSpPr>
          <p:nvPr>
            <p:ph idx="1"/>
          </p:nvPr>
        </p:nvSpPr>
        <p:spPr>
          <a:xfrm>
            <a:off x="557213" y="1600204"/>
            <a:ext cx="8156575" cy="4525963"/>
          </a:xfrm>
        </p:spPr>
        <p:txBody>
          <a:bodyPr>
            <a:normAutofit fontScale="92500" lnSpcReduction="10000"/>
          </a:bodyPr>
          <a:lstStyle/>
          <a:p>
            <a:r>
              <a:rPr lang="en-ZA" sz="2600" dirty="0"/>
              <a:t>Accreditation Level One: Beneficiary management, subsidy budget planning and allocation, and priority programme management and administration </a:t>
            </a:r>
            <a:endParaRPr lang="en-GB" sz="2600" dirty="0"/>
          </a:p>
          <a:p>
            <a:r>
              <a:rPr lang="en-ZA" sz="2600" dirty="0"/>
              <a:t>Accreditation Level Two: Full programme management and administration of all housing instruments/ programmes [in addition to Level One responsibilities]</a:t>
            </a:r>
            <a:endParaRPr lang="en-GB" sz="2600" dirty="0"/>
          </a:p>
          <a:p>
            <a:r>
              <a:rPr lang="en-ZA" sz="2600" dirty="0"/>
              <a:t> “Assignment involves the shifting of planning, financial and legal accountability from the assigning to the receiving authority. Assuming financial accountability for a function includes the right to directly receive the funds and the assets necessary to perform the function”.</a:t>
            </a:r>
            <a:endParaRPr lang="en-GB" sz="2600" dirty="0"/>
          </a:p>
          <a:p>
            <a:endParaRPr lang="en-GB" dirty="0"/>
          </a:p>
        </p:txBody>
      </p:sp>
    </p:spTree>
    <p:extLst>
      <p:ext uri="{BB962C8B-B14F-4D97-AF65-F5344CB8AC3E}">
        <p14:creationId xmlns:p14="http://schemas.microsoft.com/office/powerpoint/2010/main" val="328341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bwMode="auto">
          <a:xfrm>
            <a:off x="457200" y="533158"/>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0000"/>
          </a:bodyPr>
          <a:lstStyle/>
          <a:p>
            <a:pPr>
              <a:spcAft>
                <a:spcPts val="600"/>
              </a:spcAft>
            </a:pPr>
            <a:r>
              <a:rPr lang="en-US" altLang="en-US" sz="3800" dirty="0" smtClean="0">
                <a:latin typeface="Arial" panose="020B0604020202020204" pitchFamily="34" charset="0"/>
                <a:cs typeface="Times New Roman" panose="02020603050405020304" pitchFamily="18" charset="0"/>
              </a:rPr>
              <a:t>Integrated Residential Development Programmes (IRDP)</a:t>
            </a:r>
            <a:endParaRPr lang="en-US" altLang="en-US" sz="3800" dirty="0">
              <a:latin typeface="Arial" panose="020B0604020202020204" pitchFamily="34" charset="0"/>
              <a:cs typeface="Times New Roman" panose="02020603050405020304" pitchFamily="18" charset="0"/>
            </a:endParaRPr>
          </a:p>
        </p:txBody>
      </p:sp>
      <p:sp>
        <p:nvSpPr>
          <p:cNvPr id="60419" name="Content Placeholder 2"/>
          <p:cNvSpPr>
            <a:spLocks noGrp="1"/>
          </p:cNvSpPr>
          <p:nvPr>
            <p:ph idx="1"/>
          </p:nvPr>
        </p:nvSpPr>
        <p:spPr>
          <a:xfrm>
            <a:off x="476252" y="1990725"/>
            <a:ext cx="3555998" cy="3930650"/>
          </a:xfrm>
        </p:spPr>
        <p:txBody>
          <a:bodyPr/>
          <a:lstStyle/>
          <a:p>
            <a:pPr marL="0" lvl="1" indent="0">
              <a:buNone/>
            </a:pPr>
            <a:r>
              <a:rPr lang="en-US" altLang="en-US" dirty="0" smtClean="0"/>
              <a:t>Funds to undertake a large mixed use housing development.</a:t>
            </a:r>
          </a:p>
          <a:p>
            <a:pPr marL="0" lvl="1" indent="0">
              <a:buNone/>
            </a:pPr>
            <a:r>
              <a:rPr lang="en-US" altLang="en-US" dirty="0" smtClean="0"/>
              <a:t>All </a:t>
            </a:r>
            <a:r>
              <a:rPr lang="en-US" altLang="en-US" dirty="0"/>
              <a:t>types of housing, all types of land use – provides for acquisition of land, servicing of stands for all land use – sees Municipality as the developer. </a:t>
            </a:r>
          </a:p>
          <a:p>
            <a:endParaRPr lang="en-ZA" altLang="en-US" dirty="0" smtClean="0"/>
          </a:p>
        </p:txBody>
      </p:sp>
      <p:pic>
        <p:nvPicPr>
          <p:cNvPr id="60421"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11248" y="1927225"/>
            <a:ext cx="4602540" cy="329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
          <p:cNvSpPr txBox="1">
            <a:spLocks noChangeArrowheads="1"/>
          </p:cNvSpPr>
          <p:nvPr/>
        </p:nvSpPr>
        <p:spPr bwMode="auto">
          <a:xfrm>
            <a:off x="4111248" y="5562600"/>
            <a:ext cx="43671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chemeClr val="tx1">
                    <a:lumMod val="65000"/>
                    <a:lumOff val="35000"/>
                  </a:schemeClr>
                </a:solidFill>
                <a:latin typeface="Arial" panose="020B0604020202020204" pitchFamily="34" charset="0"/>
              </a:rPr>
              <a:t>Kuruman, </a:t>
            </a:r>
            <a:r>
              <a:rPr lang="en-US" altLang="en-US" sz="1800" dirty="0" smtClean="0">
                <a:solidFill>
                  <a:schemeClr val="tx1">
                    <a:lumMod val="65000"/>
                    <a:lumOff val="35000"/>
                  </a:schemeClr>
                </a:solidFill>
                <a:latin typeface="Arial" panose="020B0604020202020204" pitchFamily="34" charset="0"/>
              </a:rPr>
              <a:t>IRDP </a:t>
            </a:r>
            <a:r>
              <a:rPr lang="en-US" altLang="en-US" sz="1800" dirty="0">
                <a:solidFill>
                  <a:schemeClr val="tx1">
                    <a:lumMod val="65000"/>
                    <a:lumOff val="35000"/>
                  </a:schemeClr>
                </a:solidFill>
                <a:latin typeface="Arial" panose="020B0604020202020204" pitchFamily="34" charset="0"/>
              </a:rPr>
              <a:t>Project </a:t>
            </a:r>
            <a:endParaRPr lang="en-GB" altLang="en-US" sz="1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18068650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4" y="349250"/>
            <a:ext cx="8975725" cy="914400"/>
          </a:xfrm>
        </p:spPr>
        <p:txBody>
          <a:bodyPr>
            <a:noAutofit/>
          </a:bodyPr>
          <a:lstStyle/>
          <a:p>
            <a:r>
              <a:rPr lang="en-US" dirty="0" smtClean="0"/>
              <a:t>Norms and Standards – House/Unit</a:t>
            </a:r>
            <a:endParaRPr lang="en-GB" dirty="0"/>
          </a:p>
        </p:txBody>
      </p:sp>
      <p:sp>
        <p:nvSpPr>
          <p:cNvPr id="6" name="Text Placeholder 5"/>
          <p:cNvSpPr>
            <a:spLocks noGrp="1"/>
          </p:cNvSpPr>
          <p:nvPr>
            <p:ph type="body" idx="1"/>
          </p:nvPr>
        </p:nvSpPr>
        <p:spPr>
          <a:xfrm>
            <a:off x="5400675" y="1365250"/>
            <a:ext cx="3030140" cy="639762"/>
          </a:xfrm>
        </p:spPr>
        <p:txBody>
          <a:bodyPr/>
          <a:lstStyle/>
          <a:p>
            <a:r>
              <a:rPr lang="en-US" dirty="0" smtClean="0"/>
              <a:t>House/Unit</a:t>
            </a:r>
            <a:endParaRPr lang="en-GB" dirty="0"/>
          </a:p>
        </p:txBody>
      </p:sp>
      <p:sp>
        <p:nvSpPr>
          <p:cNvPr id="4" name="Content Placeholder 3"/>
          <p:cNvSpPr>
            <a:spLocks noGrp="1"/>
          </p:cNvSpPr>
          <p:nvPr>
            <p:ph sz="half" idx="2"/>
          </p:nvPr>
        </p:nvSpPr>
        <p:spPr>
          <a:xfrm>
            <a:off x="393319" y="1511299"/>
            <a:ext cx="3972305" cy="4822266"/>
          </a:xfrm>
        </p:spPr>
        <p:txBody>
          <a:bodyPr>
            <a:normAutofit/>
          </a:bodyPr>
          <a:lstStyle/>
          <a:p>
            <a:pPr lvl="0"/>
            <a:r>
              <a:rPr lang="en-GB" dirty="0"/>
              <a:t>M</a:t>
            </a:r>
            <a:r>
              <a:rPr lang="en-GB" dirty="0" smtClean="0"/>
              <a:t>inimum </a:t>
            </a:r>
            <a:r>
              <a:rPr lang="en-GB" dirty="0"/>
              <a:t>gross floor area of 40m2;</a:t>
            </a:r>
          </a:p>
          <a:p>
            <a:pPr lvl="0"/>
            <a:r>
              <a:rPr lang="en-GB" dirty="0"/>
              <a:t>T</a:t>
            </a:r>
            <a:r>
              <a:rPr lang="en-GB" dirty="0" smtClean="0"/>
              <a:t>wo </a:t>
            </a:r>
            <a:r>
              <a:rPr lang="en-GB" dirty="0"/>
              <a:t>bedrooms;</a:t>
            </a:r>
          </a:p>
          <a:p>
            <a:pPr lvl="0"/>
            <a:r>
              <a:rPr lang="en-GB" dirty="0"/>
              <a:t>S</a:t>
            </a:r>
            <a:r>
              <a:rPr lang="en-GB" dirty="0" smtClean="0"/>
              <a:t>eparate </a:t>
            </a:r>
            <a:r>
              <a:rPr lang="en-GB" dirty="0"/>
              <a:t>bathroom with a toilet, a shower and hand basin;</a:t>
            </a:r>
          </a:p>
          <a:p>
            <a:pPr lvl="0"/>
            <a:r>
              <a:rPr lang="en-GB" dirty="0"/>
              <a:t>C</a:t>
            </a:r>
            <a:r>
              <a:rPr lang="en-GB" dirty="0" smtClean="0"/>
              <a:t>ombined </a:t>
            </a:r>
            <a:r>
              <a:rPr lang="en-GB" dirty="0"/>
              <a:t>living area and kitchen with wash basin; </a:t>
            </a:r>
          </a:p>
          <a:p>
            <a:pPr lvl="0"/>
            <a:r>
              <a:rPr lang="en-GB" dirty="0"/>
              <a:t>R</a:t>
            </a:r>
            <a:r>
              <a:rPr lang="en-GB" dirty="0" smtClean="0"/>
              <a:t>eady </a:t>
            </a:r>
            <a:r>
              <a:rPr lang="en-GB" dirty="0"/>
              <a:t>board electrical installation, if electricity is </a:t>
            </a:r>
            <a:r>
              <a:rPr lang="en-GB" dirty="0" smtClean="0"/>
              <a:t>available.</a:t>
            </a:r>
            <a:endParaRPr lang="en-GB" dirty="0"/>
          </a:p>
          <a:p>
            <a:endParaRPr lang="en-GB" dirty="0"/>
          </a:p>
        </p:txBody>
      </p:sp>
      <p:pic>
        <p:nvPicPr>
          <p:cNvPr id="5" name="Picture 4"/>
          <p:cNvPicPr>
            <a:picLocks noChangeAspect="1"/>
          </p:cNvPicPr>
          <p:nvPr/>
        </p:nvPicPr>
        <p:blipFill>
          <a:blip r:embed="rId2"/>
          <a:stretch>
            <a:fillRect/>
          </a:stretch>
        </p:blipFill>
        <p:spPr>
          <a:xfrm>
            <a:off x="4778374" y="2097584"/>
            <a:ext cx="4170965" cy="4325442"/>
          </a:xfrm>
          <a:prstGeom prst="rect">
            <a:avLst/>
          </a:prstGeom>
        </p:spPr>
      </p:pic>
    </p:spTree>
    <p:extLst>
      <p:ext uri="{BB962C8B-B14F-4D97-AF65-F5344CB8AC3E}">
        <p14:creationId xmlns:p14="http://schemas.microsoft.com/office/powerpoint/2010/main" val="10478992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77838" y="238126"/>
            <a:ext cx="7886700" cy="1157288"/>
          </a:xfrm>
        </p:spPr>
        <p:txBody>
          <a:bodyPr/>
          <a:lstStyle/>
          <a:p>
            <a:r>
              <a:rPr lang="en-US" dirty="0" smtClean="0"/>
              <a:t>Norms and Standards - Services</a:t>
            </a:r>
            <a:endParaRPr lang="en-GB" dirty="0"/>
          </a:p>
        </p:txBody>
      </p:sp>
      <p:cxnSp>
        <p:nvCxnSpPr>
          <p:cNvPr id="5" name="Straight Arrow Connector 4"/>
          <p:cNvCxnSpPr/>
          <p:nvPr/>
        </p:nvCxnSpPr>
        <p:spPr>
          <a:xfrm flipH="1" flipV="1">
            <a:off x="2988665" y="1901300"/>
            <a:ext cx="889400" cy="72866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pic>
        <p:nvPicPr>
          <p:cNvPr id="11" name="Picture 10"/>
          <p:cNvPicPr>
            <a:picLocks noChangeAspect="1"/>
          </p:cNvPicPr>
          <p:nvPr/>
        </p:nvPicPr>
        <p:blipFill>
          <a:blip r:embed="rId2"/>
          <a:stretch>
            <a:fillRect/>
          </a:stretch>
        </p:blipFill>
        <p:spPr>
          <a:xfrm>
            <a:off x="1667524" y="1485034"/>
            <a:ext cx="1296175" cy="1832841"/>
          </a:xfrm>
          <a:prstGeom prst="rect">
            <a:avLst/>
          </a:prstGeom>
        </p:spPr>
      </p:pic>
      <p:sp>
        <p:nvSpPr>
          <p:cNvPr id="12" name="TextBox 11"/>
          <p:cNvSpPr txBox="1"/>
          <p:nvPr/>
        </p:nvSpPr>
        <p:spPr>
          <a:xfrm>
            <a:off x="394894" y="1503404"/>
            <a:ext cx="1192605" cy="1446550"/>
          </a:xfrm>
          <a:prstGeom prst="rect">
            <a:avLst/>
          </a:prstGeom>
          <a:noFill/>
        </p:spPr>
        <p:txBody>
          <a:bodyPr wrap="square" rtlCol="0">
            <a:spAutoFit/>
          </a:bodyPr>
          <a:lstStyle/>
          <a:p>
            <a:r>
              <a:rPr lang="en-US" sz="2200" dirty="0" smtClean="0"/>
              <a:t>Metered stand pipe on stand</a:t>
            </a:r>
            <a:endParaRPr lang="en-GB" sz="2200" dirty="0"/>
          </a:p>
        </p:txBody>
      </p:sp>
      <p:pic>
        <p:nvPicPr>
          <p:cNvPr id="13" name="Picture 12"/>
          <p:cNvPicPr>
            <a:picLocks noChangeAspect="1"/>
          </p:cNvPicPr>
          <p:nvPr/>
        </p:nvPicPr>
        <p:blipFill>
          <a:blip r:embed="rId3"/>
          <a:stretch>
            <a:fillRect/>
          </a:stretch>
        </p:blipFill>
        <p:spPr>
          <a:xfrm>
            <a:off x="5910940" y="1037773"/>
            <a:ext cx="2008460" cy="2888343"/>
          </a:xfrm>
          <a:prstGeom prst="rect">
            <a:avLst/>
          </a:prstGeom>
        </p:spPr>
      </p:pic>
      <p:cxnSp>
        <p:nvCxnSpPr>
          <p:cNvPr id="15" name="Straight Arrow Connector 14"/>
          <p:cNvCxnSpPr/>
          <p:nvPr/>
        </p:nvCxnSpPr>
        <p:spPr>
          <a:xfrm flipV="1">
            <a:off x="5328770" y="1666875"/>
            <a:ext cx="839150" cy="88158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18" name="TextBox 17"/>
          <p:cNvSpPr txBox="1"/>
          <p:nvPr/>
        </p:nvSpPr>
        <p:spPr>
          <a:xfrm>
            <a:off x="7699374" y="1311130"/>
            <a:ext cx="1444625" cy="1107996"/>
          </a:xfrm>
          <a:prstGeom prst="rect">
            <a:avLst/>
          </a:prstGeom>
          <a:noFill/>
        </p:spPr>
        <p:txBody>
          <a:bodyPr wrap="square" rtlCol="0">
            <a:spAutoFit/>
          </a:bodyPr>
          <a:lstStyle/>
          <a:p>
            <a:r>
              <a:rPr lang="en-US" sz="2200" dirty="0" smtClean="0"/>
              <a:t>VIP or agreed alternative</a:t>
            </a:r>
            <a:endParaRPr lang="en-GB" sz="2200" dirty="0"/>
          </a:p>
        </p:txBody>
      </p:sp>
      <p:pic>
        <p:nvPicPr>
          <p:cNvPr id="17" name="Picture 16"/>
          <p:cNvPicPr>
            <a:picLocks noChangeAspect="1"/>
          </p:cNvPicPr>
          <p:nvPr/>
        </p:nvPicPr>
        <p:blipFill>
          <a:blip r:embed="rId4"/>
          <a:stretch>
            <a:fillRect/>
          </a:stretch>
        </p:blipFill>
        <p:spPr>
          <a:xfrm>
            <a:off x="3399809" y="3761879"/>
            <a:ext cx="2442191" cy="1847850"/>
          </a:xfrm>
          <a:prstGeom prst="rect">
            <a:avLst/>
          </a:prstGeom>
        </p:spPr>
      </p:pic>
      <p:cxnSp>
        <p:nvCxnSpPr>
          <p:cNvPr id="20" name="Straight Arrow Connector 19"/>
          <p:cNvCxnSpPr/>
          <p:nvPr/>
        </p:nvCxnSpPr>
        <p:spPr>
          <a:xfrm>
            <a:off x="4501880" y="2516112"/>
            <a:ext cx="0" cy="128421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22" name="TextBox 21"/>
          <p:cNvSpPr txBox="1"/>
          <p:nvPr/>
        </p:nvSpPr>
        <p:spPr>
          <a:xfrm>
            <a:off x="3447434" y="5641241"/>
            <a:ext cx="2426315" cy="830997"/>
          </a:xfrm>
          <a:prstGeom prst="rect">
            <a:avLst/>
          </a:prstGeom>
          <a:noFill/>
        </p:spPr>
        <p:txBody>
          <a:bodyPr wrap="square" rtlCol="0">
            <a:spAutoFit/>
          </a:bodyPr>
          <a:lstStyle/>
          <a:p>
            <a:r>
              <a:rPr lang="en-GB" sz="2400" dirty="0" smtClean="0"/>
              <a:t>Graded </a:t>
            </a:r>
            <a:r>
              <a:rPr lang="en-GB" sz="2400" dirty="0"/>
              <a:t>or gravel paved road</a:t>
            </a:r>
            <a:endParaRPr lang="en-GB" sz="2200" dirty="0"/>
          </a:p>
        </p:txBody>
      </p:sp>
      <p:cxnSp>
        <p:nvCxnSpPr>
          <p:cNvPr id="24" name="Straight Arrow Connector 23"/>
          <p:cNvCxnSpPr/>
          <p:nvPr/>
        </p:nvCxnSpPr>
        <p:spPr>
          <a:xfrm>
            <a:off x="5166285" y="2670971"/>
            <a:ext cx="1525260" cy="179825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pic>
        <p:nvPicPr>
          <p:cNvPr id="26" name="Picture 25"/>
          <p:cNvPicPr>
            <a:picLocks noChangeAspect="1"/>
          </p:cNvPicPr>
          <p:nvPr/>
        </p:nvPicPr>
        <p:blipFill>
          <a:blip r:embed="rId5"/>
          <a:stretch>
            <a:fillRect/>
          </a:stretch>
        </p:blipFill>
        <p:spPr>
          <a:xfrm>
            <a:off x="6707415" y="3990826"/>
            <a:ext cx="1685930" cy="1685925"/>
          </a:xfrm>
          <a:prstGeom prst="rect">
            <a:avLst/>
          </a:prstGeom>
        </p:spPr>
      </p:pic>
      <p:sp>
        <p:nvSpPr>
          <p:cNvPr id="28" name="TextBox 27"/>
          <p:cNvSpPr txBox="1"/>
          <p:nvPr/>
        </p:nvSpPr>
        <p:spPr>
          <a:xfrm>
            <a:off x="6699250" y="5651500"/>
            <a:ext cx="2014538" cy="830997"/>
          </a:xfrm>
          <a:prstGeom prst="rect">
            <a:avLst/>
          </a:prstGeom>
          <a:noFill/>
        </p:spPr>
        <p:txBody>
          <a:bodyPr wrap="square" rtlCol="0">
            <a:spAutoFit/>
          </a:bodyPr>
          <a:lstStyle/>
          <a:p>
            <a:r>
              <a:rPr lang="en-GB" sz="2400" dirty="0" smtClean="0"/>
              <a:t>Storm water drainage</a:t>
            </a:r>
            <a:endParaRPr lang="en-GB" sz="2200" dirty="0"/>
          </a:p>
        </p:txBody>
      </p:sp>
      <p:cxnSp>
        <p:nvCxnSpPr>
          <p:cNvPr id="29" name="Straight Arrow Connector 28"/>
          <p:cNvCxnSpPr/>
          <p:nvPr/>
        </p:nvCxnSpPr>
        <p:spPr>
          <a:xfrm flipH="1">
            <a:off x="2403110" y="3099596"/>
            <a:ext cx="1510500" cy="1702063"/>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31" name="TextBox 30"/>
          <p:cNvSpPr txBox="1"/>
          <p:nvPr/>
        </p:nvSpPr>
        <p:spPr>
          <a:xfrm>
            <a:off x="1132800" y="4971761"/>
            <a:ext cx="1734730" cy="830997"/>
          </a:xfrm>
          <a:prstGeom prst="rect">
            <a:avLst/>
          </a:prstGeom>
          <a:noFill/>
        </p:spPr>
        <p:txBody>
          <a:bodyPr wrap="square" rtlCol="0">
            <a:spAutoFit/>
          </a:bodyPr>
          <a:lstStyle/>
          <a:p>
            <a:r>
              <a:rPr lang="en-GB" sz="2400" dirty="0" smtClean="0"/>
              <a:t>Street lighting</a:t>
            </a:r>
            <a:endParaRPr lang="en-GB" sz="2200" dirty="0"/>
          </a:p>
        </p:txBody>
      </p:sp>
      <p:sp>
        <p:nvSpPr>
          <p:cNvPr id="3" name="Rectangle 2"/>
          <p:cNvSpPr/>
          <p:nvPr/>
        </p:nvSpPr>
        <p:spPr>
          <a:xfrm>
            <a:off x="3905250" y="2095500"/>
            <a:ext cx="1314500" cy="1273969"/>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smtClean="0"/>
              <a:t>Services</a:t>
            </a:r>
            <a:endParaRPr lang="en-GB" sz="2600" dirty="0"/>
          </a:p>
        </p:txBody>
      </p:sp>
    </p:spTree>
    <p:extLst>
      <p:ext uri="{BB962C8B-B14F-4D97-AF65-F5344CB8AC3E}">
        <p14:creationId xmlns:p14="http://schemas.microsoft.com/office/powerpoint/2010/main" val="21849644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85780" y="428627"/>
            <a:ext cx="8152570" cy="1325563"/>
          </a:xfrm>
        </p:spPr>
        <p:txBody>
          <a:bodyPr/>
          <a:lstStyle/>
          <a:p>
            <a:r>
              <a:rPr lang="en-US" dirty="0" smtClean="0"/>
              <a:t>Service standards in informal settlement upgrades</a:t>
            </a:r>
            <a:endParaRPr lang="en-GB" dirty="0"/>
          </a:p>
        </p:txBody>
      </p:sp>
      <p:sp>
        <p:nvSpPr>
          <p:cNvPr id="8" name="Content Placeholder 7"/>
          <p:cNvSpPr>
            <a:spLocks noGrp="1"/>
          </p:cNvSpPr>
          <p:nvPr>
            <p:ph idx="1"/>
          </p:nvPr>
        </p:nvSpPr>
        <p:spPr>
          <a:xfrm>
            <a:off x="458314" y="1666875"/>
            <a:ext cx="8255473" cy="4876735"/>
          </a:xfrm>
        </p:spPr>
        <p:txBody>
          <a:bodyPr/>
          <a:lstStyle/>
          <a:p>
            <a:r>
              <a:rPr lang="en-ZA" dirty="0">
                <a:solidFill>
                  <a:schemeClr val="tx1"/>
                </a:solidFill>
              </a:rPr>
              <a:t>“</a:t>
            </a:r>
            <a:r>
              <a:rPr lang="en-GB" dirty="0">
                <a:solidFill>
                  <a:schemeClr val="tx1"/>
                </a:solidFill>
              </a:rPr>
              <a:t>National Norms and Standards in respect of the creation of serviced stands shall not apply to this Programme but could serve as a guideline”. </a:t>
            </a:r>
            <a:endParaRPr lang="en-GB" dirty="0" smtClean="0">
              <a:solidFill>
                <a:schemeClr val="tx1"/>
              </a:solidFill>
            </a:endParaRPr>
          </a:p>
          <a:p>
            <a:r>
              <a:rPr lang="en-GB" dirty="0" smtClean="0">
                <a:solidFill>
                  <a:schemeClr val="tx1"/>
                </a:solidFill>
              </a:rPr>
              <a:t>The </a:t>
            </a:r>
            <a:r>
              <a:rPr lang="en-GB" dirty="0">
                <a:solidFill>
                  <a:schemeClr val="tx1"/>
                </a:solidFill>
              </a:rPr>
              <a:t>standard of permanent services must be negotiated between the local authority and residents. </a:t>
            </a:r>
            <a:endParaRPr lang="en-GB" dirty="0" smtClean="0">
              <a:solidFill>
                <a:schemeClr val="tx1"/>
              </a:solidFill>
            </a:endParaRPr>
          </a:p>
          <a:p>
            <a:r>
              <a:rPr lang="en-GB" dirty="0" smtClean="0">
                <a:solidFill>
                  <a:schemeClr val="tx1"/>
                </a:solidFill>
              </a:rPr>
              <a:t>Community </a:t>
            </a:r>
            <a:r>
              <a:rPr lang="en-GB" dirty="0">
                <a:solidFill>
                  <a:schemeClr val="tx1"/>
                </a:solidFill>
              </a:rPr>
              <a:t>needs and wants must be balanced </a:t>
            </a:r>
            <a:r>
              <a:rPr lang="en-GB" dirty="0" smtClean="0">
                <a:solidFill>
                  <a:schemeClr val="tx1"/>
                </a:solidFill>
              </a:rPr>
              <a:t>against:</a:t>
            </a:r>
          </a:p>
          <a:p>
            <a:pPr lvl="1"/>
            <a:r>
              <a:rPr lang="en-GB" dirty="0" smtClean="0">
                <a:solidFill>
                  <a:schemeClr val="tx1"/>
                </a:solidFill>
              </a:rPr>
              <a:t>short </a:t>
            </a:r>
            <a:r>
              <a:rPr lang="en-GB" dirty="0">
                <a:solidFill>
                  <a:schemeClr val="tx1"/>
                </a:solidFill>
              </a:rPr>
              <a:t>and long-term affordability, </a:t>
            </a:r>
            <a:endParaRPr lang="en-GB" dirty="0" smtClean="0">
              <a:solidFill>
                <a:schemeClr val="tx1"/>
              </a:solidFill>
            </a:endParaRPr>
          </a:p>
          <a:p>
            <a:pPr lvl="1"/>
            <a:r>
              <a:rPr lang="en-GB" dirty="0" smtClean="0">
                <a:solidFill>
                  <a:schemeClr val="tx1"/>
                </a:solidFill>
              </a:rPr>
              <a:t>environmental </a:t>
            </a:r>
            <a:r>
              <a:rPr lang="en-GB" dirty="0">
                <a:solidFill>
                  <a:schemeClr val="tx1"/>
                </a:solidFill>
              </a:rPr>
              <a:t>sustainability, </a:t>
            </a:r>
            <a:endParaRPr lang="en-GB" dirty="0" smtClean="0">
              <a:solidFill>
                <a:schemeClr val="tx1"/>
              </a:solidFill>
            </a:endParaRPr>
          </a:p>
          <a:p>
            <a:pPr lvl="1"/>
            <a:r>
              <a:rPr lang="en-GB" dirty="0" smtClean="0">
                <a:solidFill>
                  <a:schemeClr val="tx1"/>
                </a:solidFill>
              </a:rPr>
              <a:t>human </a:t>
            </a:r>
            <a:r>
              <a:rPr lang="en-GB" dirty="0">
                <a:solidFill>
                  <a:schemeClr val="tx1"/>
                </a:solidFill>
              </a:rPr>
              <a:t>dignity and </a:t>
            </a:r>
            <a:endParaRPr lang="en-GB" dirty="0" smtClean="0">
              <a:solidFill>
                <a:schemeClr val="tx1"/>
              </a:solidFill>
            </a:endParaRPr>
          </a:p>
          <a:p>
            <a:pPr lvl="1"/>
            <a:r>
              <a:rPr lang="en-GB" dirty="0" smtClean="0">
                <a:solidFill>
                  <a:schemeClr val="tx1"/>
                </a:solidFill>
              </a:rPr>
              <a:t>sound </a:t>
            </a:r>
            <a:r>
              <a:rPr lang="en-GB" dirty="0">
                <a:solidFill>
                  <a:schemeClr val="tx1"/>
                </a:solidFill>
              </a:rPr>
              <a:t>engineering practice.</a:t>
            </a:r>
          </a:p>
          <a:p>
            <a:endParaRPr lang="en-GB" dirty="0">
              <a:solidFill>
                <a:schemeClr val="tx1"/>
              </a:solidFill>
            </a:endParaRPr>
          </a:p>
        </p:txBody>
      </p:sp>
    </p:spTree>
    <p:extLst>
      <p:ext uri="{BB962C8B-B14F-4D97-AF65-F5344CB8AC3E}">
        <p14:creationId xmlns:p14="http://schemas.microsoft.com/office/powerpoint/2010/main" val="14337451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425" y="589310"/>
            <a:ext cx="9029700" cy="944215"/>
          </a:xfrm>
        </p:spPr>
        <p:txBody>
          <a:bodyPr>
            <a:noAutofit/>
          </a:bodyPr>
          <a:lstStyle/>
          <a:p>
            <a:r>
              <a:rPr lang="en-US" dirty="0" smtClean="0"/>
              <a:t>National Development Plan (2012)</a:t>
            </a:r>
            <a:endParaRPr lang="en-GB" dirty="0"/>
          </a:p>
        </p:txBody>
      </p:sp>
      <p:sp>
        <p:nvSpPr>
          <p:cNvPr id="3" name="Content Placeholder 2"/>
          <p:cNvSpPr>
            <a:spLocks noGrp="1"/>
          </p:cNvSpPr>
          <p:nvPr>
            <p:ph idx="1"/>
          </p:nvPr>
        </p:nvSpPr>
        <p:spPr>
          <a:xfrm>
            <a:off x="3071195" y="1666874"/>
            <a:ext cx="5844210" cy="4912829"/>
          </a:xfrm>
        </p:spPr>
        <p:txBody>
          <a:bodyPr>
            <a:normAutofit/>
          </a:bodyPr>
          <a:lstStyle/>
          <a:p>
            <a:pPr lvl="0"/>
            <a:r>
              <a:rPr lang="en-GB" sz="2200" dirty="0"/>
              <a:t>Significantly expanding the national programme on informal settlement </a:t>
            </a:r>
            <a:r>
              <a:rPr lang="en-GB" sz="2200" dirty="0" smtClean="0"/>
              <a:t>upgrading</a:t>
            </a:r>
            <a:endParaRPr lang="en-GB" sz="2200" dirty="0"/>
          </a:p>
          <a:p>
            <a:pPr lvl="0"/>
            <a:r>
              <a:rPr lang="en-GB" sz="2200" dirty="0"/>
              <a:t>Municipalities should introduce local level programmes</a:t>
            </a:r>
          </a:p>
          <a:p>
            <a:pPr lvl="0"/>
            <a:r>
              <a:rPr lang="en-GB" sz="2200" dirty="0"/>
              <a:t>Rapid assessment and appraisal of all informal settlements</a:t>
            </a:r>
          </a:p>
          <a:p>
            <a:pPr lvl="0"/>
            <a:r>
              <a:rPr lang="en-GB" sz="2200" dirty="0"/>
              <a:t>Legal mechanisms to recognise rights of residents and allow for incremental upgrading of tenure</a:t>
            </a:r>
          </a:p>
          <a:p>
            <a:endParaRPr lang="en-GB" dirty="0"/>
          </a:p>
        </p:txBody>
      </p:sp>
      <p:pic>
        <p:nvPicPr>
          <p:cNvPr id="4" name="Picture 3"/>
          <p:cNvPicPr>
            <a:picLocks noChangeAspect="1"/>
          </p:cNvPicPr>
          <p:nvPr/>
        </p:nvPicPr>
        <p:blipFill>
          <a:blip r:embed="rId2"/>
          <a:stretch>
            <a:fillRect/>
          </a:stretch>
        </p:blipFill>
        <p:spPr>
          <a:xfrm>
            <a:off x="573088" y="1666875"/>
            <a:ext cx="1942487" cy="4456114"/>
          </a:xfrm>
          <a:prstGeom prst="rect">
            <a:avLst/>
          </a:prstGeom>
        </p:spPr>
      </p:pic>
    </p:spTree>
    <p:extLst>
      <p:ext uri="{BB962C8B-B14F-4D97-AF65-F5344CB8AC3E}">
        <p14:creationId xmlns:p14="http://schemas.microsoft.com/office/powerpoint/2010/main" val="39048065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425" y="589310"/>
            <a:ext cx="9029700" cy="944215"/>
          </a:xfrm>
        </p:spPr>
        <p:txBody>
          <a:bodyPr>
            <a:noAutofit/>
          </a:bodyPr>
          <a:lstStyle/>
          <a:p>
            <a:r>
              <a:rPr lang="en-US" dirty="0" smtClean="0"/>
              <a:t>National Development Plan cont.</a:t>
            </a:r>
            <a:endParaRPr lang="en-GB" dirty="0"/>
          </a:p>
        </p:txBody>
      </p:sp>
      <p:sp>
        <p:nvSpPr>
          <p:cNvPr id="3" name="Content Placeholder 2"/>
          <p:cNvSpPr>
            <a:spLocks noGrp="1"/>
          </p:cNvSpPr>
          <p:nvPr>
            <p:ph idx="1"/>
          </p:nvPr>
        </p:nvSpPr>
        <p:spPr>
          <a:xfrm>
            <a:off x="3071195" y="1666874"/>
            <a:ext cx="5844210" cy="4912829"/>
          </a:xfrm>
        </p:spPr>
        <p:txBody>
          <a:bodyPr>
            <a:normAutofit/>
          </a:bodyPr>
          <a:lstStyle/>
          <a:p>
            <a:pPr lvl="0"/>
            <a:r>
              <a:rPr lang="en-GB" sz="2200" dirty="0" smtClean="0"/>
              <a:t>Minimum </a:t>
            </a:r>
            <a:r>
              <a:rPr lang="en-GB" sz="2200" dirty="0"/>
              <a:t>health and safety standards which would be progressively upgraded as regularised informal settlements are brought into the mainstream urban fabric</a:t>
            </a:r>
          </a:p>
          <a:p>
            <a:pPr lvl="0"/>
            <a:r>
              <a:rPr lang="en-GB" sz="2200" dirty="0"/>
              <a:t>Funding arrangements that would channel resources into community facilities, public infrastructure and public spaces; and not just housing</a:t>
            </a:r>
          </a:p>
          <a:p>
            <a:pPr lvl="0"/>
            <a:r>
              <a:rPr lang="en-GB" sz="2200" dirty="0"/>
              <a:t>Dedicated capacity at local level for informal settlement upgrading</a:t>
            </a:r>
          </a:p>
          <a:p>
            <a:pPr lvl="0"/>
            <a:r>
              <a:rPr lang="en-GB" sz="2200" dirty="0"/>
              <a:t>Developing community organisation to support participatory regularisation and upgrade programme.</a:t>
            </a:r>
          </a:p>
          <a:p>
            <a:endParaRPr lang="en-GB" dirty="0"/>
          </a:p>
        </p:txBody>
      </p:sp>
      <p:pic>
        <p:nvPicPr>
          <p:cNvPr id="4" name="Picture 3"/>
          <p:cNvPicPr>
            <a:picLocks noChangeAspect="1"/>
          </p:cNvPicPr>
          <p:nvPr/>
        </p:nvPicPr>
        <p:blipFill>
          <a:blip r:embed="rId2"/>
          <a:stretch>
            <a:fillRect/>
          </a:stretch>
        </p:blipFill>
        <p:spPr>
          <a:xfrm>
            <a:off x="573088" y="1666875"/>
            <a:ext cx="1942487" cy="4456114"/>
          </a:xfrm>
          <a:prstGeom prst="rect">
            <a:avLst/>
          </a:prstGeom>
        </p:spPr>
      </p:pic>
    </p:spTree>
    <p:extLst>
      <p:ext uri="{BB962C8B-B14F-4D97-AF65-F5344CB8AC3E}">
        <p14:creationId xmlns:p14="http://schemas.microsoft.com/office/powerpoint/2010/main" val="28498994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837" y="966788"/>
            <a:ext cx="8872537" cy="719275"/>
          </a:xfrm>
        </p:spPr>
        <p:txBody>
          <a:bodyPr>
            <a:noAutofit/>
          </a:bodyPr>
          <a:lstStyle/>
          <a:p>
            <a:r>
              <a:rPr lang="en-GB" dirty="0" smtClean="0"/>
              <a:t>National Development Plan cont.</a:t>
            </a:r>
            <a:endParaRPr lang="en-GB" dirty="0"/>
          </a:p>
        </p:txBody>
      </p:sp>
      <p:sp>
        <p:nvSpPr>
          <p:cNvPr id="3" name="Content Placeholder 2"/>
          <p:cNvSpPr>
            <a:spLocks noGrp="1"/>
          </p:cNvSpPr>
          <p:nvPr>
            <p:ph idx="1"/>
          </p:nvPr>
        </p:nvSpPr>
        <p:spPr>
          <a:xfrm>
            <a:off x="477838" y="1914525"/>
            <a:ext cx="8570912" cy="4435476"/>
          </a:xfrm>
        </p:spPr>
        <p:txBody>
          <a:bodyPr>
            <a:normAutofit/>
          </a:bodyPr>
          <a:lstStyle/>
          <a:p>
            <a:pPr marL="0" lvl="0" indent="0">
              <a:buNone/>
            </a:pPr>
            <a:r>
              <a:rPr lang="en-GB" sz="2000" dirty="0"/>
              <a:t>I</a:t>
            </a:r>
            <a:r>
              <a:rPr lang="en-GB" sz="2000" dirty="0" smtClean="0"/>
              <a:t>nformal </a:t>
            </a:r>
            <a:r>
              <a:rPr lang="en-GB" sz="2000" dirty="0"/>
              <a:t>settlements must be addressed through spatial planning and land use instruments such as:</a:t>
            </a:r>
            <a:endParaRPr lang="en-GB" sz="2000" b="1" dirty="0" smtClean="0"/>
          </a:p>
          <a:p>
            <a:pPr lvl="0"/>
            <a:r>
              <a:rPr lang="en-GB" sz="2000" b="1" dirty="0" smtClean="0"/>
              <a:t>Land </a:t>
            </a:r>
            <a:r>
              <a:rPr lang="en-GB" sz="2000" b="1" dirty="0"/>
              <a:t>use management systems </a:t>
            </a:r>
            <a:r>
              <a:rPr lang="en-GB" sz="2000" dirty="0"/>
              <a:t>that must be flexible and appropriate </a:t>
            </a:r>
            <a:endParaRPr lang="en-GB" sz="2000" dirty="0" smtClean="0"/>
          </a:p>
          <a:p>
            <a:pPr lvl="0"/>
            <a:r>
              <a:rPr lang="en-GB" sz="2000" b="1" dirty="0" smtClean="0"/>
              <a:t>Spatial </a:t>
            </a:r>
            <a:r>
              <a:rPr lang="en-GB" sz="2000" b="1" dirty="0"/>
              <a:t>Development Frameworks (SDFs</a:t>
            </a:r>
            <a:r>
              <a:rPr lang="en-GB" sz="2000" b="1" dirty="0" smtClean="0"/>
              <a:t>),</a:t>
            </a:r>
            <a:r>
              <a:rPr lang="en-GB" sz="2000" dirty="0" smtClean="0"/>
              <a:t> </a:t>
            </a:r>
            <a:r>
              <a:rPr lang="en-GB" sz="2000" dirty="0"/>
              <a:t>must include </a:t>
            </a:r>
            <a:r>
              <a:rPr lang="en-GB" sz="2000" dirty="0" smtClean="0"/>
              <a:t>previously </a:t>
            </a:r>
            <a:r>
              <a:rPr lang="en-GB" sz="2000" dirty="0"/>
              <a:t>disadvantaged areas such as informal settlements </a:t>
            </a:r>
            <a:endParaRPr lang="en-GB" sz="2000" dirty="0" smtClean="0"/>
          </a:p>
          <a:p>
            <a:pPr lvl="0"/>
            <a:r>
              <a:rPr lang="en-GB" sz="2000" b="1" dirty="0"/>
              <a:t>M</a:t>
            </a:r>
            <a:r>
              <a:rPr lang="en-GB" sz="2000" b="1" dirty="0" smtClean="0"/>
              <a:t>unicipal </a:t>
            </a:r>
            <a:r>
              <a:rPr lang="en-GB" sz="2000" b="1" dirty="0"/>
              <a:t>SDFs </a:t>
            </a:r>
            <a:r>
              <a:rPr lang="en-GB" sz="2000" b="1" dirty="0" smtClean="0"/>
              <a:t>must</a:t>
            </a:r>
            <a:r>
              <a:rPr lang="en-GB" sz="2000" b="1" dirty="0"/>
              <a:t>: </a:t>
            </a:r>
            <a:endParaRPr lang="en-GB" sz="2000" b="1" dirty="0" smtClean="0"/>
          </a:p>
          <a:p>
            <a:pPr lvl="1"/>
            <a:r>
              <a:rPr lang="en-GB" sz="2000" dirty="0" smtClean="0"/>
              <a:t>Identify areas </a:t>
            </a:r>
            <a:r>
              <a:rPr lang="en-GB" sz="2000" dirty="0"/>
              <a:t>in the municipality where incremental upgrading approaches to development and regulation will be </a:t>
            </a:r>
            <a:r>
              <a:rPr lang="en-GB" sz="2000" dirty="0" smtClean="0"/>
              <a:t>applicable</a:t>
            </a:r>
            <a:endParaRPr lang="en-GB" sz="2000" dirty="0"/>
          </a:p>
          <a:p>
            <a:pPr lvl="1"/>
            <a:r>
              <a:rPr lang="en-GB" sz="2000" dirty="0" smtClean="0"/>
              <a:t>Land </a:t>
            </a:r>
            <a:r>
              <a:rPr lang="en-GB" sz="2000" dirty="0"/>
              <a:t>use schemes must also include provisions for incremental introduction of land use management and regulation in areas such as informal settlements</a:t>
            </a:r>
          </a:p>
          <a:p>
            <a:endParaRPr lang="en-GB" sz="2000" dirty="0"/>
          </a:p>
        </p:txBody>
      </p:sp>
    </p:spTree>
    <p:extLst>
      <p:ext uri="{BB962C8B-B14F-4D97-AF65-F5344CB8AC3E}">
        <p14:creationId xmlns:p14="http://schemas.microsoft.com/office/powerpoint/2010/main" val="2446252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675" y="608013"/>
            <a:ext cx="8229600" cy="830262"/>
          </a:xfrm>
        </p:spPr>
        <p:txBody>
          <a:bodyPr>
            <a:noAutofit/>
          </a:bodyPr>
          <a:lstStyle/>
          <a:p>
            <a:r>
              <a:rPr lang="en-US" dirty="0"/>
              <a:t>What this means for informal </a:t>
            </a:r>
            <a:r>
              <a:rPr lang="en-US" dirty="0" smtClean="0"/>
              <a:t>settlements</a:t>
            </a:r>
            <a:endParaRPr lang="en-US" dirty="0"/>
          </a:p>
        </p:txBody>
      </p:sp>
      <p:sp>
        <p:nvSpPr>
          <p:cNvPr id="3" name="Content Placeholder 2"/>
          <p:cNvSpPr>
            <a:spLocks noGrp="1"/>
          </p:cNvSpPr>
          <p:nvPr>
            <p:ph idx="1"/>
          </p:nvPr>
        </p:nvSpPr>
        <p:spPr/>
        <p:txBody>
          <a:bodyPr/>
          <a:lstStyle/>
          <a:p>
            <a:endParaRPr lang="en-ZA" dirty="0" smtClean="0"/>
          </a:p>
          <a:p>
            <a:r>
              <a:rPr lang="en-ZA" dirty="0" smtClean="0"/>
              <a:t>The </a:t>
            </a:r>
            <a:r>
              <a:rPr lang="en-ZA" dirty="0"/>
              <a:t>NDP promotes the need to address informal settlements both at a programmatic and project level. </a:t>
            </a:r>
            <a:endParaRPr lang="en-ZA" dirty="0" smtClean="0"/>
          </a:p>
          <a:p>
            <a:r>
              <a:rPr lang="en-ZA" dirty="0" smtClean="0"/>
              <a:t>In </a:t>
            </a:r>
            <a:r>
              <a:rPr lang="en-ZA" dirty="0"/>
              <a:t>addition, it encourages a people-centred approach that is focused on understanding and responding to the needs of the community living in an informal settlement and creating integrated neighbourhoods</a:t>
            </a:r>
            <a:r>
              <a:rPr lang="en-ZA" dirty="0" smtClean="0"/>
              <a:t>.</a:t>
            </a:r>
          </a:p>
          <a:p>
            <a:r>
              <a:rPr lang="en-ZA" dirty="0" smtClean="0"/>
              <a:t> </a:t>
            </a:r>
            <a:r>
              <a:rPr lang="en-ZA" dirty="0"/>
              <a:t>A key element of the NDP is its acceptance of informality.</a:t>
            </a:r>
            <a:endParaRPr lang="en-GB" dirty="0"/>
          </a:p>
          <a:p>
            <a:endParaRPr lang="en-GB" dirty="0"/>
          </a:p>
        </p:txBody>
      </p:sp>
    </p:spTree>
    <p:extLst>
      <p:ext uri="{BB962C8B-B14F-4D97-AF65-F5344CB8AC3E}">
        <p14:creationId xmlns:p14="http://schemas.microsoft.com/office/powerpoint/2010/main" val="9203583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Activity 3.5: Accepting </a:t>
            </a:r>
            <a:r>
              <a:rPr lang="en-ZA" dirty="0" smtClean="0"/>
              <a:t>Informality</a:t>
            </a:r>
            <a:endParaRPr lang="en-US" dirty="0"/>
          </a:p>
        </p:txBody>
      </p:sp>
      <p:sp>
        <p:nvSpPr>
          <p:cNvPr id="3" name="Content Placeholder 2"/>
          <p:cNvSpPr>
            <a:spLocks noGrp="1"/>
          </p:cNvSpPr>
          <p:nvPr>
            <p:ph idx="1"/>
          </p:nvPr>
        </p:nvSpPr>
        <p:spPr/>
        <p:txBody>
          <a:bodyPr>
            <a:normAutofit fontScale="92500"/>
          </a:bodyPr>
          <a:lstStyle/>
          <a:p>
            <a:r>
              <a:rPr lang="en-ZA" dirty="0"/>
              <a:t>Type of activity: Small groups (triads)</a:t>
            </a:r>
            <a:endParaRPr lang="en-US" dirty="0"/>
          </a:p>
          <a:p>
            <a:r>
              <a:rPr lang="en-ZA" dirty="0"/>
              <a:t>Timing: 10 minutes</a:t>
            </a:r>
            <a:endParaRPr lang="en-US" dirty="0"/>
          </a:p>
          <a:p>
            <a:r>
              <a:rPr lang="en-ZA" i="1" dirty="0"/>
              <a:t>Purpose: To consider what it means to ‘accept informality’.</a:t>
            </a:r>
            <a:endParaRPr lang="en-US" i="1" dirty="0"/>
          </a:p>
          <a:p>
            <a:r>
              <a:rPr lang="en-ZA" i="1" dirty="0"/>
              <a:t>Instructions:  In the </a:t>
            </a:r>
            <a:r>
              <a:rPr lang="en-ZA" i="1" dirty="0" smtClean="0"/>
              <a:t>presentation </a:t>
            </a:r>
            <a:r>
              <a:rPr lang="en-ZA" i="1" dirty="0"/>
              <a:t>above, two key statements have been made:</a:t>
            </a:r>
            <a:endParaRPr lang="en-US" i="1" dirty="0"/>
          </a:p>
          <a:p>
            <a:pPr lvl="1"/>
            <a:r>
              <a:rPr lang="en-ZA" i="1" dirty="0"/>
              <a:t>“A key element of the NDP is its acceptance of informality”.</a:t>
            </a:r>
            <a:endParaRPr lang="en-US" i="1" dirty="0"/>
          </a:p>
          <a:p>
            <a:pPr lvl="1"/>
            <a:r>
              <a:rPr lang="en-ZA" i="1" dirty="0"/>
              <a:t>“According to the revised Housing Code, Part 3, section 3.13, the national norms and standards do not apply in the case of the upgrading of informal settlements. However, they are to be used as a guideline….”</a:t>
            </a:r>
            <a:endParaRPr lang="en-US" i="1" dirty="0"/>
          </a:p>
          <a:p>
            <a:pPr lvl="1"/>
            <a:r>
              <a:rPr lang="en-ZA" i="1" dirty="0"/>
              <a:t>In your groups, discuss and provide examples of what it means to ‘accept informality’.</a:t>
            </a:r>
            <a:endParaRPr lang="en-US" i="1" dirty="0"/>
          </a:p>
          <a:p>
            <a:endParaRPr lang="en-US" dirty="0"/>
          </a:p>
        </p:txBody>
      </p:sp>
    </p:spTree>
    <p:extLst>
      <p:ext uri="{BB962C8B-B14F-4D97-AF65-F5344CB8AC3E}">
        <p14:creationId xmlns:p14="http://schemas.microsoft.com/office/powerpoint/2010/main" val="1131227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2888"/>
            <a:ext cx="8229600" cy="1143000"/>
          </a:xfrm>
        </p:spPr>
        <p:txBody>
          <a:bodyPr/>
          <a:lstStyle/>
          <a:p>
            <a:r>
              <a:rPr lang="en-US" dirty="0" smtClean="0"/>
              <a:t>Performance instruments</a:t>
            </a:r>
            <a:endParaRPr lang="en-GB" dirty="0"/>
          </a:p>
        </p:txBody>
      </p:sp>
      <p:sp>
        <p:nvSpPr>
          <p:cNvPr id="3" name="Content Placeholder 2"/>
          <p:cNvSpPr>
            <a:spLocks noGrp="1"/>
          </p:cNvSpPr>
          <p:nvPr>
            <p:ph idx="1"/>
          </p:nvPr>
        </p:nvSpPr>
        <p:spPr/>
        <p:txBody>
          <a:bodyPr/>
          <a:lstStyle/>
          <a:p>
            <a:pPr marL="0" indent="0">
              <a:buNone/>
            </a:pPr>
            <a:r>
              <a:rPr lang="en-ZA" dirty="0"/>
              <a:t>Key performance documents in respect of informal settlements include:</a:t>
            </a:r>
            <a:endParaRPr lang="en-GB" dirty="0"/>
          </a:p>
          <a:p>
            <a:pPr lvl="0"/>
            <a:r>
              <a:rPr lang="en-ZA" dirty="0"/>
              <a:t>Outcome 8 – Delivery Agreement (2010)</a:t>
            </a:r>
            <a:endParaRPr lang="en-GB" dirty="0"/>
          </a:p>
          <a:p>
            <a:pPr lvl="0"/>
            <a:r>
              <a:rPr lang="en-ZA" dirty="0"/>
              <a:t>Medium Term Strategic Framework (2014 to 2019)</a:t>
            </a:r>
            <a:endParaRPr lang="en-GB" dirty="0"/>
          </a:p>
          <a:p>
            <a:endParaRPr lang="en-GB" dirty="0"/>
          </a:p>
        </p:txBody>
      </p:sp>
    </p:spTree>
    <p:extLst>
      <p:ext uri="{BB962C8B-B14F-4D97-AF65-F5344CB8AC3E}">
        <p14:creationId xmlns:p14="http://schemas.microsoft.com/office/powerpoint/2010/main" val="31442052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945" y="698503"/>
            <a:ext cx="8484430" cy="806448"/>
          </a:xfrm>
        </p:spPr>
        <p:txBody>
          <a:bodyPr>
            <a:noAutofit/>
          </a:bodyPr>
          <a:lstStyle/>
          <a:p>
            <a:r>
              <a:rPr lang="en-ZA" b="1" dirty="0" smtClean="0"/>
              <a:t>Outcome </a:t>
            </a:r>
            <a:r>
              <a:rPr lang="en-ZA" b="1" dirty="0"/>
              <a:t>8 – Delivery Agreement (</a:t>
            </a:r>
            <a:r>
              <a:rPr lang="en-ZA" b="1" dirty="0" smtClean="0"/>
              <a:t>2010-2014)</a:t>
            </a:r>
            <a:endParaRPr lang="en-GB" dirty="0"/>
          </a:p>
        </p:txBody>
      </p:sp>
      <p:sp>
        <p:nvSpPr>
          <p:cNvPr id="3" name="Content Placeholder 2"/>
          <p:cNvSpPr>
            <a:spLocks noGrp="1"/>
          </p:cNvSpPr>
          <p:nvPr>
            <p:ph idx="1"/>
          </p:nvPr>
        </p:nvSpPr>
        <p:spPr>
          <a:xfrm>
            <a:off x="466595" y="1690688"/>
            <a:ext cx="8825950" cy="4789625"/>
          </a:xfrm>
        </p:spPr>
        <p:txBody>
          <a:bodyPr>
            <a:normAutofit/>
          </a:bodyPr>
          <a:lstStyle/>
          <a:p>
            <a:pPr marL="0" indent="0">
              <a:buNone/>
            </a:pPr>
            <a:r>
              <a:rPr lang="en-ZA" dirty="0"/>
              <a:t>Outcome 8: Sustainable human settlements and improved quality of household life through the following outputs:</a:t>
            </a:r>
            <a:endParaRPr lang="en-GB" dirty="0"/>
          </a:p>
          <a:p>
            <a:pPr lvl="0"/>
            <a:r>
              <a:rPr lang="en-ZA" dirty="0"/>
              <a:t>Output 1: Upgrading 400 000 households within informal settlements.</a:t>
            </a:r>
            <a:endParaRPr lang="en-GB" dirty="0"/>
          </a:p>
          <a:p>
            <a:pPr lvl="0"/>
            <a:r>
              <a:rPr lang="en-ZA" dirty="0"/>
              <a:t>Output 2: Improving access to basic services.</a:t>
            </a:r>
            <a:endParaRPr lang="en-GB" dirty="0"/>
          </a:p>
          <a:p>
            <a:pPr lvl="0"/>
            <a:r>
              <a:rPr lang="en-ZA" dirty="0"/>
              <a:t>Output 3: Facilitating the provision of 600 000 accommodation units within the gap market for people earning between R3 500 and R12 800.</a:t>
            </a:r>
            <a:endParaRPr lang="en-GB" dirty="0"/>
          </a:p>
          <a:p>
            <a:pPr lvl="0"/>
            <a:r>
              <a:rPr lang="en-ZA" dirty="0"/>
              <a:t>Output 4: Mobilisation of 6 250 ha of well-located public land for low income and affordable housing with increased densities on this land and in general.</a:t>
            </a:r>
            <a:endParaRPr lang="en-GB" dirty="0"/>
          </a:p>
          <a:p>
            <a:endParaRPr lang="en-GB" dirty="0"/>
          </a:p>
        </p:txBody>
      </p:sp>
    </p:spTree>
    <p:extLst>
      <p:ext uri="{BB962C8B-B14F-4D97-AF65-F5344CB8AC3E}">
        <p14:creationId xmlns:p14="http://schemas.microsoft.com/office/powerpoint/2010/main" val="13835973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3424"/>
            <a:ext cx="8229600" cy="684213"/>
          </a:xfrm>
        </p:spPr>
        <p:txBody>
          <a:bodyPr>
            <a:noAutofit/>
          </a:bodyPr>
          <a:lstStyle/>
          <a:p>
            <a:r>
              <a:rPr lang="en-US" dirty="0"/>
              <a:t>What this means for informal </a:t>
            </a:r>
            <a:r>
              <a:rPr lang="en-US" dirty="0" smtClean="0"/>
              <a:t>settlements</a:t>
            </a:r>
            <a:endParaRPr lang="en-US" dirty="0"/>
          </a:p>
        </p:txBody>
      </p:sp>
      <p:sp>
        <p:nvSpPr>
          <p:cNvPr id="3" name="Content Placeholder 2"/>
          <p:cNvSpPr>
            <a:spLocks noGrp="1"/>
          </p:cNvSpPr>
          <p:nvPr>
            <p:ph idx="1"/>
          </p:nvPr>
        </p:nvSpPr>
        <p:spPr/>
        <p:txBody>
          <a:bodyPr/>
          <a:lstStyle/>
          <a:p>
            <a:pPr marL="0" indent="0">
              <a:buNone/>
            </a:pPr>
            <a:r>
              <a:rPr lang="en-ZA" dirty="0" smtClean="0"/>
              <a:t>Outcome </a:t>
            </a:r>
            <a:r>
              <a:rPr lang="en-ZA" dirty="0"/>
              <a:t>8 is an extremely important document in that the targets set were a key driver for provinces and municipalities in addressing informal settlement upgrading between 2010 and 2014. </a:t>
            </a:r>
            <a:endParaRPr lang="en-ZA" dirty="0" smtClean="0"/>
          </a:p>
          <a:p>
            <a:pPr marL="0" indent="0">
              <a:buNone/>
            </a:pPr>
            <a:endParaRPr lang="en-ZA" dirty="0"/>
          </a:p>
          <a:p>
            <a:pPr marL="0" indent="0">
              <a:buNone/>
            </a:pPr>
            <a:r>
              <a:rPr lang="en-ZA" dirty="0" smtClean="0"/>
              <a:t>Even </a:t>
            </a:r>
            <a:r>
              <a:rPr lang="en-ZA" dirty="0"/>
              <a:t>though the period for the targets has ended the document is still important in terms of its policy component.</a:t>
            </a:r>
            <a:endParaRPr lang="en-GB" dirty="0"/>
          </a:p>
          <a:p>
            <a:endParaRPr lang="en-GB" dirty="0"/>
          </a:p>
        </p:txBody>
      </p:sp>
    </p:spTree>
    <p:extLst>
      <p:ext uri="{BB962C8B-B14F-4D97-AF65-F5344CB8AC3E}">
        <p14:creationId xmlns:p14="http://schemas.microsoft.com/office/powerpoint/2010/main" val="9744171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887413"/>
            <a:ext cx="8505825" cy="627062"/>
          </a:xfrm>
        </p:spPr>
        <p:txBody>
          <a:bodyPr>
            <a:noAutofit/>
          </a:bodyPr>
          <a:lstStyle/>
          <a:p>
            <a:r>
              <a:rPr lang="en-ZA" b="1" dirty="0"/>
              <a:t>Medium Term Strategic </a:t>
            </a:r>
            <a:r>
              <a:rPr lang="en-ZA" b="1" dirty="0" smtClean="0"/>
              <a:t>Framework: 2014-2019</a:t>
            </a:r>
            <a:r>
              <a:rPr lang="en-GB" b="1" dirty="0"/>
              <a:t/>
            </a:r>
            <a:br>
              <a:rPr lang="en-GB" b="1" dirty="0"/>
            </a:br>
            <a:endParaRPr lang="en-GB" dirty="0"/>
          </a:p>
        </p:txBody>
      </p:sp>
      <p:sp>
        <p:nvSpPr>
          <p:cNvPr id="3" name="Content Placeholder 2"/>
          <p:cNvSpPr>
            <a:spLocks noGrp="1"/>
          </p:cNvSpPr>
          <p:nvPr>
            <p:ph idx="1"/>
          </p:nvPr>
        </p:nvSpPr>
        <p:spPr>
          <a:xfrm>
            <a:off x="509587" y="1371600"/>
            <a:ext cx="8372137" cy="5474253"/>
          </a:xfrm>
        </p:spPr>
        <p:txBody>
          <a:bodyPr>
            <a:noAutofit/>
          </a:bodyPr>
          <a:lstStyle/>
          <a:p>
            <a:r>
              <a:rPr lang="en-ZA" sz="2200" dirty="0" smtClean="0"/>
              <a:t>Reflects </a:t>
            </a:r>
            <a:r>
              <a:rPr lang="en-ZA" sz="2200" dirty="0"/>
              <a:t>the commitments made in the election manifesto of the governing </a:t>
            </a:r>
            <a:r>
              <a:rPr lang="en-ZA" sz="2200" dirty="0" smtClean="0"/>
              <a:t>party</a:t>
            </a:r>
          </a:p>
          <a:p>
            <a:r>
              <a:rPr lang="en-ZA" sz="2200" dirty="0" smtClean="0"/>
              <a:t>Commitment </a:t>
            </a:r>
            <a:r>
              <a:rPr lang="en-ZA" sz="2200" dirty="0"/>
              <a:t>to implement the National Development Plan. </a:t>
            </a:r>
            <a:endParaRPr lang="en-ZA" sz="2200" dirty="0" smtClean="0"/>
          </a:p>
          <a:p>
            <a:r>
              <a:rPr lang="en-ZA" sz="2200" dirty="0" smtClean="0"/>
              <a:t>Sets </a:t>
            </a:r>
            <a:r>
              <a:rPr lang="en-ZA" sz="2200" dirty="0"/>
              <a:t>out the actions government will take and targets to be achieved. </a:t>
            </a:r>
            <a:endParaRPr lang="en-ZA" sz="2200" dirty="0" smtClean="0"/>
          </a:p>
          <a:p>
            <a:r>
              <a:rPr lang="en-ZA" sz="2200" dirty="0" smtClean="0"/>
              <a:t>Provides </a:t>
            </a:r>
            <a:r>
              <a:rPr lang="en-ZA" sz="2200" dirty="0"/>
              <a:t>a framework for the other plans of national, provincial and local government</a:t>
            </a:r>
            <a:r>
              <a:rPr lang="en-ZA" sz="2200" dirty="0" smtClean="0"/>
              <a:t>.</a:t>
            </a:r>
            <a:endParaRPr lang="en-GB" sz="2200" dirty="0"/>
          </a:p>
          <a:p>
            <a:pPr marL="0" indent="0">
              <a:buNone/>
            </a:pPr>
            <a:endParaRPr lang="en-ZA" sz="2200" dirty="0" smtClean="0"/>
          </a:p>
          <a:p>
            <a:pPr marL="0" indent="0">
              <a:buNone/>
            </a:pPr>
            <a:r>
              <a:rPr lang="en-ZA" sz="2200" dirty="0" smtClean="0"/>
              <a:t>With </a:t>
            </a:r>
            <a:r>
              <a:rPr lang="en-ZA" sz="2200" dirty="0"/>
              <a:t>respect to informal settlements the MTSF sets the following target:</a:t>
            </a:r>
            <a:endParaRPr lang="en-GB" sz="2200" dirty="0"/>
          </a:p>
          <a:p>
            <a:pPr marL="0" indent="0">
              <a:buNone/>
            </a:pPr>
            <a:r>
              <a:rPr lang="en-ZA" sz="2200" i="1" dirty="0">
                <a:solidFill>
                  <a:srgbClr val="D65636"/>
                </a:solidFill>
              </a:rPr>
              <a:t>Informal settlement upgrading will be expanded to cover </a:t>
            </a:r>
            <a:endParaRPr lang="en-ZA" sz="2200" i="1" dirty="0" smtClean="0">
              <a:solidFill>
                <a:srgbClr val="D65636"/>
              </a:solidFill>
            </a:endParaRPr>
          </a:p>
          <a:p>
            <a:pPr marL="0" indent="0">
              <a:buNone/>
            </a:pPr>
            <a:r>
              <a:rPr lang="en-ZA" sz="2200" i="1" dirty="0" smtClean="0">
                <a:solidFill>
                  <a:srgbClr val="D65636"/>
                </a:solidFill>
              </a:rPr>
              <a:t>750 </a:t>
            </a:r>
            <a:r>
              <a:rPr lang="en-ZA" sz="2200" i="1" dirty="0">
                <a:solidFill>
                  <a:srgbClr val="D65636"/>
                </a:solidFill>
              </a:rPr>
              <a:t>000 households, ensuring basic services and infrastructure in some 2 200 informal settlements</a:t>
            </a:r>
            <a:r>
              <a:rPr lang="en-ZA" sz="2200" dirty="0">
                <a:solidFill>
                  <a:srgbClr val="D65636"/>
                </a:solidFill>
              </a:rPr>
              <a:t>.</a:t>
            </a:r>
            <a:endParaRPr lang="en-GB" sz="2200" dirty="0">
              <a:solidFill>
                <a:srgbClr val="D65636"/>
              </a:solidFill>
            </a:endParaRPr>
          </a:p>
          <a:p>
            <a:endParaRPr lang="en-GB" sz="2200" dirty="0"/>
          </a:p>
        </p:txBody>
      </p:sp>
    </p:spTree>
    <p:extLst>
      <p:ext uri="{BB962C8B-B14F-4D97-AF65-F5344CB8AC3E}">
        <p14:creationId xmlns:p14="http://schemas.microsoft.com/office/powerpoint/2010/main" val="11448539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4188" y="776288"/>
            <a:ext cx="8229600" cy="1143000"/>
          </a:xfrm>
        </p:spPr>
        <p:txBody>
          <a:bodyPr>
            <a:noAutofit/>
          </a:bodyPr>
          <a:lstStyle/>
          <a:p>
            <a:r>
              <a:rPr lang="en-ZA" dirty="0"/>
              <a:t>Activity 3.5: Reflection on Legislation and Policy for Informal Settlement Upgrading</a:t>
            </a:r>
            <a:r>
              <a:rPr lang="en-GB" dirty="0"/>
              <a:t/>
            </a:r>
            <a:br>
              <a:rPr lang="en-GB" dirty="0"/>
            </a:br>
            <a:endParaRPr lang="en-GB" dirty="0"/>
          </a:p>
        </p:txBody>
      </p:sp>
      <p:sp>
        <p:nvSpPr>
          <p:cNvPr id="5" name="Content Placeholder 2"/>
          <p:cNvSpPr>
            <a:spLocks noGrp="1"/>
          </p:cNvSpPr>
          <p:nvPr>
            <p:ph idx="1"/>
          </p:nvPr>
        </p:nvSpPr>
        <p:spPr>
          <a:xfrm>
            <a:off x="484188" y="1766887"/>
            <a:ext cx="8085138" cy="4487863"/>
          </a:xfrm>
        </p:spPr>
        <p:txBody>
          <a:bodyPr anchor="ctr">
            <a:normAutofit lnSpcReduction="10000"/>
          </a:bodyPr>
          <a:lstStyle/>
          <a:p>
            <a:r>
              <a:rPr lang="en-ZA" dirty="0"/>
              <a:t>Type of activity: Small groups (triads)</a:t>
            </a:r>
            <a:endParaRPr lang="en-US" dirty="0"/>
          </a:p>
          <a:p>
            <a:r>
              <a:rPr lang="en-ZA" dirty="0"/>
              <a:t>Timing: 10 minutes</a:t>
            </a:r>
            <a:endParaRPr lang="en-US" dirty="0"/>
          </a:p>
          <a:p>
            <a:r>
              <a:rPr lang="en-ZA" i="1" dirty="0"/>
              <a:t>Purpose: To reflect on how legislation and policies pertaining to informal settlements are being implemented.</a:t>
            </a:r>
            <a:endParaRPr lang="en-US" dirty="0"/>
          </a:p>
          <a:p>
            <a:r>
              <a:rPr lang="en-ZA" i="1" dirty="0"/>
              <a:t>Instruction: </a:t>
            </a:r>
            <a:r>
              <a:rPr lang="en-ZA" i="1" dirty="0" smtClean="0"/>
              <a:t>It </a:t>
            </a:r>
            <a:r>
              <a:rPr lang="en-ZA" i="1" dirty="0"/>
              <a:t>is clear that we have many policies and programmes that support and promote incremental and in situ informal settlement upgrading. Yet informal settlements do not seem to be incrementally upgraded in accordance with policy. What do you think are the reasons for this?</a:t>
            </a:r>
            <a:endParaRPr lang="en-US" dirty="0"/>
          </a:p>
          <a:p>
            <a:r>
              <a:rPr lang="en-ZA" i="1" dirty="0"/>
              <a:t>Write down your key points </a:t>
            </a:r>
            <a:r>
              <a:rPr lang="en-ZA" i="1" dirty="0" smtClean="0"/>
              <a:t>in the Participants Manual</a:t>
            </a:r>
            <a:endParaRPr lang="en-US" dirty="0"/>
          </a:p>
        </p:txBody>
      </p:sp>
    </p:spTree>
    <p:extLst>
      <p:ext uri="{BB962C8B-B14F-4D97-AF65-F5344CB8AC3E}">
        <p14:creationId xmlns:p14="http://schemas.microsoft.com/office/powerpoint/2010/main" val="42900808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5" y="420687"/>
            <a:ext cx="7886700" cy="1325563"/>
          </a:xfrm>
        </p:spPr>
        <p:txBody>
          <a:bodyPr>
            <a:normAutofit/>
          </a:bodyPr>
          <a:lstStyle/>
          <a:p>
            <a:r>
              <a:rPr lang="en-US" dirty="0" smtClean="0"/>
              <a:t>Summing up: Implications of legislation and policy</a:t>
            </a:r>
            <a:endParaRPr lang="en-GB" dirty="0"/>
          </a:p>
        </p:txBody>
      </p:sp>
      <p:sp>
        <p:nvSpPr>
          <p:cNvPr id="3" name="Content Placeholder 2"/>
          <p:cNvSpPr>
            <a:spLocks noGrp="1"/>
          </p:cNvSpPr>
          <p:nvPr>
            <p:ph idx="1"/>
          </p:nvPr>
        </p:nvSpPr>
        <p:spPr>
          <a:xfrm>
            <a:off x="342900" y="1825625"/>
            <a:ext cx="8572500" cy="4773958"/>
          </a:xfrm>
        </p:spPr>
        <p:txBody>
          <a:bodyPr/>
          <a:lstStyle/>
          <a:p>
            <a:r>
              <a:rPr lang="en-ZA" dirty="0" smtClean="0"/>
              <a:t>There has been a change </a:t>
            </a:r>
            <a:r>
              <a:rPr lang="en-ZA" dirty="0"/>
              <a:t>in how informal settlements are viewed and should be </a:t>
            </a:r>
            <a:r>
              <a:rPr lang="en-ZA" dirty="0" smtClean="0"/>
              <a:t>addressed over time.</a:t>
            </a:r>
          </a:p>
          <a:p>
            <a:r>
              <a:rPr lang="en-ZA" dirty="0" smtClean="0"/>
              <a:t>In </a:t>
            </a:r>
            <a:r>
              <a:rPr lang="en-ZA" dirty="0"/>
              <a:t>the past the </a:t>
            </a:r>
            <a:r>
              <a:rPr lang="en-ZA" dirty="0" smtClean="0"/>
              <a:t>focus was on providing a </a:t>
            </a:r>
            <a:r>
              <a:rPr lang="en-ZA" dirty="0"/>
              <a:t>formal subsidised house and the eradication </a:t>
            </a:r>
            <a:r>
              <a:rPr lang="en-ZA" dirty="0" smtClean="0"/>
              <a:t>through </a:t>
            </a:r>
            <a:r>
              <a:rPr lang="en-ZA" dirty="0"/>
              <a:t>replacement of informal </a:t>
            </a:r>
            <a:r>
              <a:rPr lang="en-ZA" dirty="0" smtClean="0"/>
              <a:t>settlements.</a:t>
            </a:r>
          </a:p>
          <a:p>
            <a:r>
              <a:rPr lang="en-ZA" dirty="0" smtClean="0"/>
              <a:t>Currently, the </a:t>
            </a:r>
            <a:r>
              <a:rPr lang="en-ZA" dirty="0"/>
              <a:t>upgrading of such settlements is being specified.</a:t>
            </a:r>
            <a:endParaRPr lang="en-GB" dirty="0"/>
          </a:p>
        </p:txBody>
      </p:sp>
    </p:spTree>
    <p:extLst>
      <p:ext uri="{BB962C8B-B14F-4D97-AF65-F5344CB8AC3E}">
        <p14:creationId xmlns:p14="http://schemas.microsoft.com/office/powerpoint/2010/main" val="34875050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713" y="285751"/>
            <a:ext cx="7886700" cy="1053548"/>
          </a:xfrm>
        </p:spPr>
        <p:txBody>
          <a:bodyPr/>
          <a:lstStyle/>
          <a:p>
            <a:r>
              <a:rPr lang="en-US" dirty="0" smtClean="0"/>
              <a:t>Summing up… Care!</a:t>
            </a:r>
            <a:endParaRPr lang="en-GB" dirty="0"/>
          </a:p>
        </p:txBody>
      </p:sp>
      <p:sp>
        <p:nvSpPr>
          <p:cNvPr id="8" name="TextBox 7"/>
          <p:cNvSpPr txBox="1"/>
          <p:nvPr/>
        </p:nvSpPr>
        <p:spPr>
          <a:xfrm>
            <a:off x="659924" y="1666874"/>
            <a:ext cx="4475163" cy="4401205"/>
          </a:xfrm>
          <a:prstGeom prst="rect">
            <a:avLst/>
          </a:prstGeom>
          <a:solidFill>
            <a:schemeClr val="accent2">
              <a:lumMod val="75000"/>
              <a:alpha val="50000"/>
            </a:schemeClr>
          </a:solidFill>
          <a:ln>
            <a:solidFill>
              <a:schemeClr val="accent2">
                <a:lumMod val="60000"/>
                <a:lumOff val="40000"/>
              </a:schemeClr>
            </a:solidFill>
          </a:ln>
        </p:spPr>
        <p:txBody>
          <a:bodyPr wrap="square" rtlCol="0">
            <a:spAutoFit/>
          </a:bodyPr>
          <a:lstStyle/>
          <a:p>
            <a:pPr marL="457200" lvl="0" indent="-457200">
              <a:buFont typeface="Arial" panose="020B0604020202020204" pitchFamily="34" charset="0"/>
              <a:buChar char="•"/>
            </a:pPr>
            <a:r>
              <a:rPr lang="en-ZA" sz="2000" b="1" dirty="0"/>
              <a:t>Work with and not against informality</a:t>
            </a:r>
            <a:r>
              <a:rPr lang="en-ZA" sz="2000" b="1" i="1" dirty="0"/>
              <a:t> </a:t>
            </a:r>
            <a:r>
              <a:rPr lang="en-ZA" sz="2000" dirty="0"/>
              <a:t>(and accepting that given our constrained economic future, it is likely to persist in the future).</a:t>
            </a:r>
            <a:endParaRPr lang="en-GB" sz="2000" dirty="0"/>
          </a:p>
          <a:p>
            <a:pPr marL="457200" lvl="0" indent="-457200">
              <a:buFont typeface="Arial" panose="020B0604020202020204" pitchFamily="34" charset="0"/>
              <a:buChar char="•"/>
            </a:pPr>
            <a:r>
              <a:rPr lang="en-ZA" sz="2000" dirty="0"/>
              <a:t>Ensure that </a:t>
            </a:r>
            <a:r>
              <a:rPr lang="en-ZA" sz="2000" b="1" dirty="0"/>
              <a:t>livelihoods and economic opportunities</a:t>
            </a:r>
            <a:r>
              <a:rPr lang="en-ZA" sz="2000" dirty="0"/>
              <a:t> are afforded priority (protected or supported).</a:t>
            </a:r>
            <a:endParaRPr lang="en-GB" sz="2000" dirty="0"/>
          </a:p>
          <a:p>
            <a:pPr marL="457200" lvl="0" indent="-457200">
              <a:buFont typeface="Arial" panose="020B0604020202020204" pitchFamily="34" charset="0"/>
              <a:buChar char="•"/>
            </a:pPr>
            <a:r>
              <a:rPr lang="en-ZA" sz="2000" b="1" dirty="0"/>
              <a:t>Integrate</a:t>
            </a:r>
            <a:r>
              <a:rPr lang="en-ZA" sz="2000" b="1" i="1" dirty="0"/>
              <a:t> </a:t>
            </a:r>
            <a:r>
              <a:rPr lang="en-ZA" sz="2000" dirty="0"/>
              <a:t>and include informal settlements into the planning of cities and towns.</a:t>
            </a:r>
            <a:endParaRPr lang="en-GB" sz="2000" dirty="0"/>
          </a:p>
          <a:p>
            <a:pPr marL="457200" lvl="0" indent="-457200">
              <a:buFont typeface="Arial" panose="020B0604020202020204" pitchFamily="34" charset="0"/>
              <a:buChar char="•"/>
            </a:pPr>
            <a:r>
              <a:rPr lang="en-ZA" sz="2000" b="1" dirty="0"/>
              <a:t>Understand</a:t>
            </a:r>
            <a:r>
              <a:rPr lang="en-ZA" sz="2000" b="1" i="1" dirty="0"/>
              <a:t> </a:t>
            </a:r>
            <a:r>
              <a:rPr lang="en-ZA" sz="2000" dirty="0"/>
              <a:t>informal settlements in their spatial and socioeconomic context</a:t>
            </a:r>
            <a:r>
              <a:rPr lang="en-ZA" sz="2000" dirty="0" smtClean="0"/>
              <a:t>.</a:t>
            </a:r>
            <a:endParaRPr lang="en-GB" sz="20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9231" y="1666874"/>
            <a:ext cx="3874769" cy="3261995"/>
          </a:xfrm>
          <a:prstGeom prst="rect">
            <a:avLst/>
          </a:prstGeom>
        </p:spPr>
      </p:pic>
      <p:cxnSp>
        <p:nvCxnSpPr>
          <p:cNvPr id="6" name="Straight Arrow Connector 5"/>
          <p:cNvCxnSpPr/>
          <p:nvPr/>
        </p:nvCxnSpPr>
        <p:spPr>
          <a:xfrm flipH="1">
            <a:off x="5016501" y="2614613"/>
            <a:ext cx="1755774" cy="20638"/>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3084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712" y="285751"/>
            <a:ext cx="8967787" cy="1053548"/>
          </a:xfrm>
        </p:spPr>
        <p:txBody>
          <a:bodyPr>
            <a:noAutofit/>
          </a:bodyPr>
          <a:lstStyle/>
          <a:p>
            <a:r>
              <a:rPr lang="en-US" dirty="0" smtClean="0"/>
              <a:t>Summing up… Listen!... Upgrade!...Act Swiftly!</a:t>
            </a:r>
            <a:endParaRPr lang="en-GB" dirty="0"/>
          </a:p>
        </p:txBody>
      </p:sp>
      <p:sp>
        <p:nvSpPr>
          <p:cNvPr id="5" name="TextBox 4"/>
          <p:cNvSpPr txBox="1"/>
          <p:nvPr/>
        </p:nvSpPr>
        <p:spPr>
          <a:xfrm>
            <a:off x="4590375" y="1115227"/>
            <a:ext cx="4123413" cy="1107996"/>
          </a:xfrm>
          <a:prstGeom prst="rect">
            <a:avLst/>
          </a:prstGeom>
          <a:solidFill>
            <a:srgbClr val="D65636">
              <a:alpha val="50000"/>
            </a:srgbClr>
          </a:solidFill>
        </p:spPr>
        <p:txBody>
          <a:bodyPr wrap="square" rtlCol="0">
            <a:spAutoFit/>
          </a:bodyPr>
          <a:lstStyle/>
          <a:p>
            <a:pPr lvl="0"/>
            <a:r>
              <a:rPr lang="en-ZA" sz="2200" dirty="0"/>
              <a:t>Ensure </a:t>
            </a:r>
            <a:r>
              <a:rPr lang="en-ZA" sz="2200" b="1" dirty="0"/>
              <a:t>meaningful community participation</a:t>
            </a:r>
            <a:r>
              <a:rPr lang="en-ZA" sz="2200" dirty="0"/>
              <a:t>, engagement and local ownership</a:t>
            </a:r>
            <a:r>
              <a:rPr lang="en-ZA" sz="2200" dirty="0" smtClean="0"/>
              <a:t>.</a:t>
            </a:r>
            <a:endParaRPr lang="en-GB" sz="2200" dirty="0"/>
          </a:p>
        </p:txBody>
      </p:sp>
      <p:sp>
        <p:nvSpPr>
          <p:cNvPr id="12" name="TextBox 11"/>
          <p:cNvSpPr txBox="1"/>
          <p:nvPr/>
        </p:nvSpPr>
        <p:spPr>
          <a:xfrm>
            <a:off x="1430792" y="5125002"/>
            <a:ext cx="4141788" cy="1107996"/>
          </a:xfrm>
          <a:prstGeom prst="rect">
            <a:avLst/>
          </a:prstGeom>
          <a:solidFill>
            <a:schemeClr val="tx1">
              <a:lumMod val="65000"/>
              <a:lumOff val="35000"/>
              <a:alpha val="50000"/>
            </a:schemeClr>
          </a:solidFill>
        </p:spPr>
        <p:txBody>
          <a:bodyPr wrap="square" rtlCol="0">
            <a:spAutoFit/>
          </a:bodyPr>
          <a:lstStyle/>
          <a:p>
            <a:pPr marL="342900" lvl="0" indent="-342900">
              <a:buFont typeface="Arial" panose="020B0604020202020204" pitchFamily="34" charset="0"/>
              <a:buChar char="•"/>
            </a:pPr>
            <a:r>
              <a:rPr lang="en-ZA" sz="2200" b="1" dirty="0"/>
              <a:t>Ensure</a:t>
            </a:r>
            <a:r>
              <a:rPr lang="en-ZA" sz="2200" b="1" i="1" dirty="0"/>
              <a:t> </a:t>
            </a:r>
            <a:r>
              <a:rPr lang="en-ZA" sz="2200" dirty="0"/>
              <a:t>that</a:t>
            </a:r>
            <a:r>
              <a:rPr lang="en-ZA" sz="2200" b="1" i="1" dirty="0"/>
              <a:t> </a:t>
            </a:r>
            <a:r>
              <a:rPr lang="en-ZA" sz="2200" b="1" dirty="0"/>
              <a:t>there is a rapid response at scale</a:t>
            </a:r>
            <a:r>
              <a:rPr lang="en-ZA" sz="2200" b="1" i="1" dirty="0"/>
              <a:t> </a:t>
            </a:r>
            <a:endParaRPr lang="en-ZA" sz="2200" b="1" i="1" dirty="0" smtClean="0"/>
          </a:p>
          <a:p>
            <a:pPr marL="342900" lvl="0" indent="-342900">
              <a:buFont typeface="Arial" panose="020B0604020202020204" pitchFamily="34" charset="0"/>
              <a:buChar char="•"/>
            </a:pPr>
            <a:r>
              <a:rPr lang="en-ZA" sz="2200" b="1" dirty="0" smtClean="0"/>
              <a:t>Multi-pronged </a:t>
            </a:r>
            <a:r>
              <a:rPr lang="en-ZA" sz="2200" b="1" dirty="0"/>
              <a:t>and </a:t>
            </a:r>
            <a:r>
              <a:rPr lang="en-ZA" sz="2200" b="1" dirty="0" smtClean="0"/>
              <a:t>flexible</a:t>
            </a:r>
            <a:endParaRPr lang="en-GB" sz="2200" dirty="0"/>
          </a:p>
        </p:txBody>
      </p:sp>
      <p:sp>
        <p:nvSpPr>
          <p:cNvPr id="15" name="TextBox 14"/>
          <p:cNvSpPr txBox="1"/>
          <p:nvPr/>
        </p:nvSpPr>
        <p:spPr>
          <a:xfrm>
            <a:off x="4587880" y="2313379"/>
            <a:ext cx="4125908" cy="2800766"/>
          </a:xfrm>
          <a:prstGeom prst="rect">
            <a:avLst/>
          </a:prstGeom>
          <a:solidFill>
            <a:srgbClr val="86436B">
              <a:alpha val="50000"/>
            </a:srgbClr>
          </a:solidFill>
        </p:spPr>
        <p:txBody>
          <a:bodyPr wrap="square" rtlCol="0">
            <a:spAutoFit/>
          </a:bodyPr>
          <a:lstStyle/>
          <a:p>
            <a:pPr marL="342900" lvl="0" indent="-342900">
              <a:buFont typeface="Arial" panose="020B0604020202020204" pitchFamily="34" charset="0"/>
              <a:buChar char="•"/>
            </a:pPr>
            <a:r>
              <a:rPr lang="en-ZA" sz="2200" dirty="0" smtClean="0"/>
              <a:t>Prioritise </a:t>
            </a:r>
            <a:r>
              <a:rPr lang="en-ZA" sz="2200" b="1" dirty="0" smtClean="0"/>
              <a:t>in </a:t>
            </a:r>
            <a:r>
              <a:rPr lang="en-ZA" sz="2200" b="1" dirty="0"/>
              <a:t>situ</a:t>
            </a:r>
            <a:r>
              <a:rPr lang="en-ZA" sz="2200" dirty="0"/>
              <a:t> </a:t>
            </a:r>
            <a:r>
              <a:rPr lang="en-ZA" sz="2200" dirty="0" smtClean="0"/>
              <a:t>upgrades with </a:t>
            </a:r>
            <a:r>
              <a:rPr lang="en-ZA" sz="2200" dirty="0"/>
              <a:t>relocations only being undertaken as a last resort.</a:t>
            </a:r>
            <a:endParaRPr lang="en-GB" sz="2200" dirty="0"/>
          </a:p>
          <a:p>
            <a:pPr marL="342900" lvl="0" indent="-342900">
              <a:buFont typeface="Arial" panose="020B0604020202020204" pitchFamily="34" charset="0"/>
              <a:buChar char="•"/>
            </a:pPr>
            <a:r>
              <a:rPr lang="en-ZA" sz="2200" b="1" dirty="0"/>
              <a:t>Give priority to the provision of basic services and functional tenure</a:t>
            </a:r>
            <a:r>
              <a:rPr lang="en-ZA" sz="2200" b="1" i="1" dirty="0"/>
              <a:t> </a:t>
            </a:r>
            <a:endParaRPr lang="en-ZA" sz="2200" b="1" i="1" dirty="0" smtClean="0"/>
          </a:p>
          <a:p>
            <a:pPr marL="342900" lvl="0" indent="-342900">
              <a:buFont typeface="Arial" panose="020B0604020202020204" pitchFamily="34" charset="0"/>
              <a:buChar char="•"/>
            </a:pPr>
            <a:r>
              <a:rPr lang="en-ZA" sz="2200" b="1" dirty="0" smtClean="0"/>
              <a:t>Maximize </a:t>
            </a:r>
            <a:r>
              <a:rPr lang="en-ZA" sz="2200" b="1" dirty="0"/>
              <a:t>the use of scarce land</a:t>
            </a:r>
            <a:r>
              <a:rPr lang="en-ZA" sz="2200" dirty="0"/>
              <a:t>.</a:t>
            </a:r>
            <a:endParaRPr lang="en-GB" sz="22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808" y="1605753"/>
            <a:ext cx="4073168" cy="3269933"/>
          </a:xfrm>
          <a:prstGeom prst="rect">
            <a:avLst/>
          </a:prstGeom>
        </p:spPr>
      </p:pic>
      <p:cxnSp>
        <p:nvCxnSpPr>
          <p:cNvPr id="7" name="Straight Arrow Connector 6"/>
          <p:cNvCxnSpPr/>
          <p:nvPr/>
        </p:nvCxnSpPr>
        <p:spPr>
          <a:xfrm flipV="1">
            <a:off x="3328988" y="1718307"/>
            <a:ext cx="1261382" cy="1267781"/>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2943225" y="4343400"/>
            <a:ext cx="1644655" cy="35875"/>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14488" y="4071938"/>
            <a:ext cx="108177" cy="1042207"/>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4769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075" y="512763"/>
            <a:ext cx="8229600" cy="1143000"/>
          </a:xfrm>
        </p:spPr>
        <p:txBody>
          <a:bodyPr>
            <a:noAutofit/>
          </a:bodyPr>
          <a:lstStyle/>
          <a:p>
            <a:r>
              <a:rPr lang="en-ZA" dirty="0" smtClean="0"/>
              <a:t>2. Upgrading </a:t>
            </a:r>
            <a:r>
              <a:rPr lang="en-ZA" dirty="0"/>
              <a:t>of Informal Settlements Programme </a:t>
            </a:r>
            <a:r>
              <a:rPr lang="en-ZA" dirty="0" smtClean="0"/>
              <a:t>- </a:t>
            </a:r>
            <a:r>
              <a:rPr lang="en-US" dirty="0" smtClean="0"/>
              <a:t>UISP</a:t>
            </a:r>
            <a:endParaRPr lang="en-GB" dirty="0"/>
          </a:p>
        </p:txBody>
      </p:sp>
      <p:sp>
        <p:nvSpPr>
          <p:cNvPr id="3" name="Content Placeholder 2"/>
          <p:cNvSpPr>
            <a:spLocks noGrp="1"/>
          </p:cNvSpPr>
          <p:nvPr>
            <p:ph idx="1"/>
          </p:nvPr>
        </p:nvSpPr>
        <p:spPr/>
        <p:txBody>
          <a:bodyPr/>
          <a:lstStyle/>
          <a:p>
            <a:pPr marL="0" indent="0">
              <a:buNone/>
            </a:pPr>
            <a:r>
              <a:rPr lang="en-ZA" dirty="0"/>
              <a:t>The UISP </a:t>
            </a:r>
            <a:r>
              <a:rPr lang="en-ZA" dirty="0" smtClean="0"/>
              <a:t>is an informal </a:t>
            </a:r>
            <a:r>
              <a:rPr lang="en-ZA" dirty="0"/>
              <a:t>settlement upgrading funding mechanism introduced in the BNG in 2004, with the intention </a:t>
            </a:r>
            <a:r>
              <a:rPr lang="en-ZA" dirty="0" smtClean="0"/>
              <a:t>of:</a:t>
            </a:r>
          </a:p>
          <a:p>
            <a:r>
              <a:rPr lang="en-ZA" dirty="0" smtClean="0"/>
              <a:t>supporting </a:t>
            </a:r>
            <a:r>
              <a:rPr lang="en-ZA" dirty="0"/>
              <a:t>upgrading on an area-wide basis, </a:t>
            </a:r>
            <a:endParaRPr lang="en-ZA" dirty="0" smtClean="0"/>
          </a:p>
          <a:p>
            <a:r>
              <a:rPr lang="en-ZA" dirty="0" smtClean="0"/>
              <a:t>maintaining </a:t>
            </a:r>
            <a:r>
              <a:rPr lang="en-ZA" dirty="0"/>
              <a:t>fragile community networks, </a:t>
            </a:r>
            <a:endParaRPr lang="en-ZA" dirty="0" smtClean="0"/>
          </a:p>
          <a:p>
            <a:r>
              <a:rPr lang="en-ZA" dirty="0" smtClean="0"/>
              <a:t>minimising </a:t>
            </a:r>
            <a:r>
              <a:rPr lang="en-ZA" dirty="0"/>
              <a:t>disruption and </a:t>
            </a:r>
            <a:endParaRPr lang="en-ZA" dirty="0" smtClean="0"/>
          </a:p>
          <a:p>
            <a:r>
              <a:rPr lang="en-ZA" dirty="0" smtClean="0"/>
              <a:t>enhancing </a:t>
            </a:r>
            <a:r>
              <a:rPr lang="en-ZA" dirty="0"/>
              <a:t>community participation through a phased process.</a:t>
            </a:r>
            <a:endParaRPr lang="en-GB" dirty="0"/>
          </a:p>
          <a:p>
            <a:endParaRPr lang="en-GB" dirty="0"/>
          </a:p>
        </p:txBody>
      </p:sp>
    </p:spTree>
    <p:extLst>
      <p:ext uri="{BB962C8B-B14F-4D97-AF65-F5344CB8AC3E}">
        <p14:creationId xmlns:p14="http://schemas.microsoft.com/office/powerpoint/2010/main" val="18688032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615" y="427038"/>
            <a:ext cx="7886700" cy="775252"/>
          </a:xfrm>
        </p:spPr>
        <p:txBody>
          <a:bodyPr/>
          <a:lstStyle/>
          <a:p>
            <a:r>
              <a:rPr lang="en-US" dirty="0" smtClean="0"/>
              <a:t>UISP: Four </a:t>
            </a:r>
            <a:r>
              <a:rPr lang="en-US" dirty="0"/>
              <a:t>P</a:t>
            </a:r>
            <a:r>
              <a:rPr lang="en-US" dirty="0" smtClean="0"/>
              <a:t>hases</a:t>
            </a:r>
            <a:endParaRPr lang="en-GB" dirty="0"/>
          </a:p>
        </p:txBody>
      </p:sp>
      <p:grpSp>
        <p:nvGrpSpPr>
          <p:cNvPr id="3" name="Group 2"/>
          <p:cNvGrpSpPr/>
          <p:nvPr/>
        </p:nvGrpSpPr>
        <p:grpSpPr>
          <a:xfrm>
            <a:off x="1323284" y="1343601"/>
            <a:ext cx="6836466" cy="4852336"/>
            <a:chOff x="1323284" y="1300739"/>
            <a:chExt cx="6836466" cy="4852336"/>
          </a:xfrm>
        </p:grpSpPr>
        <p:sp>
          <p:nvSpPr>
            <p:cNvPr id="4" name="Freeform 3"/>
            <p:cNvSpPr/>
            <p:nvPr/>
          </p:nvSpPr>
          <p:spPr>
            <a:xfrm>
              <a:off x="1323285" y="5275762"/>
              <a:ext cx="6836465" cy="877313"/>
            </a:xfrm>
            <a:custGeom>
              <a:avLst/>
              <a:gdLst>
                <a:gd name="connsiteX0" fmla="*/ 0 w 6836465"/>
                <a:gd name="connsiteY0" fmla="*/ 0 h 877313"/>
                <a:gd name="connsiteX1" fmla="*/ 6836465 w 6836465"/>
                <a:gd name="connsiteY1" fmla="*/ 0 h 877313"/>
                <a:gd name="connsiteX2" fmla="*/ 6836465 w 6836465"/>
                <a:gd name="connsiteY2" fmla="*/ 877313 h 877313"/>
                <a:gd name="connsiteX3" fmla="*/ 0 w 6836465"/>
                <a:gd name="connsiteY3" fmla="*/ 877313 h 877313"/>
                <a:gd name="connsiteX4" fmla="*/ 0 w 6836465"/>
                <a:gd name="connsiteY4" fmla="*/ 0 h 87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36465" h="877313">
                  <a:moveTo>
                    <a:pt x="0" y="0"/>
                  </a:moveTo>
                  <a:lnTo>
                    <a:pt x="6836465" y="0"/>
                  </a:lnTo>
                  <a:lnTo>
                    <a:pt x="6836465" y="877313"/>
                  </a:lnTo>
                  <a:lnTo>
                    <a:pt x="0" y="877313"/>
                  </a:lnTo>
                  <a:lnTo>
                    <a:pt x="0" y="0"/>
                  </a:lnTo>
                  <a:close/>
                </a:path>
              </a:pathLst>
            </a:custGeom>
            <a:solidFill>
              <a:schemeClr val="tx1">
                <a:lumMod val="65000"/>
                <a:lumOff val="35000"/>
              </a:schemeClr>
            </a:solidFill>
          </p:spPr>
          <p:style>
            <a:lnRef idx="2">
              <a:schemeClr val="lt1">
                <a:hueOff val="0"/>
                <a:satOff val="0"/>
                <a:lumOff val="0"/>
                <a:alphaOff val="0"/>
              </a:schemeClr>
            </a:lnRef>
            <a:fillRef idx="1">
              <a:scrgbClr r="0" g="0" b="0"/>
            </a:fillRef>
            <a:effectRef idx="0">
              <a:schemeClr val="accent4">
                <a:shade val="50000"/>
                <a:hueOff val="0"/>
                <a:satOff val="0"/>
                <a:lumOff val="0"/>
                <a:alphaOff val="0"/>
              </a:schemeClr>
            </a:effectRef>
            <a:fontRef idx="minor">
              <a:schemeClr val="lt1"/>
            </a:fontRef>
          </p:style>
          <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smtClean="0"/>
                <a:t>4. Consolidation</a:t>
              </a:r>
              <a:endParaRPr lang="en-GB" sz="2200" kern="1200" dirty="0"/>
            </a:p>
          </p:txBody>
        </p:sp>
        <p:sp>
          <p:nvSpPr>
            <p:cNvPr id="6" name="Freeform 5"/>
            <p:cNvSpPr/>
            <p:nvPr/>
          </p:nvSpPr>
          <p:spPr>
            <a:xfrm>
              <a:off x="1323284" y="3939614"/>
              <a:ext cx="6836466" cy="1349308"/>
            </a:xfrm>
            <a:custGeom>
              <a:avLst/>
              <a:gdLst>
                <a:gd name="connsiteX0" fmla="*/ 0 w 6836465"/>
                <a:gd name="connsiteY0" fmla="*/ 472568 h 1349307"/>
                <a:gd name="connsiteX1" fmla="*/ 3249569 w 6836465"/>
                <a:gd name="connsiteY1" fmla="*/ 472568 h 1349307"/>
                <a:gd name="connsiteX2" fmla="*/ 3249569 w 6836465"/>
                <a:gd name="connsiteY2" fmla="*/ 337327 h 1349307"/>
                <a:gd name="connsiteX3" fmla="*/ 3080906 w 6836465"/>
                <a:gd name="connsiteY3" fmla="*/ 337327 h 1349307"/>
                <a:gd name="connsiteX4" fmla="*/ 3418233 w 6836465"/>
                <a:gd name="connsiteY4" fmla="*/ 0 h 1349307"/>
                <a:gd name="connsiteX5" fmla="*/ 3755559 w 6836465"/>
                <a:gd name="connsiteY5" fmla="*/ 337327 h 1349307"/>
                <a:gd name="connsiteX6" fmla="*/ 3586896 w 6836465"/>
                <a:gd name="connsiteY6" fmla="*/ 337327 h 1349307"/>
                <a:gd name="connsiteX7" fmla="*/ 3586896 w 6836465"/>
                <a:gd name="connsiteY7" fmla="*/ 472568 h 1349307"/>
                <a:gd name="connsiteX8" fmla="*/ 6836465 w 6836465"/>
                <a:gd name="connsiteY8" fmla="*/ 472568 h 1349307"/>
                <a:gd name="connsiteX9" fmla="*/ 6836465 w 6836465"/>
                <a:gd name="connsiteY9" fmla="*/ 1349307 h 1349307"/>
                <a:gd name="connsiteX10" fmla="*/ 0 w 6836465"/>
                <a:gd name="connsiteY10" fmla="*/ 1349307 h 1349307"/>
                <a:gd name="connsiteX11" fmla="*/ 0 w 6836465"/>
                <a:gd name="connsiteY11" fmla="*/ 472568 h 1349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6465" h="1349307">
                  <a:moveTo>
                    <a:pt x="6836465" y="876739"/>
                  </a:moveTo>
                  <a:lnTo>
                    <a:pt x="3586896" y="876739"/>
                  </a:lnTo>
                  <a:lnTo>
                    <a:pt x="3586896" y="1011980"/>
                  </a:lnTo>
                  <a:lnTo>
                    <a:pt x="3755559" y="1011980"/>
                  </a:lnTo>
                  <a:lnTo>
                    <a:pt x="3418232" y="1349306"/>
                  </a:lnTo>
                  <a:lnTo>
                    <a:pt x="3080906" y="1011980"/>
                  </a:lnTo>
                  <a:lnTo>
                    <a:pt x="3249569" y="1011980"/>
                  </a:lnTo>
                  <a:lnTo>
                    <a:pt x="3249569" y="876739"/>
                  </a:lnTo>
                  <a:lnTo>
                    <a:pt x="0" y="876739"/>
                  </a:lnTo>
                  <a:lnTo>
                    <a:pt x="0" y="1"/>
                  </a:lnTo>
                  <a:lnTo>
                    <a:pt x="6836465" y="1"/>
                  </a:lnTo>
                  <a:lnTo>
                    <a:pt x="6836465" y="876739"/>
                  </a:lnTo>
                  <a:close/>
                </a:path>
              </a:pathLst>
            </a:custGeom>
            <a:solidFill>
              <a:srgbClr val="D65636"/>
            </a:solidFill>
          </p:spPr>
          <p:style>
            <a:lnRef idx="2">
              <a:schemeClr val="lt1">
                <a:hueOff val="0"/>
                <a:satOff val="0"/>
                <a:lumOff val="0"/>
                <a:alphaOff val="0"/>
              </a:schemeClr>
            </a:lnRef>
            <a:fillRef idx="1">
              <a:scrgbClr r="0" g="0" b="0"/>
            </a:fillRef>
            <a:effectRef idx="0">
              <a:schemeClr val="accent4">
                <a:shade val="50000"/>
                <a:hueOff val="-104717"/>
                <a:satOff val="-3169"/>
                <a:lumOff val="20806"/>
                <a:alphaOff val="0"/>
              </a:schemeClr>
            </a:effectRef>
            <a:fontRef idx="minor">
              <a:schemeClr val="lt1"/>
            </a:fontRef>
          </p:style>
          <p:txBody>
            <a:bodyPr spcFirstLastPara="0" vert="horz" wrap="square" lIns="156465" tIns="156464" rIns="156464" bIns="1032166" numCol="1" spcCol="1270" anchor="ctr" anchorCtr="0">
              <a:noAutofit/>
            </a:bodyPr>
            <a:lstStyle/>
            <a:p>
              <a:pPr lvl="0" algn="ctr" defTabSz="977900">
                <a:lnSpc>
                  <a:spcPct val="90000"/>
                </a:lnSpc>
                <a:spcBef>
                  <a:spcPct val="0"/>
                </a:spcBef>
                <a:spcAft>
                  <a:spcPct val="35000"/>
                </a:spcAft>
              </a:pPr>
              <a:r>
                <a:rPr lang="en-US" sz="2200" b="1" kern="1200" dirty="0" smtClean="0"/>
                <a:t>3. </a:t>
              </a:r>
              <a:r>
                <a:rPr lang="en-ZA" sz="2200" b="1" kern="1200" dirty="0" smtClean="0"/>
                <a:t>Implementation: </a:t>
              </a:r>
              <a:endParaRPr lang="en-GB" sz="2200" b="1" kern="1200" dirty="0"/>
            </a:p>
          </p:txBody>
        </p:sp>
        <p:sp>
          <p:nvSpPr>
            <p:cNvPr id="7" name="Freeform 6"/>
            <p:cNvSpPr/>
            <p:nvPr/>
          </p:nvSpPr>
          <p:spPr>
            <a:xfrm>
              <a:off x="1323285" y="4413221"/>
              <a:ext cx="3418232" cy="403442"/>
            </a:xfrm>
            <a:custGeom>
              <a:avLst/>
              <a:gdLst>
                <a:gd name="connsiteX0" fmla="*/ 0 w 3418232"/>
                <a:gd name="connsiteY0" fmla="*/ 0 h 403442"/>
                <a:gd name="connsiteX1" fmla="*/ 3418232 w 3418232"/>
                <a:gd name="connsiteY1" fmla="*/ 0 h 403442"/>
                <a:gd name="connsiteX2" fmla="*/ 3418232 w 3418232"/>
                <a:gd name="connsiteY2" fmla="*/ 403442 h 403442"/>
                <a:gd name="connsiteX3" fmla="*/ 0 w 3418232"/>
                <a:gd name="connsiteY3" fmla="*/ 403442 h 403442"/>
                <a:gd name="connsiteX4" fmla="*/ 0 w 3418232"/>
                <a:gd name="connsiteY4" fmla="*/ 0 h 403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8232" h="403442">
                  <a:moveTo>
                    <a:pt x="0" y="0"/>
                  </a:moveTo>
                  <a:lnTo>
                    <a:pt x="3418232" y="0"/>
                  </a:lnTo>
                  <a:lnTo>
                    <a:pt x="3418232" y="403442"/>
                  </a:lnTo>
                  <a:lnTo>
                    <a:pt x="0" y="403442"/>
                  </a:lnTo>
                  <a:lnTo>
                    <a:pt x="0" y="0"/>
                  </a:lnTo>
                  <a:close/>
                </a:path>
              </a:pathLst>
            </a:custGeom>
            <a:solidFill>
              <a:schemeClr val="accent6">
                <a:lumMod val="60000"/>
                <a:lumOff val="40000"/>
                <a:alpha val="90000"/>
              </a:schemeClr>
            </a:solidFill>
            <a:ln>
              <a:solidFill>
                <a:schemeClr val="accent6">
                  <a:lumMod val="60000"/>
                  <a:lumOff val="40000"/>
                  <a:alpha val="90000"/>
                </a:schemeClr>
              </a:solidFill>
            </a:ln>
          </p:spPr>
          <p:style>
            <a:lnRef idx="2">
              <a:schemeClr val="accent4">
                <a:alpha val="90000"/>
                <a:tint val="55000"/>
                <a:hueOff val="0"/>
                <a:satOff val="0"/>
                <a:lumOff val="0"/>
                <a:alphaOff val="0"/>
              </a:schemeClr>
            </a:lnRef>
            <a:fillRef idx="1">
              <a:schemeClr val="accent4">
                <a:alpha val="90000"/>
                <a:tint val="55000"/>
                <a:hueOff val="0"/>
                <a:satOff val="0"/>
                <a:lumOff val="0"/>
                <a:alphaOff val="0"/>
              </a:schemeClr>
            </a:fillRef>
            <a:effectRef idx="0">
              <a:schemeClr val="accent4">
                <a:alpha val="90000"/>
                <a:tint val="55000"/>
                <a:hueOff val="0"/>
                <a:satOff val="0"/>
                <a:lumOff val="0"/>
                <a:alphaOff val="0"/>
              </a:schemeClr>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 Final Business Plan</a:t>
              </a:r>
              <a:endParaRPr lang="en-GB" sz="1900" kern="1200" dirty="0"/>
            </a:p>
          </p:txBody>
        </p:sp>
        <p:sp>
          <p:nvSpPr>
            <p:cNvPr id="8" name="Freeform 7"/>
            <p:cNvSpPr/>
            <p:nvPr/>
          </p:nvSpPr>
          <p:spPr>
            <a:xfrm>
              <a:off x="4741517" y="4413221"/>
              <a:ext cx="3418232" cy="403442"/>
            </a:xfrm>
            <a:custGeom>
              <a:avLst/>
              <a:gdLst>
                <a:gd name="connsiteX0" fmla="*/ 0 w 3418232"/>
                <a:gd name="connsiteY0" fmla="*/ 0 h 403442"/>
                <a:gd name="connsiteX1" fmla="*/ 3418232 w 3418232"/>
                <a:gd name="connsiteY1" fmla="*/ 0 h 403442"/>
                <a:gd name="connsiteX2" fmla="*/ 3418232 w 3418232"/>
                <a:gd name="connsiteY2" fmla="*/ 403442 h 403442"/>
                <a:gd name="connsiteX3" fmla="*/ 0 w 3418232"/>
                <a:gd name="connsiteY3" fmla="*/ 403442 h 403442"/>
                <a:gd name="connsiteX4" fmla="*/ 0 w 3418232"/>
                <a:gd name="connsiteY4" fmla="*/ 0 h 403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8232" h="403442">
                  <a:moveTo>
                    <a:pt x="0" y="0"/>
                  </a:moveTo>
                  <a:lnTo>
                    <a:pt x="3418232" y="0"/>
                  </a:lnTo>
                  <a:lnTo>
                    <a:pt x="3418232" y="403442"/>
                  </a:lnTo>
                  <a:lnTo>
                    <a:pt x="0" y="403442"/>
                  </a:lnTo>
                  <a:lnTo>
                    <a:pt x="0" y="0"/>
                  </a:lnTo>
                  <a:close/>
                </a:path>
              </a:pathLst>
            </a:custGeom>
            <a:solidFill>
              <a:schemeClr val="accent6">
                <a:lumMod val="60000"/>
                <a:lumOff val="40000"/>
                <a:alpha val="90000"/>
              </a:schemeClr>
            </a:solidFill>
            <a:ln>
              <a:solidFill>
                <a:schemeClr val="accent6">
                  <a:lumMod val="60000"/>
                  <a:lumOff val="40000"/>
                  <a:alpha val="90000"/>
                </a:schemeClr>
              </a:solidFill>
            </a:ln>
          </p:spPr>
          <p:style>
            <a:lnRef idx="2">
              <a:schemeClr val="accent4">
                <a:alpha val="90000"/>
                <a:tint val="55000"/>
                <a:hueOff val="0"/>
                <a:satOff val="0"/>
                <a:lumOff val="0"/>
                <a:alphaOff val="0"/>
              </a:schemeClr>
            </a:lnRef>
            <a:fillRef idx="1">
              <a:schemeClr val="accent4">
                <a:alpha val="90000"/>
                <a:tint val="55000"/>
                <a:hueOff val="0"/>
                <a:satOff val="0"/>
                <a:lumOff val="0"/>
                <a:alphaOff val="0"/>
              </a:schemeClr>
            </a:fillRef>
            <a:effectRef idx="0">
              <a:schemeClr val="accent4">
                <a:alpha val="90000"/>
                <a:tint val="55000"/>
                <a:hueOff val="0"/>
                <a:satOff val="0"/>
                <a:lumOff val="0"/>
                <a:alphaOff val="0"/>
              </a:schemeClr>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 Formalisation of land rights</a:t>
              </a:r>
              <a:endParaRPr lang="en-GB" sz="1900" kern="1200" dirty="0"/>
            </a:p>
          </p:txBody>
        </p:sp>
        <p:sp>
          <p:nvSpPr>
            <p:cNvPr id="9" name="Freeform 8"/>
            <p:cNvSpPr/>
            <p:nvPr/>
          </p:nvSpPr>
          <p:spPr>
            <a:xfrm>
              <a:off x="1323285" y="2603466"/>
              <a:ext cx="6836465" cy="1349309"/>
            </a:xfrm>
            <a:custGeom>
              <a:avLst/>
              <a:gdLst>
                <a:gd name="connsiteX0" fmla="*/ 0 w 6836465"/>
                <a:gd name="connsiteY0" fmla="*/ 472568 h 1349307"/>
                <a:gd name="connsiteX1" fmla="*/ 3249569 w 6836465"/>
                <a:gd name="connsiteY1" fmla="*/ 472568 h 1349307"/>
                <a:gd name="connsiteX2" fmla="*/ 3249569 w 6836465"/>
                <a:gd name="connsiteY2" fmla="*/ 337327 h 1349307"/>
                <a:gd name="connsiteX3" fmla="*/ 3080906 w 6836465"/>
                <a:gd name="connsiteY3" fmla="*/ 337327 h 1349307"/>
                <a:gd name="connsiteX4" fmla="*/ 3418233 w 6836465"/>
                <a:gd name="connsiteY4" fmla="*/ 0 h 1349307"/>
                <a:gd name="connsiteX5" fmla="*/ 3755559 w 6836465"/>
                <a:gd name="connsiteY5" fmla="*/ 337327 h 1349307"/>
                <a:gd name="connsiteX6" fmla="*/ 3586896 w 6836465"/>
                <a:gd name="connsiteY6" fmla="*/ 337327 h 1349307"/>
                <a:gd name="connsiteX7" fmla="*/ 3586896 w 6836465"/>
                <a:gd name="connsiteY7" fmla="*/ 472568 h 1349307"/>
                <a:gd name="connsiteX8" fmla="*/ 6836465 w 6836465"/>
                <a:gd name="connsiteY8" fmla="*/ 472568 h 1349307"/>
                <a:gd name="connsiteX9" fmla="*/ 6836465 w 6836465"/>
                <a:gd name="connsiteY9" fmla="*/ 1349307 h 1349307"/>
                <a:gd name="connsiteX10" fmla="*/ 0 w 6836465"/>
                <a:gd name="connsiteY10" fmla="*/ 1349307 h 1349307"/>
                <a:gd name="connsiteX11" fmla="*/ 0 w 6836465"/>
                <a:gd name="connsiteY11" fmla="*/ 472568 h 1349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6465" h="1349307">
                  <a:moveTo>
                    <a:pt x="6836465" y="876739"/>
                  </a:moveTo>
                  <a:lnTo>
                    <a:pt x="3586896" y="876739"/>
                  </a:lnTo>
                  <a:lnTo>
                    <a:pt x="3586896" y="1011980"/>
                  </a:lnTo>
                  <a:lnTo>
                    <a:pt x="3755559" y="1011980"/>
                  </a:lnTo>
                  <a:lnTo>
                    <a:pt x="3418232" y="1349306"/>
                  </a:lnTo>
                  <a:lnTo>
                    <a:pt x="3080906" y="1011980"/>
                  </a:lnTo>
                  <a:lnTo>
                    <a:pt x="3249569" y="1011980"/>
                  </a:lnTo>
                  <a:lnTo>
                    <a:pt x="3249569" y="876739"/>
                  </a:lnTo>
                  <a:lnTo>
                    <a:pt x="0" y="876739"/>
                  </a:lnTo>
                  <a:lnTo>
                    <a:pt x="0" y="1"/>
                  </a:lnTo>
                  <a:lnTo>
                    <a:pt x="6836465" y="1"/>
                  </a:lnTo>
                  <a:lnTo>
                    <a:pt x="6836465" y="876739"/>
                  </a:lnTo>
                  <a:close/>
                </a:path>
              </a:pathLst>
            </a:custGeom>
            <a:solidFill>
              <a:srgbClr val="86436B"/>
            </a:solidFill>
          </p:spPr>
          <p:style>
            <a:lnRef idx="2">
              <a:schemeClr val="lt1">
                <a:hueOff val="0"/>
                <a:satOff val="0"/>
                <a:lumOff val="0"/>
                <a:alphaOff val="0"/>
              </a:schemeClr>
            </a:lnRef>
            <a:fillRef idx="1">
              <a:scrgbClr r="0" g="0" b="0"/>
            </a:fillRef>
            <a:effectRef idx="0">
              <a:schemeClr val="accent4">
                <a:shade val="50000"/>
                <a:hueOff val="-209434"/>
                <a:satOff val="-6337"/>
                <a:lumOff val="41612"/>
                <a:alphaOff val="0"/>
              </a:schemeClr>
            </a:effectRef>
            <a:fontRef idx="minor">
              <a:schemeClr val="lt1"/>
            </a:fontRef>
          </p:style>
          <p:txBody>
            <a:bodyPr spcFirstLastPara="0" vert="horz" wrap="square" lIns="156464" tIns="156465" rIns="156464" bIns="1032166" numCol="1" spcCol="1270" anchor="ctr" anchorCtr="0">
              <a:noAutofit/>
            </a:bodyPr>
            <a:lstStyle/>
            <a:p>
              <a:pPr lvl="0" algn="ctr" defTabSz="977900">
                <a:lnSpc>
                  <a:spcPct val="90000"/>
                </a:lnSpc>
                <a:spcBef>
                  <a:spcPct val="0"/>
                </a:spcBef>
                <a:spcAft>
                  <a:spcPct val="35000"/>
                </a:spcAft>
              </a:pPr>
              <a:r>
                <a:rPr lang="en-US" sz="2200" b="1" kern="1200" dirty="0" smtClean="0"/>
                <a:t>2. </a:t>
              </a:r>
              <a:r>
                <a:rPr lang="en-ZA" sz="2200" b="1" kern="1200" dirty="0" smtClean="0"/>
                <a:t>Project initiation</a:t>
              </a:r>
              <a:endParaRPr lang="en-GB" sz="2200" b="1" kern="1200" dirty="0"/>
            </a:p>
          </p:txBody>
        </p:sp>
        <p:sp>
          <p:nvSpPr>
            <p:cNvPr id="10" name="Freeform 9"/>
            <p:cNvSpPr/>
            <p:nvPr/>
          </p:nvSpPr>
          <p:spPr>
            <a:xfrm>
              <a:off x="1323285" y="3077073"/>
              <a:ext cx="3418232" cy="403442"/>
            </a:xfrm>
            <a:custGeom>
              <a:avLst/>
              <a:gdLst>
                <a:gd name="connsiteX0" fmla="*/ 0 w 3418232"/>
                <a:gd name="connsiteY0" fmla="*/ 0 h 403442"/>
                <a:gd name="connsiteX1" fmla="*/ 3418232 w 3418232"/>
                <a:gd name="connsiteY1" fmla="*/ 0 h 403442"/>
                <a:gd name="connsiteX2" fmla="*/ 3418232 w 3418232"/>
                <a:gd name="connsiteY2" fmla="*/ 403442 h 403442"/>
                <a:gd name="connsiteX3" fmla="*/ 0 w 3418232"/>
                <a:gd name="connsiteY3" fmla="*/ 403442 h 403442"/>
                <a:gd name="connsiteX4" fmla="*/ 0 w 3418232"/>
                <a:gd name="connsiteY4" fmla="*/ 0 h 403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8232" h="403442">
                  <a:moveTo>
                    <a:pt x="0" y="0"/>
                  </a:moveTo>
                  <a:lnTo>
                    <a:pt x="3418232" y="0"/>
                  </a:lnTo>
                  <a:lnTo>
                    <a:pt x="3418232" y="403442"/>
                  </a:lnTo>
                  <a:lnTo>
                    <a:pt x="0" y="403442"/>
                  </a:lnTo>
                  <a:lnTo>
                    <a:pt x="0" y="0"/>
                  </a:lnTo>
                  <a:close/>
                </a:path>
              </a:pathLst>
            </a:custGeom>
            <a:solidFill>
              <a:srgbClr val="C892B2">
                <a:alpha val="90000"/>
              </a:srgbClr>
            </a:solidFill>
            <a:ln>
              <a:solidFill>
                <a:srgbClr val="C892B2">
                  <a:alpha val="90000"/>
                </a:srgbClr>
              </a:solidFill>
            </a:ln>
          </p:spPr>
          <p:style>
            <a:lnRef idx="2">
              <a:schemeClr val="accent4">
                <a:alpha val="90000"/>
                <a:tint val="55000"/>
                <a:hueOff val="0"/>
                <a:satOff val="0"/>
                <a:lumOff val="0"/>
                <a:alphaOff val="0"/>
              </a:schemeClr>
            </a:lnRef>
            <a:fillRef idx="1">
              <a:schemeClr val="accent4">
                <a:alpha val="90000"/>
                <a:tint val="55000"/>
                <a:hueOff val="0"/>
                <a:satOff val="0"/>
                <a:lumOff val="0"/>
                <a:alphaOff val="0"/>
              </a:schemeClr>
            </a:fillRef>
            <a:effectRef idx="0">
              <a:schemeClr val="accent4">
                <a:alpha val="90000"/>
                <a:tint val="55000"/>
                <a:hueOff val="0"/>
                <a:satOff val="0"/>
                <a:lumOff val="0"/>
                <a:alphaOff val="0"/>
              </a:schemeClr>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 Land acquisition </a:t>
              </a:r>
              <a:endParaRPr lang="en-GB" sz="1900" kern="1200" dirty="0"/>
            </a:p>
          </p:txBody>
        </p:sp>
        <p:sp>
          <p:nvSpPr>
            <p:cNvPr id="11" name="Freeform 10"/>
            <p:cNvSpPr/>
            <p:nvPr/>
          </p:nvSpPr>
          <p:spPr>
            <a:xfrm>
              <a:off x="4741517" y="3076829"/>
              <a:ext cx="3418232" cy="403442"/>
            </a:xfrm>
            <a:custGeom>
              <a:avLst/>
              <a:gdLst>
                <a:gd name="connsiteX0" fmla="*/ 0 w 3418232"/>
                <a:gd name="connsiteY0" fmla="*/ 0 h 403442"/>
                <a:gd name="connsiteX1" fmla="*/ 3418232 w 3418232"/>
                <a:gd name="connsiteY1" fmla="*/ 0 h 403442"/>
                <a:gd name="connsiteX2" fmla="*/ 3418232 w 3418232"/>
                <a:gd name="connsiteY2" fmla="*/ 403442 h 403442"/>
                <a:gd name="connsiteX3" fmla="*/ 0 w 3418232"/>
                <a:gd name="connsiteY3" fmla="*/ 403442 h 403442"/>
                <a:gd name="connsiteX4" fmla="*/ 0 w 3418232"/>
                <a:gd name="connsiteY4" fmla="*/ 0 h 403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8232" h="403442">
                  <a:moveTo>
                    <a:pt x="0" y="0"/>
                  </a:moveTo>
                  <a:lnTo>
                    <a:pt x="3418232" y="0"/>
                  </a:lnTo>
                  <a:lnTo>
                    <a:pt x="3418232" y="403442"/>
                  </a:lnTo>
                  <a:lnTo>
                    <a:pt x="0" y="403442"/>
                  </a:lnTo>
                  <a:lnTo>
                    <a:pt x="0" y="0"/>
                  </a:lnTo>
                  <a:close/>
                </a:path>
              </a:pathLst>
            </a:custGeom>
            <a:solidFill>
              <a:srgbClr val="C892B2">
                <a:alpha val="89804"/>
              </a:srgbClr>
            </a:solidFill>
            <a:ln>
              <a:solidFill>
                <a:srgbClr val="C892B2">
                  <a:alpha val="90000"/>
                </a:srgbClr>
              </a:solidFill>
            </a:ln>
          </p:spPr>
          <p:style>
            <a:lnRef idx="2">
              <a:schemeClr val="accent4">
                <a:alpha val="90000"/>
                <a:tint val="55000"/>
                <a:hueOff val="0"/>
                <a:satOff val="0"/>
                <a:lumOff val="0"/>
                <a:alphaOff val="0"/>
              </a:schemeClr>
            </a:lnRef>
            <a:fillRef idx="1">
              <a:schemeClr val="accent4">
                <a:alpha val="90000"/>
                <a:tint val="55000"/>
                <a:hueOff val="0"/>
                <a:satOff val="0"/>
                <a:lumOff val="0"/>
                <a:alphaOff val="0"/>
              </a:schemeClr>
            </a:fillRef>
            <a:effectRef idx="0">
              <a:schemeClr val="accent4">
                <a:alpha val="90000"/>
                <a:tint val="55000"/>
                <a:hueOff val="0"/>
                <a:satOff val="0"/>
                <a:lumOff val="0"/>
                <a:alphaOff val="0"/>
              </a:schemeClr>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 Installation of interim services</a:t>
              </a:r>
              <a:endParaRPr lang="en-GB" sz="1900" kern="1200" dirty="0"/>
            </a:p>
          </p:txBody>
        </p:sp>
        <p:sp>
          <p:nvSpPr>
            <p:cNvPr id="12" name="Freeform 11"/>
            <p:cNvSpPr/>
            <p:nvPr/>
          </p:nvSpPr>
          <p:spPr>
            <a:xfrm>
              <a:off x="1323284" y="1300739"/>
              <a:ext cx="6836465" cy="1349309"/>
            </a:xfrm>
            <a:custGeom>
              <a:avLst/>
              <a:gdLst>
                <a:gd name="connsiteX0" fmla="*/ 0 w 6836465"/>
                <a:gd name="connsiteY0" fmla="*/ 472568 h 1349307"/>
                <a:gd name="connsiteX1" fmla="*/ 3249569 w 6836465"/>
                <a:gd name="connsiteY1" fmla="*/ 472568 h 1349307"/>
                <a:gd name="connsiteX2" fmla="*/ 3249569 w 6836465"/>
                <a:gd name="connsiteY2" fmla="*/ 337327 h 1349307"/>
                <a:gd name="connsiteX3" fmla="*/ 3080906 w 6836465"/>
                <a:gd name="connsiteY3" fmla="*/ 337327 h 1349307"/>
                <a:gd name="connsiteX4" fmla="*/ 3418233 w 6836465"/>
                <a:gd name="connsiteY4" fmla="*/ 0 h 1349307"/>
                <a:gd name="connsiteX5" fmla="*/ 3755559 w 6836465"/>
                <a:gd name="connsiteY5" fmla="*/ 337327 h 1349307"/>
                <a:gd name="connsiteX6" fmla="*/ 3586896 w 6836465"/>
                <a:gd name="connsiteY6" fmla="*/ 337327 h 1349307"/>
                <a:gd name="connsiteX7" fmla="*/ 3586896 w 6836465"/>
                <a:gd name="connsiteY7" fmla="*/ 472568 h 1349307"/>
                <a:gd name="connsiteX8" fmla="*/ 6836465 w 6836465"/>
                <a:gd name="connsiteY8" fmla="*/ 472568 h 1349307"/>
                <a:gd name="connsiteX9" fmla="*/ 6836465 w 6836465"/>
                <a:gd name="connsiteY9" fmla="*/ 1349307 h 1349307"/>
                <a:gd name="connsiteX10" fmla="*/ 0 w 6836465"/>
                <a:gd name="connsiteY10" fmla="*/ 1349307 h 1349307"/>
                <a:gd name="connsiteX11" fmla="*/ 0 w 6836465"/>
                <a:gd name="connsiteY11" fmla="*/ 472568 h 1349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6465" h="1349307">
                  <a:moveTo>
                    <a:pt x="6836465" y="876739"/>
                  </a:moveTo>
                  <a:lnTo>
                    <a:pt x="3586896" y="876739"/>
                  </a:lnTo>
                  <a:lnTo>
                    <a:pt x="3586896" y="1011980"/>
                  </a:lnTo>
                  <a:lnTo>
                    <a:pt x="3755559" y="1011980"/>
                  </a:lnTo>
                  <a:lnTo>
                    <a:pt x="3418232" y="1349306"/>
                  </a:lnTo>
                  <a:lnTo>
                    <a:pt x="3080906" y="1011980"/>
                  </a:lnTo>
                  <a:lnTo>
                    <a:pt x="3249569" y="1011980"/>
                  </a:lnTo>
                  <a:lnTo>
                    <a:pt x="3249569" y="876739"/>
                  </a:lnTo>
                  <a:lnTo>
                    <a:pt x="0" y="876739"/>
                  </a:lnTo>
                  <a:lnTo>
                    <a:pt x="0" y="1"/>
                  </a:lnTo>
                  <a:lnTo>
                    <a:pt x="6836465" y="1"/>
                  </a:lnTo>
                  <a:lnTo>
                    <a:pt x="6836465" y="876739"/>
                  </a:lnTo>
                  <a:close/>
                </a:path>
              </a:pathLst>
            </a:custGeom>
            <a:solidFill>
              <a:schemeClr val="accent4">
                <a:lumMod val="75000"/>
              </a:schemeClr>
            </a:solidFill>
          </p:spPr>
          <p:style>
            <a:lnRef idx="2">
              <a:schemeClr val="lt1">
                <a:hueOff val="0"/>
                <a:satOff val="0"/>
                <a:lumOff val="0"/>
                <a:alphaOff val="0"/>
              </a:schemeClr>
            </a:lnRef>
            <a:fillRef idx="1">
              <a:scrgbClr r="0" g="0" b="0"/>
            </a:fillRef>
            <a:effectRef idx="0">
              <a:schemeClr val="accent4">
                <a:shade val="50000"/>
                <a:hueOff val="-104717"/>
                <a:satOff val="-3169"/>
                <a:lumOff val="20806"/>
                <a:alphaOff val="0"/>
              </a:schemeClr>
            </a:effectRef>
            <a:fontRef idx="minor">
              <a:schemeClr val="lt1"/>
            </a:fontRef>
          </p:style>
          <p:txBody>
            <a:bodyPr spcFirstLastPara="0" vert="horz" wrap="square" lIns="120904" tIns="120905" rIns="120904" bIns="996606" numCol="1" spcCol="1270" anchor="ctr" anchorCtr="0">
              <a:noAutofit/>
            </a:bodyPr>
            <a:lstStyle/>
            <a:p>
              <a:pPr lvl="0" algn="ctr" defTabSz="755650">
                <a:lnSpc>
                  <a:spcPct val="90000"/>
                </a:lnSpc>
                <a:spcBef>
                  <a:spcPct val="0"/>
                </a:spcBef>
                <a:spcAft>
                  <a:spcPct val="35000"/>
                </a:spcAft>
              </a:pPr>
              <a:r>
                <a:rPr lang="en-US" sz="1700" kern="1200" dirty="0" smtClean="0"/>
                <a:t>1.. </a:t>
              </a:r>
              <a:r>
                <a:rPr lang="en-US" sz="2200" b="1" kern="1200" dirty="0" smtClean="0"/>
                <a:t>Application</a:t>
              </a:r>
              <a:endParaRPr lang="en-GB" sz="2200" b="1" kern="1200" dirty="0"/>
            </a:p>
          </p:txBody>
        </p:sp>
        <p:sp>
          <p:nvSpPr>
            <p:cNvPr id="13" name="Freeform 12"/>
            <p:cNvSpPr/>
            <p:nvPr/>
          </p:nvSpPr>
          <p:spPr>
            <a:xfrm>
              <a:off x="1323285" y="1740926"/>
              <a:ext cx="3418232" cy="403442"/>
            </a:xfrm>
            <a:custGeom>
              <a:avLst/>
              <a:gdLst>
                <a:gd name="connsiteX0" fmla="*/ 0 w 3418232"/>
                <a:gd name="connsiteY0" fmla="*/ 0 h 403442"/>
                <a:gd name="connsiteX1" fmla="*/ 3418232 w 3418232"/>
                <a:gd name="connsiteY1" fmla="*/ 0 h 403442"/>
                <a:gd name="connsiteX2" fmla="*/ 3418232 w 3418232"/>
                <a:gd name="connsiteY2" fmla="*/ 403442 h 403442"/>
                <a:gd name="connsiteX3" fmla="*/ 0 w 3418232"/>
                <a:gd name="connsiteY3" fmla="*/ 403442 h 403442"/>
                <a:gd name="connsiteX4" fmla="*/ 0 w 3418232"/>
                <a:gd name="connsiteY4" fmla="*/ 0 h 403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8232" h="403442">
                  <a:moveTo>
                    <a:pt x="0" y="0"/>
                  </a:moveTo>
                  <a:lnTo>
                    <a:pt x="3418232" y="0"/>
                  </a:lnTo>
                  <a:lnTo>
                    <a:pt x="3418232" y="403442"/>
                  </a:lnTo>
                  <a:lnTo>
                    <a:pt x="0" y="403442"/>
                  </a:lnTo>
                  <a:lnTo>
                    <a:pt x="0" y="0"/>
                  </a:lnTo>
                  <a:close/>
                </a:path>
              </a:pathLst>
            </a:custGeom>
          </p:spPr>
          <p:style>
            <a:lnRef idx="2">
              <a:schemeClr val="accent4">
                <a:alpha val="90000"/>
                <a:tint val="55000"/>
                <a:hueOff val="0"/>
                <a:satOff val="0"/>
                <a:lumOff val="0"/>
                <a:alphaOff val="0"/>
              </a:schemeClr>
            </a:lnRef>
            <a:fillRef idx="1">
              <a:schemeClr val="accent4">
                <a:alpha val="90000"/>
                <a:tint val="55000"/>
                <a:hueOff val="0"/>
                <a:satOff val="0"/>
                <a:lumOff val="0"/>
                <a:alphaOff val="0"/>
              </a:schemeClr>
            </a:fillRef>
            <a:effectRef idx="0">
              <a:schemeClr val="accent4">
                <a:alpha val="90000"/>
                <a:tint val="55000"/>
                <a:hueOff val="0"/>
                <a:satOff val="0"/>
                <a:lumOff val="0"/>
                <a:alphaOff val="0"/>
              </a:schemeClr>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 Interim Business Plan</a:t>
              </a:r>
              <a:endParaRPr lang="en-GB" sz="1900" kern="1200" dirty="0"/>
            </a:p>
          </p:txBody>
        </p:sp>
        <p:sp>
          <p:nvSpPr>
            <p:cNvPr id="14" name="Freeform 13"/>
            <p:cNvSpPr/>
            <p:nvPr/>
          </p:nvSpPr>
          <p:spPr>
            <a:xfrm>
              <a:off x="4741517" y="1740926"/>
              <a:ext cx="3418232" cy="403442"/>
            </a:xfrm>
            <a:custGeom>
              <a:avLst/>
              <a:gdLst>
                <a:gd name="connsiteX0" fmla="*/ 0 w 3418232"/>
                <a:gd name="connsiteY0" fmla="*/ 0 h 403442"/>
                <a:gd name="connsiteX1" fmla="*/ 3418232 w 3418232"/>
                <a:gd name="connsiteY1" fmla="*/ 0 h 403442"/>
                <a:gd name="connsiteX2" fmla="*/ 3418232 w 3418232"/>
                <a:gd name="connsiteY2" fmla="*/ 403442 h 403442"/>
                <a:gd name="connsiteX3" fmla="*/ 0 w 3418232"/>
                <a:gd name="connsiteY3" fmla="*/ 403442 h 403442"/>
                <a:gd name="connsiteX4" fmla="*/ 0 w 3418232"/>
                <a:gd name="connsiteY4" fmla="*/ 0 h 403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8232" h="403442">
                  <a:moveTo>
                    <a:pt x="0" y="0"/>
                  </a:moveTo>
                  <a:lnTo>
                    <a:pt x="3418232" y="0"/>
                  </a:lnTo>
                  <a:lnTo>
                    <a:pt x="3418232" y="403442"/>
                  </a:lnTo>
                  <a:lnTo>
                    <a:pt x="0" y="403442"/>
                  </a:lnTo>
                  <a:lnTo>
                    <a:pt x="0" y="0"/>
                  </a:lnTo>
                  <a:close/>
                </a:path>
              </a:pathLst>
            </a:custGeom>
          </p:spPr>
          <p:style>
            <a:lnRef idx="2">
              <a:schemeClr val="accent4">
                <a:alpha val="90000"/>
                <a:tint val="55000"/>
                <a:hueOff val="0"/>
                <a:satOff val="0"/>
                <a:lumOff val="0"/>
                <a:alphaOff val="0"/>
              </a:schemeClr>
            </a:lnRef>
            <a:fillRef idx="1">
              <a:schemeClr val="accent4">
                <a:alpha val="90000"/>
                <a:tint val="55000"/>
                <a:hueOff val="0"/>
                <a:satOff val="0"/>
                <a:lumOff val="0"/>
                <a:alphaOff val="0"/>
              </a:schemeClr>
            </a:fillRef>
            <a:effectRef idx="0">
              <a:schemeClr val="accent4">
                <a:alpha val="90000"/>
                <a:tint val="55000"/>
                <a:hueOff val="0"/>
                <a:satOff val="0"/>
                <a:lumOff val="0"/>
                <a:alphaOff val="0"/>
              </a:schemeClr>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 Land Availability</a:t>
              </a:r>
              <a:endParaRPr lang="en-GB" sz="1900" kern="1200" dirty="0"/>
            </a:p>
          </p:txBody>
        </p:sp>
      </p:grpSp>
    </p:spTree>
    <p:extLst>
      <p:ext uri="{BB962C8B-B14F-4D97-AF65-F5344CB8AC3E}">
        <p14:creationId xmlns:p14="http://schemas.microsoft.com/office/powerpoint/2010/main" val="25245951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5" y="395288"/>
            <a:ext cx="7886700" cy="854765"/>
          </a:xfrm>
        </p:spPr>
        <p:txBody>
          <a:bodyPr/>
          <a:lstStyle/>
          <a:p>
            <a:r>
              <a:rPr lang="en-US" dirty="0" smtClean="0"/>
              <a:t>Phase 1: Application</a:t>
            </a:r>
            <a:endParaRPr lang="en-GB" dirty="0"/>
          </a:p>
        </p:txBody>
      </p:sp>
      <p:sp>
        <p:nvSpPr>
          <p:cNvPr id="3" name="Content Placeholder 2"/>
          <p:cNvSpPr>
            <a:spLocks noGrp="1"/>
          </p:cNvSpPr>
          <p:nvPr>
            <p:ph idx="1"/>
          </p:nvPr>
        </p:nvSpPr>
        <p:spPr>
          <a:xfrm>
            <a:off x="573088" y="1250053"/>
            <a:ext cx="8140700" cy="4921457"/>
          </a:xfrm>
          <a:solidFill>
            <a:schemeClr val="bg1">
              <a:alpha val="50000"/>
            </a:schemeClr>
          </a:solidFill>
        </p:spPr>
        <p:txBody>
          <a:bodyPr>
            <a:normAutofit fontScale="92500" lnSpcReduction="10000"/>
          </a:bodyPr>
          <a:lstStyle/>
          <a:p>
            <a:r>
              <a:rPr lang="en-ZA" dirty="0" smtClean="0"/>
              <a:t>Municipalities </a:t>
            </a:r>
            <a:r>
              <a:rPr lang="en-ZA" dirty="0"/>
              <a:t>apply annually to provincial human settlements departments for funding for informal settlement upgrading. </a:t>
            </a:r>
            <a:endParaRPr lang="en-ZA" dirty="0" smtClean="0"/>
          </a:p>
          <a:p>
            <a:r>
              <a:rPr lang="en-ZA" dirty="0" smtClean="0"/>
              <a:t>Application must include:</a:t>
            </a:r>
          </a:p>
          <a:p>
            <a:pPr lvl="1"/>
            <a:r>
              <a:rPr lang="en-ZA" dirty="0" smtClean="0"/>
              <a:t>Interim </a:t>
            </a:r>
            <a:r>
              <a:rPr lang="en-ZA" dirty="0"/>
              <a:t>business </a:t>
            </a:r>
            <a:r>
              <a:rPr lang="en-ZA" dirty="0" smtClean="0"/>
              <a:t>plans: the </a:t>
            </a:r>
            <a:r>
              <a:rPr lang="en-ZA" dirty="0"/>
              <a:t>proposed projects fit into the local authority’s IDP and housing development plan</a:t>
            </a:r>
            <a:r>
              <a:rPr lang="en-ZA" dirty="0" smtClean="0"/>
              <a:t>.</a:t>
            </a:r>
            <a:endParaRPr lang="en-GB" dirty="0"/>
          </a:p>
          <a:p>
            <a:pPr lvl="1"/>
            <a:r>
              <a:rPr lang="en-ZA" dirty="0" smtClean="0"/>
              <a:t>Pre-feasibility </a:t>
            </a:r>
            <a:r>
              <a:rPr lang="en-ZA" dirty="0"/>
              <a:t>details of the proposed </a:t>
            </a:r>
            <a:r>
              <a:rPr lang="en-ZA" dirty="0" smtClean="0"/>
              <a:t>projects: </a:t>
            </a:r>
          </a:p>
          <a:p>
            <a:pPr lvl="2"/>
            <a:r>
              <a:rPr lang="en-ZA" dirty="0" smtClean="0"/>
              <a:t>A </a:t>
            </a:r>
            <a:r>
              <a:rPr lang="en-ZA" dirty="0"/>
              <a:t>desk-top layout sketch of the informal settlement to quantify the number of sites required, </a:t>
            </a:r>
          </a:p>
          <a:p>
            <a:pPr lvl="2"/>
            <a:r>
              <a:rPr lang="en-ZA" dirty="0" smtClean="0"/>
              <a:t>A </a:t>
            </a:r>
            <a:r>
              <a:rPr lang="en-ZA" dirty="0"/>
              <a:t>preliminary geotechnical assessment, </a:t>
            </a:r>
          </a:p>
          <a:p>
            <a:pPr lvl="2"/>
            <a:r>
              <a:rPr lang="en-ZA" dirty="0" smtClean="0"/>
              <a:t>A </a:t>
            </a:r>
            <a:r>
              <a:rPr lang="en-ZA" dirty="0"/>
              <a:t>land availability agreement and </a:t>
            </a:r>
          </a:p>
          <a:p>
            <a:pPr lvl="2"/>
            <a:r>
              <a:rPr lang="en-ZA" dirty="0" smtClean="0"/>
              <a:t>Bulk </a:t>
            </a:r>
            <a:r>
              <a:rPr lang="en-ZA" dirty="0"/>
              <a:t>engineering assessment.</a:t>
            </a:r>
            <a:endParaRPr lang="en-GB" dirty="0"/>
          </a:p>
          <a:p>
            <a:r>
              <a:rPr lang="en-ZA" dirty="0"/>
              <a:t>The applications are evaluated against the criteria detailed in the guidelines and rules for implementation. </a:t>
            </a:r>
            <a:endParaRPr lang="en-GB" dirty="0"/>
          </a:p>
        </p:txBody>
      </p:sp>
    </p:spTree>
    <p:extLst>
      <p:ext uri="{BB962C8B-B14F-4D97-AF65-F5344CB8AC3E}">
        <p14:creationId xmlns:p14="http://schemas.microsoft.com/office/powerpoint/2010/main" val="25795701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713" y="150812"/>
            <a:ext cx="7886700" cy="1325563"/>
          </a:xfrm>
        </p:spPr>
        <p:txBody>
          <a:bodyPr/>
          <a:lstStyle/>
          <a:p>
            <a:r>
              <a:rPr lang="en-US" dirty="0" smtClean="0"/>
              <a:t>Phase 1: Application cont.</a:t>
            </a:r>
            <a:endParaRPr lang="en-GB" dirty="0"/>
          </a:p>
        </p:txBody>
      </p:sp>
      <p:sp>
        <p:nvSpPr>
          <p:cNvPr id="3" name="Content Placeholder 2"/>
          <p:cNvSpPr>
            <a:spLocks noGrp="1"/>
          </p:cNvSpPr>
          <p:nvPr>
            <p:ph idx="1"/>
          </p:nvPr>
        </p:nvSpPr>
        <p:spPr>
          <a:xfrm>
            <a:off x="573087" y="1703252"/>
            <a:ext cx="8167147" cy="3385585"/>
          </a:xfrm>
          <a:solidFill>
            <a:schemeClr val="bg1">
              <a:alpha val="50000"/>
            </a:schemeClr>
          </a:solidFill>
        </p:spPr>
        <p:txBody>
          <a:bodyPr>
            <a:normAutofit/>
          </a:bodyPr>
          <a:lstStyle/>
          <a:p>
            <a:pPr marL="0" indent="0">
              <a:buNone/>
            </a:pPr>
            <a:r>
              <a:rPr lang="en-ZA" dirty="0" smtClean="0"/>
              <a:t>The </a:t>
            </a:r>
            <a:r>
              <a:rPr lang="en-ZA" dirty="0"/>
              <a:t>types of activities undertaken during this phase include:</a:t>
            </a:r>
            <a:endParaRPr lang="en-GB" dirty="0"/>
          </a:p>
          <a:p>
            <a:pPr lvl="0"/>
            <a:r>
              <a:rPr lang="en-ZA" dirty="0"/>
              <a:t>Survey of the informal settlement participation</a:t>
            </a:r>
            <a:endParaRPr lang="en-GB" dirty="0"/>
          </a:p>
          <a:p>
            <a:pPr lvl="0"/>
            <a:r>
              <a:rPr lang="en-ZA" dirty="0"/>
              <a:t>Registration of households</a:t>
            </a:r>
            <a:endParaRPr lang="en-GB" dirty="0"/>
          </a:p>
          <a:p>
            <a:pPr lvl="0"/>
            <a:r>
              <a:rPr lang="en-ZA" dirty="0"/>
              <a:t>A participation process (see Module 4)</a:t>
            </a:r>
            <a:endParaRPr lang="en-GB" dirty="0"/>
          </a:p>
          <a:p>
            <a:pPr lvl="0"/>
            <a:r>
              <a:rPr lang="en-ZA" dirty="0"/>
              <a:t>Dispute resolution if required.</a:t>
            </a:r>
            <a:endParaRPr lang="en-GB" dirty="0"/>
          </a:p>
          <a:p>
            <a:endParaRPr lang="en-GB" dirty="0"/>
          </a:p>
        </p:txBody>
      </p:sp>
    </p:spTree>
    <p:extLst>
      <p:ext uri="{BB962C8B-B14F-4D97-AF65-F5344CB8AC3E}">
        <p14:creationId xmlns:p14="http://schemas.microsoft.com/office/powerpoint/2010/main" val="22559419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5" y="142877"/>
            <a:ext cx="7886700" cy="1325563"/>
          </a:xfrm>
          <a:solidFill>
            <a:schemeClr val="bg1"/>
          </a:solidFill>
        </p:spPr>
        <p:txBody>
          <a:bodyPr/>
          <a:lstStyle/>
          <a:p>
            <a:r>
              <a:rPr lang="en-US" dirty="0" smtClean="0"/>
              <a:t>Phase 1: Application cont. - Funding</a:t>
            </a:r>
            <a:endParaRPr lang="en-GB" dirty="0"/>
          </a:p>
        </p:txBody>
      </p:sp>
      <p:sp>
        <p:nvSpPr>
          <p:cNvPr id="3" name="Content Placeholder 2"/>
          <p:cNvSpPr>
            <a:spLocks noGrp="1"/>
          </p:cNvSpPr>
          <p:nvPr>
            <p:ph idx="1"/>
          </p:nvPr>
        </p:nvSpPr>
        <p:spPr>
          <a:xfrm>
            <a:off x="573087" y="1666875"/>
            <a:ext cx="8167147" cy="4487863"/>
          </a:xfrm>
          <a:solidFill>
            <a:schemeClr val="bg1">
              <a:alpha val="50000"/>
            </a:schemeClr>
          </a:solidFill>
        </p:spPr>
        <p:txBody>
          <a:bodyPr>
            <a:normAutofit fontScale="85000" lnSpcReduction="20000"/>
          </a:bodyPr>
          <a:lstStyle/>
          <a:p>
            <a:pPr marL="0" indent="0">
              <a:buNone/>
            </a:pPr>
            <a:r>
              <a:rPr lang="en-ZA" sz="3200" dirty="0"/>
              <a:t>Phase 1 funding is provided </a:t>
            </a:r>
            <a:r>
              <a:rPr lang="en-ZA" sz="3200" dirty="0" smtClean="0"/>
              <a:t>for:</a:t>
            </a:r>
          </a:p>
          <a:p>
            <a:r>
              <a:rPr lang="en-ZA" sz="3200" dirty="0" smtClean="0"/>
              <a:t> </a:t>
            </a:r>
            <a:r>
              <a:rPr lang="en-ZA" sz="3200" dirty="0"/>
              <a:t>survey, </a:t>
            </a:r>
            <a:endParaRPr lang="en-ZA" sz="3200" dirty="0" smtClean="0"/>
          </a:p>
          <a:p>
            <a:r>
              <a:rPr lang="en-ZA" sz="3200" dirty="0" smtClean="0"/>
              <a:t>registration</a:t>
            </a:r>
            <a:r>
              <a:rPr lang="en-ZA" sz="3200" dirty="0"/>
              <a:t>, </a:t>
            </a:r>
            <a:endParaRPr lang="en-ZA" sz="3200" dirty="0" smtClean="0"/>
          </a:p>
          <a:p>
            <a:r>
              <a:rPr lang="en-ZA" sz="3200" dirty="0" smtClean="0"/>
              <a:t>participation</a:t>
            </a:r>
            <a:r>
              <a:rPr lang="en-ZA" sz="3200" dirty="0"/>
              <a:t>, </a:t>
            </a:r>
            <a:endParaRPr lang="en-ZA" sz="3200" dirty="0" smtClean="0"/>
          </a:p>
          <a:p>
            <a:r>
              <a:rPr lang="en-ZA" sz="3200" dirty="0" smtClean="0"/>
              <a:t>facilitation</a:t>
            </a:r>
            <a:r>
              <a:rPr lang="en-ZA" sz="3200" dirty="0"/>
              <a:t>, </a:t>
            </a:r>
            <a:endParaRPr lang="en-ZA" sz="3200" dirty="0" smtClean="0"/>
          </a:p>
          <a:p>
            <a:r>
              <a:rPr lang="en-ZA" sz="3200" dirty="0" smtClean="0"/>
              <a:t>dispute </a:t>
            </a:r>
            <a:r>
              <a:rPr lang="en-ZA" sz="3200" dirty="0"/>
              <a:t>resolution </a:t>
            </a:r>
            <a:endParaRPr lang="en-ZA" sz="3200" dirty="0" smtClean="0"/>
          </a:p>
          <a:p>
            <a:r>
              <a:rPr lang="en-ZA" sz="3200" dirty="0" smtClean="0"/>
              <a:t>geotechnical </a:t>
            </a:r>
            <a:r>
              <a:rPr lang="en-ZA" sz="3200" dirty="0"/>
              <a:t>investigation, </a:t>
            </a:r>
            <a:endParaRPr lang="en-ZA" sz="3200" dirty="0" smtClean="0"/>
          </a:p>
          <a:p>
            <a:r>
              <a:rPr lang="en-ZA" sz="3200" dirty="0" smtClean="0"/>
              <a:t>land </a:t>
            </a:r>
            <a:r>
              <a:rPr lang="en-ZA" sz="3200" dirty="0"/>
              <a:t>acquisition </a:t>
            </a:r>
            <a:endParaRPr lang="en-ZA" sz="3200" dirty="0" smtClean="0"/>
          </a:p>
          <a:p>
            <a:r>
              <a:rPr lang="en-ZA" sz="3200" dirty="0" smtClean="0"/>
              <a:t>pre-planning </a:t>
            </a:r>
            <a:r>
              <a:rPr lang="en-ZA" sz="3200" dirty="0"/>
              <a:t>and </a:t>
            </a:r>
            <a:endParaRPr lang="en-ZA" sz="3200" dirty="0" smtClean="0"/>
          </a:p>
          <a:p>
            <a:r>
              <a:rPr lang="en-ZA" sz="3200" dirty="0" smtClean="0"/>
              <a:t>interim </a:t>
            </a:r>
            <a:r>
              <a:rPr lang="en-ZA" sz="3200" dirty="0"/>
              <a:t>engineering services. </a:t>
            </a:r>
            <a:endParaRPr lang="en-GB" sz="3200" dirty="0"/>
          </a:p>
          <a:p>
            <a:endParaRPr lang="en-GB" dirty="0"/>
          </a:p>
        </p:txBody>
      </p:sp>
    </p:spTree>
    <p:extLst>
      <p:ext uri="{BB962C8B-B14F-4D97-AF65-F5344CB8AC3E}">
        <p14:creationId xmlns:p14="http://schemas.microsoft.com/office/powerpoint/2010/main" val="15002214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713" y="378377"/>
            <a:ext cx="7886700" cy="827571"/>
          </a:xfrm>
        </p:spPr>
        <p:txBody>
          <a:bodyPr/>
          <a:lstStyle/>
          <a:p>
            <a:r>
              <a:rPr lang="en-US" dirty="0" smtClean="0"/>
              <a:t>UISP Phase 2: Project Initiation</a:t>
            </a:r>
            <a:endParaRPr lang="en-GB" dirty="0"/>
          </a:p>
        </p:txBody>
      </p:sp>
      <p:sp>
        <p:nvSpPr>
          <p:cNvPr id="3" name="Content Placeholder 2"/>
          <p:cNvSpPr>
            <a:spLocks noGrp="1"/>
          </p:cNvSpPr>
          <p:nvPr>
            <p:ph idx="1"/>
          </p:nvPr>
        </p:nvSpPr>
        <p:spPr>
          <a:xfrm>
            <a:off x="493713" y="1366836"/>
            <a:ext cx="8140701" cy="4487863"/>
          </a:xfrm>
          <a:solidFill>
            <a:schemeClr val="bg1"/>
          </a:solidFill>
        </p:spPr>
        <p:txBody>
          <a:bodyPr>
            <a:noAutofit/>
          </a:bodyPr>
          <a:lstStyle/>
          <a:p>
            <a:pPr marL="0" indent="0">
              <a:buNone/>
            </a:pPr>
            <a:r>
              <a:rPr lang="en-ZA" sz="2000" dirty="0"/>
              <a:t>This phase is expected to take place over 8 to 12 months. The municipality is expected to undertake a range of activities including:</a:t>
            </a:r>
            <a:endParaRPr lang="en-GB" sz="2000" dirty="0"/>
          </a:p>
          <a:p>
            <a:pPr lvl="0"/>
            <a:r>
              <a:rPr lang="en-ZA" sz="2000" b="1" dirty="0"/>
              <a:t>Acquiring land </a:t>
            </a:r>
            <a:r>
              <a:rPr lang="en-ZA" sz="2000" dirty="0"/>
              <a:t>where required through negotiation or expropriation;</a:t>
            </a:r>
            <a:endParaRPr lang="en-GB" sz="2000" dirty="0"/>
          </a:p>
          <a:p>
            <a:pPr lvl="0"/>
            <a:r>
              <a:rPr lang="en-ZA" sz="2000" b="1" dirty="0"/>
              <a:t>Providing a clear </a:t>
            </a:r>
            <a:r>
              <a:rPr lang="en-ZA" sz="2000" dirty="0"/>
              <a:t>socio-economic and demographic </a:t>
            </a:r>
            <a:r>
              <a:rPr lang="en-ZA" sz="2000" b="1" dirty="0"/>
              <a:t>profile </a:t>
            </a:r>
            <a:r>
              <a:rPr lang="en-ZA" sz="2000" dirty="0"/>
              <a:t>of the settlement;</a:t>
            </a:r>
            <a:endParaRPr lang="en-GB" sz="2000" dirty="0"/>
          </a:p>
          <a:p>
            <a:pPr lvl="0"/>
            <a:r>
              <a:rPr lang="en-ZA" sz="2000" b="1" dirty="0"/>
              <a:t>Installing interim services </a:t>
            </a:r>
            <a:r>
              <a:rPr lang="en-ZA" sz="2000" dirty="0"/>
              <a:t>including basic water and sanitation;</a:t>
            </a:r>
            <a:endParaRPr lang="en-GB" sz="2000" dirty="0"/>
          </a:p>
          <a:p>
            <a:pPr lvl="0"/>
            <a:r>
              <a:rPr lang="en-ZA" sz="2000" b="1" dirty="0"/>
              <a:t>Conducting pre-planning studies </a:t>
            </a:r>
            <a:r>
              <a:rPr lang="en-ZA" sz="2000" dirty="0"/>
              <a:t>to determine geotechnical conditions and environmental impact.</a:t>
            </a:r>
            <a:endParaRPr lang="en-GB" sz="2000" dirty="0"/>
          </a:p>
          <a:p>
            <a:pPr lvl="0"/>
            <a:r>
              <a:rPr lang="en-ZA" sz="2000" b="1" dirty="0"/>
              <a:t>Developing a business plan </a:t>
            </a:r>
            <a:r>
              <a:rPr lang="en-ZA" sz="2000" dirty="0"/>
              <a:t>which is submitted to the MEC for approval.</a:t>
            </a:r>
            <a:endParaRPr lang="en-GB" sz="2000" dirty="0"/>
          </a:p>
          <a:p>
            <a:endParaRPr lang="en-GB" sz="2000" dirty="0"/>
          </a:p>
        </p:txBody>
      </p:sp>
    </p:spTree>
    <p:extLst>
      <p:ext uri="{BB962C8B-B14F-4D97-AF65-F5344CB8AC3E}">
        <p14:creationId xmlns:p14="http://schemas.microsoft.com/office/powerpoint/2010/main" val="952646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5" y="134937"/>
            <a:ext cx="7886700" cy="1325563"/>
          </a:xfrm>
        </p:spPr>
        <p:txBody>
          <a:bodyPr/>
          <a:lstStyle/>
          <a:p>
            <a:r>
              <a:rPr lang="en-US" dirty="0" smtClean="0"/>
              <a:t>Phase 2 and 3</a:t>
            </a:r>
            <a:r>
              <a:rPr lang="en-US" dirty="0"/>
              <a:t> </a:t>
            </a:r>
            <a:r>
              <a:rPr lang="en-US" dirty="0" smtClean="0"/>
              <a:t>-  Funding</a:t>
            </a:r>
            <a:endParaRPr lang="en-GB" dirty="0"/>
          </a:p>
        </p:txBody>
      </p:sp>
      <p:sp>
        <p:nvSpPr>
          <p:cNvPr id="3" name="Content Placeholder 2"/>
          <p:cNvSpPr>
            <a:spLocks noGrp="1"/>
          </p:cNvSpPr>
          <p:nvPr>
            <p:ph idx="1"/>
          </p:nvPr>
        </p:nvSpPr>
        <p:spPr>
          <a:xfrm>
            <a:off x="416195" y="1281113"/>
            <a:ext cx="8025860" cy="4487863"/>
          </a:xfrm>
          <a:solidFill>
            <a:schemeClr val="bg1"/>
          </a:solidFill>
        </p:spPr>
        <p:txBody>
          <a:bodyPr>
            <a:normAutofit fontScale="92500" lnSpcReduction="20000"/>
          </a:bodyPr>
          <a:lstStyle/>
          <a:p>
            <a:pPr marL="0" indent="0">
              <a:buNone/>
            </a:pPr>
            <a:r>
              <a:rPr lang="en-ZA" sz="3200" dirty="0"/>
              <a:t>Funding for Phases 2 and 3 is </a:t>
            </a:r>
            <a:r>
              <a:rPr lang="en-ZA" sz="3200" dirty="0" smtClean="0"/>
              <a:t>for:</a:t>
            </a:r>
          </a:p>
          <a:p>
            <a:r>
              <a:rPr lang="en-ZA" sz="3200" dirty="0" smtClean="0"/>
              <a:t>detailed </a:t>
            </a:r>
            <a:r>
              <a:rPr lang="en-ZA" sz="3200" dirty="0"/>
              <a:t>town planning, </a:t>
            </a:r>
            <a:endParaRPr lang="en-ZA" sz="3200" dirty="0" smtClean="0"/>
          </a:p>
          <a:p>
            <a:r>
              <a:rPr lang="en-ZA" sz="3200" dirty="0" smtClean="0"/>
              <a:t>land </a:t>
            </a:r>
            <a:r>
              <a:rPr lang="en-ZA" sz="3200" dirty="0"/>
              <a:t>surveying and pegging, </a:t>
            </a:r>
            <a:endParaRPr lang="en-ZA" sz="3200" dirty="0" smtClean="0"/>
          </a:p>
          <a:p>
            <a:r>
              <a:rPr lang="en-ZA" sz="3200" dirty="0" smtClean="0"/>
              <a:t>contour </a:t>
            </a:r>
            <a:r>
              <a:rPr lang="en-ZA" sz="3200" dirty="0"/>
              <a:t>survey, </a:t>
            </a:r>
            <a:endParaRPr lang="en-ZA" sz="3200" dirty="0" smtClean="0"/>
          </a:p>
          <a:p>
            <a:r>
              <a:rPr lang="en-ZA" sz="3200" dirty="0" smtClean="0"/>
              <a:t>land </a:t>
            </a:r>
            <a:r>
              <a:rPr lang="en-ZA" sz="3200" dirty="0"/>
              <a:t>survey examination fee, </a:t>
            </a:r>
            <a:endParaRPr lang="en-ZA" sz="3200" dirty="0" smtClean="0"/>
          </a:p>
          <a:p>
            <a:r>
              <a:rPr lang="en-ZA" sz="3200" dirty="0" smtClean="0"/>
              <a:t>civil </a:t>
            </a:r>
            <a:r>
              <a:rPr lang="en-ZA" sz="3200" dirty="0"/>
              <a:t>engineering fees, </a:t>
            </a:r>
            <a:endParaRPr lang="en-ZA" sz="3200" dirty="0" smtClean="0"/>
          </a:p>
          <a:p>
            <a:r>
              <a:rPr lang="en-ZA" sz="3200" dirty="0" smtClean="0"/>
              <a:t>site </a:t>
            </a:r>
            <a:r>
              <a:rPr lang="en-ZA" sz="3200" dirty="0"/>
              <a:t>supervision fees, </a:t>
            </a:r>
            <a:endParaRPr lang="en-ZA" sz="3200" dirty="0" smtClean="0"/>
          </a:p>
          <a:p>
            <a:r>
              <a:rPr lang="en-ZA" sz="3200" dirty="0" smtClean="0"/>
              <a:t>permanent </a:t>
            </a:r>
            <a:r>
              <a:rPr lang="en-ZA" sz="3200" dirty="0"/>
              <a:t>engineering services provision and </a:t>
            </a:r>
            <a:endParaRPr lang="en-ZA" sz="3200" dirty="0" smtClean="0"/>
          </a:p>
          <a:p>
            <a:r>
              <a:rPr lang="en-ZA" sz="3200" dirty="0" smtClean="0"/>
              <a:t>project </a:t>
            </a:r>
            <a:r>
              <a:rPr lang="en-ZA" sz="3200" dirty="0"/>
              <a:t>management</a:t>
            </a:r>
            <a:r>
              <a:rPr lang="en-ZA" sz="3200" dirty="0" smtClean="0"/>
              <a:t>.</a:t>
            </a:r>
            <a:endParaRPr lang="en-GB" sz="3200" dirty="0"/>
          </a:p>
          <a:p>
            <a:endParaRPr lang="en-GB" dirty="0"/>
          </a:p>
        </p:txBody>
      </p:sp>
    </p:spTree>
    <p:extLst>
      <p:ext uri="{BB962C8B-B14F-4D97-AF65-F5344CB8AC3E}">
        <p14:creationId xmlns:p14="http://schemas.microsoft.com/office/powerpoint/2010/main" val="25143605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5" y="142877"/>
            <a:ext cx="7886700" cy="1325563"/>
          </a:xfrm>
        </p:spPr>
        <p:txBody>
          <a:bodyPr/>
          <a:lstStyle/>
          <a:p>
            <a:r>
              <a:rPr lang="en-US" dirty="0" smtClean="0"/>
              <a:t>Phase 3: Implementation</a:t>
            </a:r>
            <a:endParaRPr lang="en-GB" dirty="0"/>
          </a:p>
        </p:txBody>
      </p:sp>
      <p:sp>
        <p:nvSpPr>
          <p:cNvPr id="3" name="Content Placeholder 2"/>
          <p:cNvSpPr>
            <a:spLocks noGrp="1"/>
          </p:cNvSpPr>
          <p:nvPr>
            <p:ph idx="1"/>
          </p:nvPr>
        </p:nvSpPr>
        <p:spPr>
          <a:xfrm>
            <a:off x="345551" y="1238250"/>
            <a:ext cx="8167147" cy="4487864"/>
          </a:xfrm>
          <a:solidFill>
            <a:schemeClr val="bg1"/>
          </a:solidFill>
        </p:spPr>
        <p:txBody>
          <a:bodyPr>
            <a:normAutofit fontScale="70000" lnSpcReduction="20000"/>
          </a:bodyPr>
          <a:lstStyle/>
          <a:p>
            <a:pPr marL="0" indent="0">
              <a:buNone/>
            </a:pPr>
            <a:r>
              <a:rPr lang="en-ZA" sz="3200" dirty="0"/>
              <a:t>Phase 3 commences with the approval of the business plan. The municipality receives funding for the following activities:</a:t>
            </a:r>
            <a:endParaRPr lang="en-GB" sz="3200" dirty="0"/>
          </a:p>
          <a:p>
            <a:pPr lvl="0"/>
            <a:r>
              <a:rPr lang="en-ZA" sz="3200" dirty="0"/>
              <a:t>Establishing project management capacity;</a:t>
            </a:r>
            <a:endParaRPr lang="en-GB" sz="3200" dirty="0"/>
          </a:p>
          <a:p>
            <a:pPr lvl="0"/>
            <a:r>
              <a:rPr lang="en-ZA" sz="3200" dirty="0"/>
              <a:t>Establishing housing support services;</a:t>
            </a:r>
            <a:endParaRPr lang="en-GB" sz="3200" dirty="0"/>
          </a:p>
          <a:p>
            <a:pPr lvl="0"/>
            <a:r>
              <a:rPr lang="en-ZA" sz="3200" dirty="0"/>
              <a:t>Undertaking the planning processes;</a:t>
            </a:r>
            <a:endParaRPr lang="en-GB" sz="3200" dirty="0"/>
          </a:p>
          <a:p>
            <a:pPr lvl="0"/>
            <a:r>
              <a:rPr lang="en-ZA" sz="3200" dirty="0"/>
              <a:t>Formalising land occupational rights and the resolution of disputes;</a:t>
            </a:r>
            <a:endParaRPr lang="en-GB" sz="3200" dirty="0"/>
          </a:p>
          <a:p>
            <a:pPr lvl="0"/>
            <a:r>
              <a:rPr lang="en-ZA" sz="3200" dirty="0"/>
              <a:t>Land surveying and pegging;</a:t>
            </a:r>
            <a:endParaRPr lang="en-GB" sz="3200" dirty="0"/>
          </a:p>
          <a:p>
            <a:pPr lvl="0"/>
            <a:r>
              <a:rPr lang="en-ZA" sz="3200" dirty="0"/>
              <a:t>Relocation assistance;</a:t>
            </a:r>
            <a:endParaRPr lang="en-GB" sz="3200" dirty="0"/>
          </a:p>
          <a:p>
            <a:pPr lvl="0"/>
            <a:r>
              <a:rPr lang="en-ZA" sz="3200" dirty="0"/>
              <a:t>Land rehabilitation;</a:t>
            </a:r>
            <a:endParaRPr lang="en-GB" sz="3200" dirty="0"/>
          </a:p>
          <a:p>
            <a:pPr lvl="0"/>
            <a:r>
              <a:rPr lang="en-ZA" sz="3200" dirty="0"/>
              <a:t>Installing permanent municipal engineering infrastructure; and</a:t>
            </a:r>
            <a:endParaRPr lang="en-GB" sz="3200" dirty="0"/>
          </a:p>
          <a:p>
            <a:pPr lvl="0"/>
            <a:r>
              <a:rPr lang="en-ZA" sz="3200" dirty="0"/>
              <a:t>Constructing social amenities, economic and community facilities.</a:t>
            </a:r>
            <a:endParaRPr lang="en-GB" sz="3200" dirty="0"/>
          </a:p>
          <a:p>
            <a:pPr marL="0" indent="0">
              <a:buNone/>
            </a:pPr>
            <a:endParaRPr lang="en-GB" sz="3200" dirty="0"/>
          </a:p>
          <a:p>
            <a:endParaRPr lang="en-GB" dirty="0"/>
          </a:p>
        </p:txBody>
      </p:sp>
    </p:spTree>
    <p:extLst>
      <p:ext uri="{BB962C8B-B14F-4D97-AF65-F5344CB8AC3E}">
        <p14:creationId xmlns:p14="http://schemas.microsoft.com/office/powerpoint/2010/main" val="15548326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650" y="127002"/>
            <a:ext cx="7886700" cy="1325563"/>
          </a:xfrm>
        </p:spPr>
        <p:txBody>
          <a:bodyPr/>
          <a:lstStyle/>
          <a:p>
            <a:r>
              <a:rPr lang="en-US" dirty="0" smtClean="0"/>
              <a:t>Phase 4: Consolidation</a:t>
            </a:r>
            <a:endParaRPr lang="en-GB" dirty="0"/>
          </a:p>
        </p:txBody>
      </p:sp>
      <p:sp>
        <p:nvSpPr>
          <p:cNvPr id="3" name="Content Placeholder 2"/>
          <p:cNvSpPr>
            <a:spLocks noGrp="1"/>
          </p:cNvSpPr>
          <p:nvPr>
            <p:ph idx="1"/>
          </p:nvPr>
        </p:nvSpPr>
        <p:spPr>
          <a:xfrm>
            <a:off x="501650" y="1338262"/>
            <a:ext cx="8167147" cy="4487864"/>
          </a:xfrm>
          <a:solidFill>
            <a:schemeClr val="bg1"/>
          </a:solidFill>
        </p:spPr>
        <p:txBody>
          <a:bodyPr>
            <a:normAutofit lnSpcReduction="10000"/>
          </a:bodyPr>
          <a:lstStyle/>
          <a:p>
            <a:r>
              <a:rPr lang="en-ZA" sz="3200" dirty="0"/>
              <a:t>Once the first three phases have been completed, </a:t>
            </a:r>
            <a:r>
              <a:rPr lang="en-ZA" sz="3200" b="1" dirty="0"/>
              <a:t>township establishment finalisation, ownership registration </a:t>
            </a:r>
            <a:r>
              <a:rPr lang="en-ZA" sz="3200" dirty="0"/>
              <a:t>(where appropriate) and </a:t>
            </a:r>
            <a:r>
              <a:rPr lang="en-ZA" sz="3200" b="1" dirty="0"/>
              <a:t>house construction </a:t>
            </a:r>
            <a:r>
              <a:rPr lang="en-ZA" sz="3200" dirty="0"/>
              <a:t>will take place. </a:t>
            </a:r>
            <a:endParaRPr lang="en-ZA" sz="3200" dirty="0" smtClean="0"/>
          </a:p>
          <a:p>
            <a:r>
              <a:rPr lang="en-ZA" sz="3200" dirty="0" smtClean="0"/>
              <a:t>Any </a:t>
            </a:r>
            <a:r>
              <a:rPr lang="en-ZA" sz="3200" dirty="0"/>
              <a:t>outstanding social amenities, as agreed between the community and the municipality, will also be constructed during this final phase.</a:t>
            </a:r>
            <a:endParaRPr lang="en-GB" sz="3200" dirty="0"/>
          </a:p>
          <a:p>
            <a:endParaRPr lang="en-GB" dirty="0"/>
          </a:p>
        </p:txBody>
      </p:sp>
    </p:spTree>
    <p:extLst>
      <p:ext uri="{BB962C8B-B14F-4D97-AF65-F5344CB8AC3E}">
        <p14:creationId xmlns:p14="http://schemas.microsoft.com/office/powerpoint/2010/main" val="15022029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075" y="242888"/>
            <a:ext cx="8229600" cy="1143000"/>
          </a:xfrm>
        </p:spPr>
        <p:txBody>
          <a:bodyPr/>
          <a:lstStyle/>
          <a:p>
            <a:r>
              <a:rPr lang="en-US" dirty="0" smtClean="0"/>
              <a:t>Funding Arrangements</a:t>
            </a:r>
            <a:endParaRPr lang="en-GB" dirty="0"/>
          </a:p>
        </p:txBody>
      </p:sp>
      <p:sp>
        <p:nvSpPr>
          <p:cNvPr id="3" name="Content Placeholder 2"/>
          <p:cNvSpPr>
            <a:spLocks noGrp="1"/>
          </p:cNvSpPr>
          <p:nvPr>
            <p:ph idx="1"/>
          </p:nvPr>
        </p:nvSpPr>
        <p:spPr/>
        <p:txBody>
          <a:bodyPr/>
          <a:lstStyle/>
          <a:p>
            <a:r>
              <a:rPr lang="en-ZA" dirty="0"/>
              <a:t>Currently the funding arrangements are still top-down and flow from national to provincial and then to municipal authorities. </a:t>
            </a:r>
            <a:endParaRPr lang="en-ZA" dirty="0" smtClean="0"/>
          </a:p>
          <a:p>
            <a:r>
              <a:rPr lang="en-ZA" dirty="0" smtClean="0"/>
              <a:t>Province </a:t>
            </a:r>
            <a:r>
              <a:rPr lang="en-ZA" dirty="0"/>
              <a:t>receives their funding allocation from national and in phases 1 to 3 of the </a:t>
            </a:r>
            <a:r>
              <a:rPr lang="en-ZA" dirty="0" smtClean="0"/>
              <a:t>UISP</a:t>
            </a:r>
            <a:r>
              <a:rPr lang="en-ZA" dirty="0"/>
              <a:t>.</a:t>
            </a:r>
            <a:endParaRPr lang="en-ZA" dirty="0" smtClean="0"/>
          </a:p>
          <a:p>
            <a:r>
              <a:rPr lang="en-ZA" dirty="0" smtClean="0"/>
              <a:t>Municipalities </a:t>
            </a:r>
            <a:r>
              <a:rPr lang="en-ZA" dirty="0"/>
              <a:t>apply for funding to be reserved for projects that are included in their IDPs and housing chapters. </a:t>
            </a:r>
            <a:endParaRPr lang="en-ZA" dirty="0" smtClean="0"/>
          </a:p>
          <a:p>
            <a:r>
              <a:rPr lang="en-ZA" dirty="0" smtClean="0"/>
              <a:t>The </a:t>
            </a:r>
            <a:r>
              <a:rPr lang="en-ZA" dirty="0"/>
              <a:t>MEC conditionally approves funding and ensures that it falls within the Medium Term Expenditure Framework (MTEF)</a:t>
            </a:r>
            <a:endParaRPr lang="en-GB" dirty="0"/>
          </a:p>
        </p:txBody>
      </p:sp>
    </p:spTree>
    <p:extLst>
      <p:ext uri="{BB962C8B-B14F-4D97-AF65-F5344CB8AC3E}">
        <p14:creationId xmlns:p14="http://schemas.microsoft.com/office/powerpoint/2010/main" val="8168806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Activity 3.7: Finding Information in the Housing </a:t>
            </a:r>
            <a:r>
              <a:rPr lang="en-ZA" dirty="0" smtClean="0"/>
              <a:t>Code</a:t>
            </a:r>
            <a:endParaRPr lang="en-US" dirty="0"/>
          </a:p>
        </p:txBody>
      </p:sp>
      <p:sp>
        <p:nvSpPr>
          <p:cNvPr id="3" name="Content Placeholder 2"/>
          <p:cNvSpPr>
            <a:spLocks noGrp="1"/>
          </p:cNvSpPr>
          <p:nvPr>
            <p:ph idx="1"/>
          </p:nvPr>
        </p:nvSpPr>
        <p:spPr/>
        <p:txBody>
          <a:bodyPr>
            <a:normAutofit/>
          </a:bodyPr>
          <a:lstStyle/>
          <a:p>
            <a:r>
              <a:rPr lang="en-ZA" dirty="0"/>
              <a:t>Type of activity: Small groups (triads)</a:t>
            </a:r>
            <a:endParaRPr lang="en-US" dirty="0"/>
          </a:p>
          <a:p>
            <a:r>
              <a:rPr lang="en-ZA" dirty="0"/>
              <a:t>Timing: 15 minutes</a:t>
            </a:r>
            <a:endParaRPr lang="en-US" dirty="0"/>
          </a:p>
          <a:p>
            <a:r>
              <a:rPr lang="en-ZA" i="1" dirty="0"/>
              <a:t>Purpose: To practice finding information in the Housing Code</a:t>
            </a:r>
            <a:endParaRPr lang="en-US" i="1" dirty="0"/>
          </a:p>
          <a:p>
            <a:r>
              <a:rPr lang="en-ZA" i="1" dirty="0"/>
              <a:t>Instructions:</a:t>
            </a:r>
            <a:endParaRPr lang="en-US" i="1" dirty="0"/>
          </a:p>
          <a:p>
            <a:pPr lvl="1"/>
            <a:r>
              <a:rPr lang="en-ZA" i="1" dirty="0"/>
              <a:t>The facilitator will provide a number of copies of the Housing Code: Incremental Intervention. </a:t>
            </a:r>
            <a:endParaRPr lang="en-ZA" i="1" dirty="0" smtClean="0"/>
          </a:p>
          <a:p>
            <a:pPr lvl="1"/>
            <a:r>
              <a:rPr lang="en-ZA" i="1" dirty="0" smtClean="0"/>
              <a:t>Use </a:t>
            </a:r>
            <a:r>
              <a:rPr lang="en-ZA" i="1" dirty="0"/>
              <a:t>the Housing Code to find </a:t>
            </a:r>
            <a:r>
              <a:rPr lang="en-ZA" i="1" dirty="0" smtClean="0"/>
              <a:t>the answer </a:t>
            </a:r>
            <a:r>
              <a:rPr lang="en-ZA" i="1" dirty="0"/>
              <a:t>to the following question</a:t>
            </a:r>
            <a:r>
              <a:rPr lang="en-ZA" i="1" dirty="0" smtClean="0"/>
              <a:t>:</a:t>
            </a:r>
            <a:r>
              <a:rPr lang="en-ZA" dirty="0"/>
              <a:t> </a:t>
            </a:r>
            <a:r>
              <a:rPr lang="en-ZA" dirty="0" smtClean="0"/>
              <a:t>What </a:t>
            </a:r>
            <a:r>
              <a:rPr lang="en-ZA" dirty="0"/>
              <a:t>criteria are used to evaluate applications for the UISP?</a:t>
            </a:r>
            <a:endParaRPr lang="en-US" dirty="0"/>
          </a:p>
          <a:p>
            <a:endParaRPr lang="en-US" dirty="0"/>
          </a:p>
        </p:txBody>
      </p:sp>
    </p:spTree>
    <p:extLst>
      <p:ext uri="{BB962C8B-B14F-4D97-AF65-F5344CB8AC3E}">
        <p14:creationId xmlns:p14="http://schemas.microsoft.com/office/powerpoint/2010/main" val="21000517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UISP Subsidy amount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267372263"/>
              </p:ext>
            </p:extLst>
          </p:nvPr>
        </p:nvGraphicFramePr>
        <p:xfrm>
          <a:off x="285750" y="1143002"/>
          <a:ext cx="8643938" cy="5273040"/>
        </p:xfrm>
        <a:graphic>
          <a:graphicData uri="http://schemas.openxmlformats.org/drawingml/2006/table">
            <a:tbl>
              <a:tblPr firstRow="1" firstCol="1" bandRow="1">
                <a:tableStyleId>{5C22544A-7EE6-4342-B048-85BDC9FD1C3A}</a:tableStyleId>
              </a:tblPr>
              <a:tblGrid>
                <a:gridCol w="6928839"/>
                <a:gridCol w="1715099"/>
              </a:tblGrid>
              <a:tr h="197167">
                <a:tc>
                  <a:txBody>
                    <a:bodyPr/>
                    <a:lstStyle/>
                    <a:p>
                      <a:pPr marL="57150" marR="0">
                        <a:lnSpc>
                          <a:spcPct val="100000"/>
                        </a:lnSpc>
                        <a:spcBef>
                          <a:spcPts val="0"/>
                        </a:spcBef>
                        <a:spcAft>
                          <a:spcPts val="0"/>
                        </a:spcAft>
                      </a:pPr>
                      <a:r>
                        <a:rPr lang="en-ZA" sz="1400" dirty="0" smtClean="0">
                          <a:solidFill>
                            <a:schemeClr val="bg1"/>
                          </a:solidFill>
                          <a:effectLst/>
                        </a:rPr>
                        <a:t>UISP </a:t>
                      </a:r>
                      <a:r>
                        <a:rPr lang="en-ZA" sz="1400" dirty="0">
                          <a:solidFill>
                            <a:schemeClr val="bg1"/>
                          </a:solidFill>
                          <a:effectLst/>
                        </a:rPr>
                        <a:t>Subsidy </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B w="12700" cap="flat" cmpd="sng" algn="ctr">
                      <a:noFill/>
                      <a:prstDash val="solid"/>
                      <a:round/>
                      <a:headEnd type="none" w="med" len="med"/>
                      <a:tailEnd type="none" w="med" len="med"/>
                    </a:lnB>
                    <a:solidFill>
                      <a:srgbClr val="D65636"/>
                    </a:solidFill>
                  </a:tcPr>
                </a:tc>
                <a:tc>
                  <a:txBody>
                    <a:bodyPr/>
                    <a:lstStyle/>
                    <a:p>
                      <a:pPr marL="57150" marR="0" algn="r">
                        <a:lnSpc>
                          <a:spcPct val="100000"/>
                        </a:lnSpc>
                        <a:spcBef>
                          <a:spcPts val="0"/>
                        </a:spcBef>
                        <a:spcAft>
                          <a:spcPts val="0"/>
                        </a:spcAft>
                      </a:pPr>
                      <a:r>
                        <a:rPr lang="en-ZA" sz="1400" dirty="0">
                          <a:solidFill>
                            <a:schemeClr val="bg1"/>
                          </a:solidFill>
                          <a:effectLst/>
                        </a:rPr>
                        <a:t>Subsidy per site</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B w="12700" cap="flat" cmpd="sng" algn="ctr">
                      <a:noFill/>
                      <a:prstDash val="solid"/>
                      <a:round/>
                      <a:headEnd type="none" w="med" len="med"/>
                      <a:tailEnd type="none" w="med" len="med"/>
                    </a:lnB>
                    <a:solidFill>
                      <a:srgbClr val="D65636"/>
                    </a:solidFill>
                  </a:tcPr>
                </a:tc>
              </a:tr>
              <a:tr h="29526">
                <a:tc>
                  <a:txBody>
                    <a:bodyPr/>
                    <a:lstStyle/>
                    <a:p>
                      <a:pPr marL="57150" marR="0">
                        <a:lnSpc>
                          <a:spcPct val="100000"/>
                        </a:lnSpc>
                        <a:spcBef>
                          <a:spcPts val="0"/>
                        </a:spcBef>
                        <a:spcAft>
                          <a:spcPts val="0"/>
                        </a:spcAft>
                      </a:pPr>
                      <a:r>
                        <a:rPr lang="en-ZA" sz="1600" b="1" dirty="0">
                          <a:solidFill>
                            <a:schemeClr val="tx1">
                              <a:lumMod val="65000"/>
                              <a:lumOff val="35000"/>
                            </a:schemeClr>
                          </a:solidFill>
                          <a:effectLst/>
                        </a:rPr>
                        <a:t>Phase 1</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9053">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Survey, registration, participation, facilitation, dispute resolution etc. - 3% of project cost</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240.63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Geotechnical investigation</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114.06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Land acquisition</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3 247.66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Pre-Planning</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978.64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Interim engineering services</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3 680.69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r h="197167">
                <a:tc>
                  <a:txBody>
                    <a:bodyPr/>
                    <a:lstStyle/>
                    <a:p>
                      <a:pPr marL="57150" marR="0" algn="r">
                        <a:lnSpc>
                          <a:spcPct val="100000"/>
                        </a:lnSpc>
                        <a:spcBef>
                          <a:spcPts val="0"/>
                        </a:spcBef>
                        <a:spcAft>
                          <a:spcPts val="0"/>
                        </a:spcAft>
                      </a:pPr>
                      <a:r>
                        <a:rPr lang="en-ZA" sz="1600" b="1" dirty="0">
                          <a:solidFill>
                            <a:schemeClr val="tx1">
                              <a:lumMod val="65000"/>
                              <a:lumOff val="35000"/>
                            </a:schemeClr>
                          </a:solidFill>
                          <a:effectLst/>
                        </a:rPr>
                        <a:t>Total ph1&gt;</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600" b="1" dirty="0">
                          <a:solidFill>
                            <a:schemeClr val="tx1">
                              <a:lumMod val="65000"/>
                              <a:lumOff val="35000"/>
                            </a:schemeClr>
                          </a:solidFill>
                          <a:effectLst/>
                        </a:rPr>
                        <a:t>          8 261.68 </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600" b="1" dirty="0">
                          <a:solidFill>
                            <a:schemeClr val="tx1">
                              <a:lumMod val="65000"/>
                              <a:lumOff val="35000"/>
                            </a:schemeClr>
                          </a:solidFill>
                          <a:effectLst/>
                        </a:rPr>
                        <a:t>Phases 2 and 3</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Detailed town planning</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513.22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Land surveying and pegging</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380.17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Contour survey</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76.04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Land survey examination fee</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117.85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Civil engineer's fee</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1 140.50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Site supervision fees </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288.90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Permanent engineering services provision</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23 513.38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r h="197167">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Project management - 8% of total cost</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2 082.40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gn="r">
                        <a:lnSpc>
                          <a:spcPct val="100000"/>
                        </a:lnSpc>
                        <a:spcBef>
                          <a:spcPts val="0"/>
                        </a:spcBef>
                        <a:spcAft>
                          <a:spcPts val="0"/>
                        </a:spcAft>
                      </a:pPr>
                      <a:r>
                        <a:rPr lang="en-ZA" sz="1400" b="1" dirty="0">
                          <a:solidFill>
                            <a:schemeClr val="tx1">
                              <a:lumMod val="65000"/>
                              <a:lumOff val="35000"/>
                            </a:schemeClr>
                          </a:solidFill>
                          <a:effectLst/>
                        </a:rPr>
                        <a:t>Total ph2&amp;3&gt;</a:t>
                      </a:r>
                      <a:endParaRPr lang="en-US" sz="1400" b="1"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b="1" dirty="0">
                          <a:solidFill>
                            <a:schemeClr val="tx1">
                              <a:lumMod val="65000"/>
                              <a:lumOff val="35000"/>
                            </a:schemeClr>
                          </a:solidFill>
                          <a:effectLst/>
                        </a:rPr>
                        <a:t>         28 112.46 </a:t>
                      </a:r>
                      <a:endParaRPr lang="en-US" sz="1400" b="1"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600" b="1" dirty="0">
                          <a:solidFill>
                            <a:schemeClr val="tx1">
                              <a:lumMod val="65000"/>
                              <a:lumOff val="35000"/>
                            </a:schemeClr>
                          </a:solidFill>
                          <a:effectLst/>
                        </a:rPr>
                        <a:t>Relocation grants</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Transportations and loading costs for people and household effects</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487.15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r h="394335">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Social service support including support for the registration of social benefits, school registration and other welfare support</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368.07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7167">
                <a:tc>
                  <a:txBody>
                    <a:bodyPr/>
                    <a:lstStyle/>
                    <a:p>
                      <a:pPr marL="57150" marR="0">
                        <a:lnSpc>
                          <a:spcPct val="100000"/>
                        </a:lnSpc>
                        <a:spcBef>
                          <a:spcPts val="0"/>
                        </a:spcBef>
                        <a:spcAft>
                          <a:spcPts val="0"/>
                        </a:spcAft>
                      </a:pPr>
                      <a:r>
                        <a:rPr lang="en-ZA" sz="1400" b="0" dirty="0">
                          <a:solidFill>
                            <a:schemeClr val="tx1">
                              <a:lumMod val="65000"/>
                              <a:lumOff val="35000"/>
                            </a:schemeClr>
                          </a:solidFill>
                          <a:effectLst/>
                        </a:rPr>
                        <a:t>Relocation food support to households</a:t>
                      </a:r>
                      <a:endParaRPr lang="en-US" sz="1400" b="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57150" marR="0">
                        <a:lnSpc>
                          <a:spcPct val="100000"/>
                        </a:lnSpc>
                        <a:spcBef>
                          <a:spcPts val="0"/>
                        </a:spcBef>
                        <a:spcAft>
                          <a:spcPts val="0"/>
                        </a:spcAft>
                      </a:pPr>
                      <a:r>
                        <a:rPr lang="en-ZA" sz="1400" dirty="0">
                          <a:solidFill>
                            <a:schemeClr val="tx1">
                              <a:lumMod val="65000"/>
                              <a:lumOff val="35000"/>
                            </a:schemeClr>
                          </a:solidFill>
                          <a:effectLst/>
                        </a:rPr>
                        <a:t>             606.24 </a:t>
                      </a:r>
                      <a:endParaRPr lang="en-US"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r h="197167">
                <a:tc>
                  <a:txBody>
                    <a:bodyPr/>
                    <a:lstStyle/>
                    <a:p>
                      <a:pPr marL="57150" marR="0" algn="r">
                        <a:lnSpc>
                          <a:spcPct val="100000"/>
                        </a:lnSpc>
                        <a:spcBef>
                          <a:spcPts val="0"/>
                        </a:spcBef>
                        <a:spcAft>
                          <a:spcPts val="0"/>
                        </a:spcAft>
                      </a:pPr>
                      <a:r>
                        <a:rPr lang="en-ZA" sz="1600" b="1" dirty="0">
                          <a:solidFill>
                            <a:schemeClr val="tx1">
                              <a:lumMod val="65000"/>
                              <a:lumOff val="35000"/>
                            </a:schemeClr>
                          </a:solidFill>
                          <a:effectLst/>
                        </a:rPr>
                        <a:t>Total max relocation grant per household&gt;</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a:lnSpc>
                          <a:spcPct val="100000"/>
                        </a:lnSpc>
                        <a:spcBef>
                          <a:spcPts val="0"/>
                        </a:spcBef>
                        <a:spcAft>
                          <a:spcPts val="0"/>
                        </a:spcAft>
                      </a:pPr>
                      <a:r>
                        <a:rPr lang="en-ZA" sz="1600" b="1" dirty="0">
                          <a:solidFill>
                            <a:schemeClr val="tx1">
                              <a:lumMod val="65000"/>
                              <a:lumOff val="35000"/>
                            </a:schemeClr>
                          </a:solidFill>
                          <a:effectLst/>
                        </a:rPr>
                        <a:t>          1 461.46 </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77" marR="6277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5787979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0"/>
            <a:ext cx="7423150" cy="907084"/>
          </a:xfrm>
        </p:spPr>
        <p:txBody>
          <a:bodyPr>
            <a:noAutofit/>
          </a:bodyPr>
          <a:lstStyle/>
          <a:p>
            <a:r>
              <a:rPr lang="en-US" dirty="0" smtClean="0"/>
              <a:t>Additional fiscal instruments</a:t>
            </a:r>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2980445142"/>
              </p:ext>
            </p:extLst>
          </p:nvPr>
        </p:nvGraphicFramePr>
        <p:xfrm>
          <a:off x="163513" y="968997"/>
          <a:ext cx="8694739" cy="5255835"/>
        </p:xfrm>
        <a:graphic>
          <a:graphicData uri="http://schemas.openxmlformats.org/drawingml/2006/table">
            <a:tbl>
              <a:tblPr firstRow="1" firstCol="1" lastRow="1" lastCol="1" bandRow="1" bandCol="1">
                <a:tableStyleId>{5C22544A-7EE6-4342-B048-85BDC9FD1C3A}</a:tableStyleId>
              </a:tblPr>
              <a:tblGrid>
                <a:gridCol w="1605784"/>
                <a:gridCol w="3660299"/>
                <a:gridCol w="3428656"/>
              </a:tblGrid>
              <a:tr h="194929">
                <a:tc>
                  <a:txBody>
                    <a:bodyPr/>
                    <a:lstStyle/>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600" dirty="0">
                          <a:solidFill>
                            <a:schemeClr val="bg1"/>
                          </a:solidFill>
                          <a:effectLst/>
                        </a:rPr>
                        <a:t>Type of grant and source</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rgbClr val="D65636"/>
                    </a:solidFill>
                  </a:tcPr>
                </a:tc>
                <a:tc>
                  <a:txBody>
                    <a:bodyPr/>
                    <a:lstStyle/>
                    <a:p>
                      <a:pPr marL="0" marR="0">
                        <a:lnSpc>
                          <a:spcPct val="100000"/>
                        </a:lnSpc>
                        <a:spcBef>
                          <a:spcPts val="0"/>
                        </a:spcBef>
                        <a:spcAft>
                          <a:spcPts val="0"/>
                        </a:spcAft>
                      </a:pPr>
                      <a:r>
                        <a:rPr lang="en-ZA" sz="1600" dirty="0">
                          <a:solidFill>
                            <a:schemeClr val="bg1"/>
                          </a:solidFill>
                          <a:effectLst/>
                        </a:rPr>
                        <a:t>What can be funded</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rgbClr val="D65636"/>
                    </a:solidFill>
                  </a:tcPr>
                </a:tc>
              </a:tr>
              <a:tr h="957203">
                <a:tc>
                  <a:txBody>
                    <a:bodyPr/>
                    <a:lstStyle/>
                    <a:p>
                      <a:pPr marL="0" marR="0">
                        <a:lnSpc>
                          <a:spcPct val="100000"/>
                        </a:lnSpc>
                        <a:spcBef>
                          <a:spcPts val="0"/>
                        </a:spcBef>
                        <a:spcAft>
                          <a:spcPts val="0"/>
                        </a:spcAft>
                      </a:pPr>
                      <a:r>
                        <a:rPr lang="en-ZA" sz="1400" dirty="0">
                          <a:solidFill>
                            <a:schemeClr val="tx1"/>
                          </a:solidFill>
                          <a:effectLst/>
                        </a:rPr>
                        <a:t>Grants which are relevant for upgrading</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dirty="0">
                          <a:solidFill>
                            <a:schemeClr val="tx1"/>
                          </a:solidFill>
                          <a:effectLst/>
                        </a:rPr>
                        <a:t>Upgrading of Informal Settlements Programme (UISP) grant</a:t>
                      </a:r>
                      <a:endParaRPr lang="en-US" sz="1400" dirty="0">
                        <a:solidFill>
                          <a:schemeClr val="tx1"/>
                        </a:solidFill>
                        <a:effectLst/>
                      </a:endParaRPr>
                    </a:p>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b="0" dirty="0">
                          <a:solidFill>
                            <a:schemeClr val="tx1"/>
                          </a:solidFill>
                          <a:effectLst/>
                        </a:rPr>
                        <a:t>Interim basic services.</a:t>
                      </a:r>
                      <a:endParaRPr lang="en-US" sz="1400" b="0" dirty="0">
                        <a:solidFill>
                          <a:schemeClr val="tx1"/>
                        </a:solidFill>
                        <a:effectLst/>
                      </a:endParaRPr>
                    </a:p>
                    <a:p>
                      <a:pPr marL="0" marR="0">
                        <a:lnSpc>
                          <a:spcPct val="100000"/>
                        </a:lnSpc>
                        <a:spcBef>
                          <a:spcPts val="0"/>
                        </a:spcBef>
                        <a:spcAft>
                          <a:spcPts val="0"/>
                        </a:spcAft>
                      </a:pPr>
                      <a:r>
                        <a:rPr lang="en-ZA" sz="1400" b="0" dirty="0">
                          <a:solidFill>
                            <a:schemeClr val="tx1"/>
                          </a:solidFill>
                          <a:effectLst/>
                        </a:rPr>
                        <a:t>Land acquisition.</a:t>
                      </a:r>
                      <a:endParaRPr lang="en-US" sz="1400" b="0" dirty="0">
                        <a:solidFill>
                          <a:schemeClr val="tx1"/>
                        </a:solidFill>
                        <a:effectLst/>
                      </a:endParaRPr>
                    </a:p>
                    <a:p>
                      <a:pPr marL="0" marR="0">
                        <a:lnSpc>
                          <a:spcPct val="100000"/>
                        </a:lnSpc>
                        <a:spcBef>
                          <a:spcPts val="0"/>
                        </a:spcBef>
                        <a:spcAft>
                          <a:spcPts val="0"/>
                        </a:spcAft>
                      </a:pPr>
                      <a:r>
                        <a:rPr lang="en-ZA" sz="1400" b="0" dirty="0">
                          <a:solidFill>
                            <a:schemeClr val="tx1"/>
                          </a:solidFill>
                          <a:effectLst/>
                        </a:rPr>
                        <a:t>Permanent engineering services.</a:t>
                      </a:r>
                      <a:endParaRPr lang="en-US" sz="1400" b="0" dirty="0">
                        <a:solidFill>
                          <a:schemeClr val="tx1"/>
                        </a:solidFill>
                        <a:effectLst/>
                      </a:endParaRPr>
                    </a:p>
                    <a:p>
                      <a:pPr marL="0" marR="0">
                        <a:lnSpc>
                          <a:spcPct val="100000"/>
                        </a:lnSpc>
                        <a:spcBef>
                          <a:spcPts val="0"/>
                        </a:spcBef>
                        <a:spcAft>
                          <a:spcPts val="0"/>
                        </a:spcAft>
                      </a:pPr>
                      <a:r>
                        <a:rPr lang="en-ZA" sz="1400" b="0" dirty="0">
                          <a:solidFill>
                            <a:schemeClr val="tx1"/>
                          </a:solidFill>
                          <a:effectLst/>
                        </a:rPr>
                        <a:t>Top-structures (as a follow-up phase</a:t>
                      </a:r>
                      <a:r>
                        <a:rPr lang="en-ZA" sz="1400" b="0" dirty="0" smtClean="0">
                          <a:solidFill>
                            <a:schemeClr val="tx1"/>
                          </a:solidFill>
                          <a:effectLst/>
                        </a:rPr>
                        <a:t>).</a:t>
                      </a:r>
                      <a:endParaRPr lang="en-US" sz="1400" b="0" dirty="0">
                        <a:solidFill>
                          <a:schemeClr val="tx1"/>
                        </a:solidFill>
                        <a:effectLst/>
                      </a:endParaRPr>
                    </a:p>
                  </a:txBody>
                  <a:tcPr marL="58593" marR="58593" marT="0" marB="0">
                    <a:solidFill>
                      <a:schemeClr val="bg1"/>
                    </a:solidFill>
                  </a:tcPr>
                </a:tc>
              </a:tr>
              <a:tr h="871537">
                <a:tc>
                  <a:txBody>
                    <a:bodyPr/>
                    <a:lstStyle/>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dirty="0">
                          <a:solidFill>
                            <a:schemeClr val="tx1"/>
                          </a:solidFill>
                          <a:effectLst/>
                        </a:rPr>
                        <a:t>Urban Settlements Development Grant (USDG). (The USDG replaces the previous Municipal Infrastructure Grant (MIG) for metropolitan municipalities</a:t>
                      </a:r>
                      <a:r>
                        <a:rPr lang="en-ZA" sz="1400" dirty="0" smtClean="0">
                          <a:solidFill>
                            <a:schemeClr val="tx1"/>
                          </a:solidFill>
                          <a:effectLst/>
                        </a:rPr>
                        <a:t>.)</a:t>
                      </a:r>
                      <a:endParaRPr lang="en-US" sz="1400" dirty="0">
                        <a:solidFill>
                          <a:schemeClr val="tx1"/>
                        </a:solidFill>
                        <a:effectLst/>
                      </a:endParaRPr>
                    </a:p>
                  </a:txBody>
                  <a:tcPr marL="58593" marR="58593" marT="0" marB="0">
                    <a:solidFill>
                      <a:schemeClr val="accent6">
                        <a:lumMod val="40000"/>
                        <a:lumOff val="60000"/>
                      </a:schemeClr>
                    </a:solidFill>
                  </a:tcPr>
                </a:tc>
                <a:tc>
                  <a:txBody>
                    <a:bodyPr/>
                    <a:lstStyle/>
                    <a:p>
                      <a:pPr marL="0" marR="0">
                        <a:lnSpc>
                          <a:spcPct val="100000"/>
                        </a:lnSpc>
                        <a:spcBef>
                          <a:spcPts val="0"/>
                        </a:spcBef>
                        <a:spcAft>
                          <a:spcPts val="0"/>
                        </a:spcAft>
                      </a:pPr>
                      <a:r>
                        <a:rPr lang="en-ZA" sz="1400" b="0" dirty="0">
                          <a:solidFill>
                            <a:schemeClr val="tx1"/>
                          </a:solidFill>
                          <a:effectLst/>
                        </a:rPr>
                        <a:t>Interim basic services.</a:t>
                      </a:r>
                      <a:endParaRPr lang="en-US" sz="1400" b="0" dirty="0">
                        <a:solidFill>
                          <a:schemeClr val="tx1"/>
                        </a:solidFill>
                        <a:effectLst/>
                      </a:endParaRPr>
                    </a:p>
                    <a:p>
                      <a:pPr marL="0" marR="0">
                        <a:lnSpc>
                          <a:spcPct val="100000"/>
                        </a:lnSpc>
                        <a:spcBef>
                          <a:spcPts val="0"/>
                        </a:spcBef>
                        <a:spcAft>
                          <a:spcPts val="0"/>
                        </a:spcAft>
                      </a:pPr>
                      <a:r>
                        <a:rPr lang="en-ZA" sz="1400" b="0" dirty="0">
                          <a:solidFill>
                            <a:schemeClr val="tx1"/>
                          </a:solidFill>
                          <a:effectLst/>
                        </a:rPr>
                        <a:t>Emergency basic services.</a:t>
                      </a:r>
                      <a:endParaRPr lang="en-US" sz="1400" b="0" dirty="0">
                        <a:solidFill>
                          <a:schemeClr val="tx1"/>
                        </a:solidFill>
                        <a:effectLst/>
                        <a:latin typeface="Calibri" panose="020F0502020204030204" pitchFamily="34" charset="0"/>
                        <a:cs typeface="Times New Roman" panose="02020603050405020304" pitchFamily="18" charset="0"/>
                      </a:endParaRPr>
                    </a:p>
                  </a:txBody>
                  <a:tcPr marL="58593" marR="58593" marT="0" marB="0">
                    <a:solidFill>
                      <a:schemeClr val="accent6">
                        <a:lumMod val="40000"/>
                        <a:lumOff val="60000"/>
                      </a:schemeClr>
                    </a:solidFill>
                  </a:tcPr>
                </a:tc>
              </a:tr>
              <a:tr h="200025">
                <a:tc>
                  <a:txBody>
                    <a:bodyPr/>
                    <a:lstStyle/>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dirty="0">
                          <a:solidFill>
                            <a:schemeClr val="tx1"/>
                          </a:solidFill>
                          <a:effectLst/>
                        </a:rPr>
                        <a:t>Municipal Infrastructure Grant (MIG</a:t>
                      </a:r>
                      <a:r>
                        <a:rPr lang="en-ZA" sz="1400" dirty="0" smtClean="0">
                          <a:solidFill>
                            <a:schemeClr val="tx1"/>
                          </a:solidFill>
                          <a:effectLst/>
                        </a:rPr>
                        <a:t>)</a:t>
                      </a:r>
                      <a:endParaRPr lang="en-US" sz="1400" dirty="0">
                        <a:solidFill>
                          <a:schemeClr val="tx1"/>
                        </a:solidFill>
                        <a:effectLst/>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b="0" dirty="0">
                          <a:solidFill>
                            <a:schemeClr val="tx1"/>
                          </a:solidFill>
                          <a:effectLst/>
                        </a:rPr>
                        <a:t>Interim or emergency and basic services</a:t>
                      </a:r>
                      <a:endParaRPr lang="en-US" sz="1400" b="0" dirty="0">
                        <a:solidFill>
                          <a:schemeClr val="tx1"/>
                        </a:solidFill>
                        <a:effectLst/>
                        <a:latin typeface="Calibri" panose="020F0502020204030204" pitchFamily="34" charset="0"/>
                        <a:cs typeface="Times New Roman" panose="02020603050405020304" pitchFamily="18" charset="0"/>
                      </a:endParaRPr>
                    </a:p>
                  </a:txBody>
                  <a:tcPr marL="58593" marR="58593" marT="0" marB="0">
                    <a:solidFill>
                      <a:schemeClr val="bg1"/>
                    </a:solidFill>
                  </a:tcPr>
                </a:tc>
              </a:tr>
              <a:tr h="540247">
                <a:tc>
                  <a:txBody>
                    <a:bodyPr/>
                    <a:lstStyle/>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dirty="0">
                          <a:solidFill>
                            <a:schemeClr val="tx1"/>
                          </a:solidFill>
                          <a:effectLst/>
                        </a:rPr>
                        <a:t>Individual subsidy</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accent6">
                        <a:lumMod val="40000"/>
                        <a:lumOff val="60000"/>
                      </a:schemeClr>
                    </a:solidFill>
                  </a:tcPr>
                </a:tc>
                <a:tc>
                  <a:txBody>
                    <a:bodyPr/>
                    <a:lstStyle/>
                    <a:p>
                      <a:pPr marL="0" marR="0">
                        <a:lnSpc>
                          <a:spcPct val="100000"/>
                        </a:lnSpc>
                        <a:spcBef>
                          <a:spcPts val="0"/>
                        </a:spcBef>
                        <a:spcAft>
                          <a:spcPts val="0"/>
                        </a:spcAft>
                      </a:pPr>
                      <a:r>
                        <a:rPr lang="en-ZA" sz="1400" b="0" dirty="0">
                          <a:solidFill>
                            <a:schemeClr val="tx1"/>
                          </a:solidFill>
                          <a:effectLst/>
                        </a:rPr>
                        <a:t>Top-structures and full tenure for those who qualify for the subsidy quantum.</a:t>
                      </a:r>
                      <a:endParaRPr lang="en-US" sz="1400" b="0" dirty="0">
                        <a:solidFill>
                          <a:schemeClr val="tx1"/>
                        </a:solidFill>
                        <a:effectLst/>
                        <a:latin typeface="Calibri" panose="020F0502020204030204" pitchFamily="34" charset="0"/>
                        <a:cs typeface="Times New Roman" panose="02020603050405020304" pitchFamily="18" charset="0"/>
                      </a:endParaRPr>
                    </a:p>
                  </a:txBody>
                  <a:tcPr marL="58593" marR="58593" marT="0" marB="0">
                    <a:solidFill>
                      <a:schemeClr val="accent6">
                        <a:lumMod val="40000"/>
                        <a:lumOff val="60000"/>
                      </a:schemeClr>
                    </a:solidFill>
                  </a:tcPr>
                </a:tc>
              </a:tr>
              <a:tr h="255206">
                <a:tc>
                  <a:txBody>
                    <a:bodyPr/>
                    <a:lstStyle/>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dirty="0">
                          <a:solidFill>
                            <a:schemeClr val="tx1"/>
                          </a:solidFill>
                          <a:effectLst/>
                        </a:rPr>
                        <a:t>Consolidation </a:t>
                      </a:r>
                      <a:r>
                        <a:rPr lang="en-ZA" sz="1400" dirty="0" smtClean="0">
                          <a:solidFill>
                            <a:schemeClr val="tx1"/>
                          </a:solidFill>
                          <a:effectLst/>
                        </a:rPr>
                        <a:t>subsidy</a:t>
                      </a:r>
                      <a:endParaRPr lang="en-US" sz="1400" dirty="0">
                        <a:solidFill>
                          <a:schemeClr val="tx1"/>
                        </a:solidFill>
                        <a:effectLst/>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b="0" dirty="0">
                          <a:solidFill>
                            <a:schemeClr val="tx1"/>
                          </a:solidFill>
                          <a:effectLst/>
                        </a:rPr>
                        <a:t>Top-structures.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r>
              <a:tr h="491375">
                <a:tc>
                  <a:txBody>
                    <a:bodyPr/>
                    <a:lstStyle/>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dirty="0">
                          <a:solidFill>
                            <a:schemeClr val="tx1"/>
                          </a:solidFill>
                          <a:effectLst/>
                        </a:rPr>
                        <a:t>Integrated Residential Development Programme (IRDP) grant </a:t>
                      </a:r>
                      <a:endParaRPr lang="en-US" sz="1400" dirty="0">
                        <a:solidFill>
                          <a:schemeClr val="tx1"/>
                        </a:solidFill>
                        <a:effectLst/>
                      </a:endParaRPr>
                    </a:p>
                  </a:txBody>
                  <a:tcPr marL="58593" marR="58593" marT="0" marB="0">
                    <a:solidFill>
                      <a:schemeClr val="accent6">
                        <a:lumMod val="40000"/>
                        <a:lumOff val="60000"/>
                      </a:schemeClr>
                    </a:solidFill>
                  </a:tcPr>
                </a:tc>
                <a:tc>
                  <a:txBody>
                    <a:bodyPr/>
                    <a:lstStyle/>
                    <a:p>
                      <a:pPr marL="0" marR="0">
                        <a:lnSpc>
                          <a:spcPct val="100000"/>
                        </a:lnSpc>
                        <a:spcBef>
                          <a:spcPts val="0"/>
                        </a:spcBef>
                        <a:spcAft>
                          <a:spcPts val="0"/>
                        </a:spcAft>
                      </a:pPr>
                      <a:r>
                        <a:rPr lang="en-ZA" sz="1400" b="0" dirty="0">
                          <a:solidFill>
                            <a:schemeClr val="tx1"/>
                          </a:solidFill>
                          <a:effectLst/>
                        </a:rPr>
                        <a:t>Top-structures.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accent6">
                        <a:lumMod val="40000"/>
                        <a:lumOff val="60000"/>
                      </a:schemeClr>
                    </a:solidFill>
                  </a:tcPr>
                </a:tc>
              </a:tr>
              <a:tr h="402023">
                <a:tc>
                  <a:txBody>
                    <a:bodyPr/>
                    <a:lstStyle/>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dirty="0">
                          <a:solidFill>
                            <a:schemeClr val="tx1"/>
                          </a:solidFill>
                          <a:effectLst/>
                        </a:rPr>
                        <a:t>Emergency Housing grant</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b="0" dirty="0">
                          <a:solidFill>
                            <a:schemeClr val="tx1"/>
                          </a:solidFill>
                          <a:effectLst/>
                        </a:rPr>
                        <a:t>Emergency housing and basic infrastructure.</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r>
              <a:tr h="640964">
                <a:tc>
                  <a:txBody>
                    <a:bodyPr/>
                    <a:lstStyle/>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dirty="0">
                          <a:solidFill>
                            <a:schemeClr val="tx1"/>
                          </a:solidFill>
                          <a:effectLst/>
                        </a:rPr>
                        <a:t>Social and Economic Facilities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accent6">
                        <a:lumMod val="40000"/>
                        <a:lumOff val="60000"/>
                      </a:schemeClr>
                    </a:solidFill>
                  </a:tcPr>
                </a:tc>
                <a:tc>
                  <a:txBody>
                    <a:bodyPr/>
                    <a:lstStyle/>
                    <a:p>
                      <a:pPr marL="0" marR="0">
                        <a:lnSpc>
                          <a:spcPct val="100000"/>
                        </a:lnSpc>
                        <a:spcBef>
                          <a:spcPts val="0"/>
                        </a:spcBef>
                        <a:spcAft>
                          <a:spcPts val="0"/>
                        </a:spcAft>
                      </a:pPr>
                      <a:r>
                        <a:rPr lang="en-ZA" sz="1400" b="0" dirty="0">
                          <a:solidFill>
                            <a:schemeClr val="tx1"/>
                          </a:solidFill>
                          <a:effectLst/>
                        </a:rPr>
                        <a:t>Medical care facilities, community halls, parks and playgrounds, sports facilities, taxi ranks and small business facilities.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accent6">
                        <a:lumMod val="40000"/>
                        <a:lumOff val="60000"/>
                      </a:schemeClr>
                    </a:solidFill>
                  </a:tcPr>
                </a:tc>
              </a:tr>
              <a:tr h="609118">
                <a:tc>
                  <a:txBody>
                    <a:bodyPr/>
                    <a:lstStyle/>
                    <a:p>
                      <a:pPr marL="0" marR="0">
                        <a:lnSpc>
                          <a:spcPct val="100000"/>
                        </a:lnSpc>
                        <a:spcBef>
                          <a:spcPts val="0"/>
                        </a:spcBef>
                        <a:spcAft>
                          <a:spcPts val="0"/>
                        </a:spcAft>
                      </a:pPr>
                      <a:r>
                        <a:rPr lang="en-ZA" sz="1400" dirty="0">
                          <a:solidFill>
                            <a:schemeClr val="tx1"/>
                          </a:solidFill>
                          <a:effectLst/>
                        </a:rPr>
                        <a:t>Grants which are potentially relevant</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b="0" dirty="0">
                          <a:solidFill>
                            <a:schemeClr val="tx1"/>
                          </a:solidFill>
                          <a:effectLst/>
                        </a:rPr>
                        <a:t>New Enhanced People’s Housing Process grant (EPHP)</a:t>
                      </a:r>
                      <a:endParaRPr lang="en-US" sz="1400" b="0" dirty="0">
                        <a:solidFill>
                          <a:schemeClr val="tx1"/>
                        </a:solidFill>
                        <a:effectLst/>
                      </a:endParaRPr>
                    </a:p>
                    <a:p>
                      <a:pPr marL="0" marR="0">
                        <a:lnSpc>
                          <a:spcPct val="100000"/>
                        </a:lnSpc>
                        <a:spcBef>
                          <a:spcPts val="0"/>
                        </a:spcBef>
                        <a:spcAft>
                          <a:spcPts val="0"/>
                        </a:spcAft>
                      </a:pPr>
                      <a:r>
                        <a:rPr lang="en-ZA"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c>
                  <a:txBody>
                    <a:bodyPr/>
                    <a:lstStyle/>
                    <a:p>
                      <a:pPr marL="0" marR="0">
                        <a:lnSpc>
                          <a:spcPct val="100000"/>
                        </a:lnSpc>
                        <a:spcBef>
                          <a:spcPts val="0"/>
                        </a:spcBef>
                        <a:spcAft>
                          <a:spcPts val="0"/>
                        </a:spcAft>
                      </a:pPr>
                      <a:r>
                        <a:rPr lang="en-ZA" sz="1400" b="0" dirty="0">
                          <a:solidFill>
                            <a:schemeClr val="tx1"/>
                          </a:solidFill>
                          <a:effectLst/>
                        </a:rPr>
                        <a:t>Top-structures and associated PHP social, planning and capacitation processes.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593" marR="58593" marT="0" marB="0">
                    <a:solidFill>
                      <a:schemeClr val="bg1"/>
                    </a:solidFill>
                  </a:tcPr>
                </a:tc>
              </a:tr>
            </a:tbl>
          </a:graphicData>
        </a:graphic>
      </p:graphicFrame>
    </p:spTree>
    <p:extLst>
      <p:ext uri="{BB962C8B-B14F-4D97-AF65-F5344CB8AC3E}">
        <p14:creationId xmlns:p14="http://schemas.microsoft.com/office/powerpoint/2010/main" val="34935556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8763"/>
            <a:ext cx="8229600" cy="1143000"/>
          </a:xfrm>
        </p:spPr>
        <p:txBody>
          <a:bodyPr/>
          <a:lstStyle/>
          <a:p>
            <a:r>
              <a:rPr lang="en-US" dirty="0" smtClean="0"/>
              <a:t>Funding arrangements UISP</a:t>
            </a:r>
            <a:endParaRPr lang="en-GB" dirty="0"/>
          </a:p>
        </p:txBody>
      </p:sp>
      <p:sp>
        <p:nvSpPr>
          <p:cNvPr id="3" name="Content Placeholder 2"/>
          <p:cNvSpPr>
            <a:spLocks noGrp="1"/>
          </p:cNvSpPr>
          <p:nvPr>
            <p:ph idx="1"/>
          </p:nvPr>
        </p:nvSpPr>
        <p:spPr>
          <a:xfrm>
            <a:off x="508000" y="1548438"/>
            <a:ext cx="8070850" cy="4525963"/>
          </a:xfrm>
        </p:spPr>
        <p:txBody>
          <a:bodyPr>
            <a:normAutofit/>
          </a:bodyPr>
          <a:lstStyle/>
          <a:p>
            <a:r>
              <a:rPr lang="en-ZA" sz="2400" dirty="0" smtClean="0"/>
              <a:t>Relocation </a:t>
            </a:r>
            <a:r>
              <a:rPr lang="en-ZA" sz="2400" dirty="0"/>
              <a:t>grants cover transportation and loading costs for people and household effects, social service support and relocation food support to households.</a:t>
            </a:r>
          </a:p>
          <a:p>
            <a:r>
              <a:rPr lang="en-ZA" sz="2400" dirty="0"/>
              <a:t>In terms of the construction of social and economic amenities e.g. sport fields, community centres, municipalities can apply though the Social and Economic Amenities Programme for funding</a:t>
            </a:r>
            <a:endParaRPr lang="en-GB" sz="2400" dirty="0"/>
          </a:p>
        </p:txBody>
      </p:sp>
    </p:spTree>
    <p:extLst>
      <p:ext uri="{BB962C8B-B14F-4D97-AF65-F5344CB8AC3E}">
        <p14:creationId xmlns:p14="http://schemas.microsoft.com/office/powerpoint/2010/main" val="25019702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Activity 3.8: Using the Programmes and Instruments in an Upgrading </a:t>
            </a:r>
            <a:r>
              <a:rPr lang="en-ZA" dirty="0" smtClean="0"/>
              <a:t>Project</a:t>
            </a:r>
            <a:endParaRPr lang="en-US" dirty="0"/>
          </a:p>
        </p:txBody>
      </p:sp>
      <p:sp>
        <p:nvSpPr>
          <p:cNvPr id="3" name="Content Placeholder 2"/>
          <p:cNvSpPr>
            <a:spLocks noGrp="1"/>
          </p:cNvSpPr>
          <p:nvPr>
            <p:ph idx="1"/>
          </p:nvPr>
        </p:nvSpPr>
        <p:spPr/>
        <p:txBody>
          <a:bodyPr>
            <a:normAutofit lnSpcReduction="10000"/>
          </a:bodyPr>
          <a:lstStyle/>
          <a:p>
            <a:r>
              <a:rPr lang="en-ZA" dirty="0"/>
              <a:t>Type of activity: Group work</a:t>
            </a:r>
            <a:endParaRPr lang="en-US" dirty="0"/>
          </a:p>
          <a:p>
            <a:r>
              <a:rPr lang="en-ZA" dirty="0"/>
              <a:t>Timing: 30 minutes</a:t>
            </a:r>
            <a:endParaRPr lang="en-US" dirty="0"/>
          </a:p>
          <a:p>
            <a:r>
              <a:rPr lang="en-ZA" i="1" dirty="0"/>
              <a:t>Purpose: To become familiar with the different programmes and instruments that can be used in upgrading projects.</a:t>
            </a:r>
            <a:endParaRPr lang="en-US" dirty="0"/>
          </a:p>
          <a:p>
            <a:r>
              <a:rPr lang="en-ZA" i="1" dirty="0"/>
              <a:t>Instruction: </a:t>
            </a:r>
            <a:endParaRPr lang="en-US" dirty="0"/>
          </a:p>
          <a:p>
            <a:pPr lvl="1"/>
            <a:r>
              <a:rPr lang="en-ZA" i="1" dirty="0"/>
              <a:t>Your facilitator will provide you with a profile of the Luthuli Park settlement that is due to be upgraded. </a:t>
            </a:r>
            <a:endParaRPr lang="en-US" dirty="0"/>
          </a:p>
          <a:p>
            <a:pPr lvl="1"/>
            <a:r>
              <a:rPr lang="en-ZA" i="1" dirty="0"/>
              <a:t>Use the Handout: Grant Instruments for Informal Settlement Upgrading and identify which programmes and grants need to be applied for to fund the different development priorities.</a:t>
            </a:r>
            <a:endParaRPr lang="en-US" dirty="0"/>
          </a:p>
          <a:p>
            <a:endParaRPr lang="en-US" dirty="0"/>
          </a:p>
        </p:txBody>
      </p:sp>
    </p:spTree>
    <p:extLst>
      <p:ext uri="{BB962C8B-B14F-4D97-AF65-F5344CB8AC3E}">
        <p14:creationId xmlns:p14="http://schemas.microsoft.com/office/powerpoint/2010/main" val="21204261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2888"/>
            <a:ext cx="8229600" cy="1143000"/>
          </a:xfrm>
        </p:spPr>
        <p:txBody>
          <a:bodyPr/>
          <a:lstStyle/>
          <a:p>
            <a:r>
              <a:rPr lang="en-US" dirty="0" smtClean="0"/>
              <a:t>Institutional Arrangements</a:t>
            </a:r>
            <a:endParaRPr lang="en-GB" dirty="0"/>
          </a:p>
        </p:txBody>
      </p:sp>
      <p:sp>
        <p:nvSpPr>
          <p:cNvPr id="3" name="Content Placeholder 2"/>
          <p:cNvSpPr>
            <a:spLocks noGrp="1"/>
          </p:cNvSpPr>
          <p:nvPr>
            <p:ph idx="1"/>
          </p:nvPr>
        </p:nvSpPr>
        <p:spPr/>
        <p:txBody>
          <a:bodyPr/>
          <a:lstStyle/>
          <a:p>
            <a:r>
              <a:rPr lang="en-ZA" dirty="0"/>
              <a:t>Community participation is acknowledged as being critically important to the UISP and funding is made available to support social processes. </a:t>
            </a:r>
            <a:endParaRPr lang="en-ZA" dirty="0" smtClean="0"/>
          </a:p>
          <a:p>
            <a:r>
              <a:rPr lang="en-ZA" dirty="0" smtClean="0"/>
              <a:t>According </a:t>
            </a:r>
            <a:r>
              <a:rPr lang="en-ZA" dirty="0"/>
              <a:t>to the UISP, this participation </a:t>
            </a:r>
            <a:r>
              <a:rPr lang="en-ZA" i="1" dirty="0"/>
              <a:t>should be undertaken through Ward Committees with on-going effort in promoting and ensuring the inclusion of key stakeholders and vulnerable groups in the process</a:t>
            </a:r>
            <a:r>
              <a:rPr lang="en-ZA" dirty="0"/>
              <a:t>. </a:t>
            </a:r>
            <a:endParaRPr lang="en-ZA" dirty="0" smtClean="0"/>
          </a:p>
          <a:p>
            <a:r>
              <a:rPr lang="en-ZA" dirty="0" smtClean="0"/>
              <a:t>The </a:t>
            </a:r>
            <a:r>
              <a:rPr lang="en-ZA" dirty="0"/>
              <a:t>UISP notes that in certain circumstances the assistance of community development workers (CDWs) can be used in collaboration with the ward structures</a:t>
            </a:r>
            <a:endParaRPr lang="en-GB" dirty="0"/>
          </a:p>
        </p:txBody>
      </p:sp>
    </p:spTree>
    <p:extLst>
      <p:ext uri="{BB962C8B-B14F-4D97-AF65-F5344CB8AC3E}">
        <p14:creationId xmlns:p14="http://schemas.microsoft.com/office/powerpoint/2010/main" val="20491232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075" y="242888"/>
            <a:ext cx="8229600" cy="1143000"/>
          </a:xfrm>
        </p:spPr>
        <p:txBody>
          <a:bodyPr/>
          <a:lstStyle/>
          <a:p>
            <a:r>
              <a:rPr lang="en-US" dirty="0" smtClean="0"/>
              <a:t>Important Considerations</a:t>
            </a:r>
            <a:endParaRPr lang="en-GB" dirty="0"/>
          </a:p>
        </p:txBody>
      </p:sp>
      <p:sp>
        <p:nvSpPr>
          <p:cNvPr id="3" name="Content Placeholder 2"/>
          <p:cNvSpPr>
            <a:spLocks noGrp="1"/>
          </p:cNvSpPr>
          <p:nvPr>
            <p:ph idx="1"/>
          </p:nvPr>
        </p:nvSpPr>
        <p:spPr>
          <a:xfrm>
            <a:off x="573088" y="1666875"/>
            <a:ext cx="8172450" cy="4687891"/>
          </a:xfrm>
        </p:spPr>
        <p:txBody>
          <a:bodyPr>
            <a:normAutofit/>
          </a:bodyPr>
          <a:lstStyle/>
          <a:p>
            <a:r>
              <a:rPr lang="en-US" dirty="0" smtClean="0"/>
              <a:t>Relocations</a:t>
            </a:r>
          </a:p>
          <a:p>
            <a:r>
              <a:rPr lang="en-US" dirty="0" smtClean="0"/>
              <a:t>Layouts and standards</a:t>
            </a:r>
          </a:p>
          <a:p>
            <a:r>
              <a:rPr lang="en-US" dirty="0" smtClean="0"/>
              <a:t>Project performance</a:t>
            </a:r>
          </a:p>
          <a:p>
            <a:pPr lvl="0"/>
            <a:r>
              <a:rPr lang="en-ZA" dirty="0"/>
              <a:t>Institutional capacity and </a:t>
            </a:r>
            <a:r>
              <a:rPr lang="en-ZA" dirty="0" smtClean="0"/>
              <a:t>knowledge</a:t>
            </a:r>
          </a:p>
          <a:p>
            <a:pPr lvl="0"/>
            <a:r>
              <a:rPr lang="en-ZA" dirty="0" smtClean="0"/>
              <a:t>Other </a:t>
            </a:r>
            <a:r>
              <a:rPr lang="en-ZA" dirty="0"/>
              <a:t>key </a:t>
            </a:r>
            <a:r>
              <a:rPr lang="en-ZA" dirty="0" smtClean="0"/>
              <a:t>challenges (Difficulties </a:t>
            </a:r>
            <a:r>
              <a:rPr lang="en-ZA" dirty="0"/>
              <a:t>in accessing land and putting land availability agreements in </a:t>
            </a:r>
            <a:r>
              <a:rPr lang="en-ZA" dirty="0" smtClean="0"/>
              <a:t>place, the </a:t>
            </a:r>
            <a:r>
              <a:rPr lang="en-ZA" dirty="0"/>
              <a:t>funding amount for interim services, capacity to undertake participation and the phases of the UISP being too rigid and not sufficiently </a:t>
            </a:r>
            <a:r>
              <a:rPr lang="en-ZA" dirty="0" smtClean="0"/>
              <a:t>flexible)</a:t>
            </a:r>
            <a:endParaRPr lang="en-US" dirty="0" smtClean="0"/>
          </a:p>
        </p:txBody>
      </p:sp>
    </p:spTree>
    <p:extLst>
      <p:ext uri="{BB962C8B-B14F-4D97-AF65-F5344CB8AC3E}">
        <p14:creationId xmlns:p14="http://schemas.microsoft.com/office/powerpoint/2010/main" val="168051424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950" y="512763"/>
            <a:ext cx="8229600" cy="1143000"/>
          </a:xfrm>
        </p:spPr>
        <p:txBody>
          <a:bodyPr>
            <a:normAutofit fontScale="90000"/>
          </a:bodyPr>
          <a:lstStyle/>
          <a:p>
            <a:r>
              <a:rPr lang="en-US" sz="4000" dirty="0" smtClean="0"/>
              <a:t>3. National </a:t>
            </a:r>
            <a:r>
              <a:rPr lang="en-US" sz="4000" dirty="0"/>
              <a:t>Upgrading Support </a:t>
            </a:r>
            <a:r>
              <a:rPr lang="en-US" sz="4000" dirty="0" smtClean="0"/>
              <a:t>Programme - Objectives </a:t>
            </a:r>
            <a:endParaRPr lang="en-GB" sz="4000" dirty="0"/>
          </a:p>
        </p:txBody>
      </p:sp>
      <p:sp>
        <p:nvSpPr>
          <p:cNvPr id="5" name="Content Placeholder 4"/>
          <p:cNvSpPr>
            <a:spLocks noGrp="1"/>
          </p:cNvSpPr>
          <p:nvPr>
            <p:ph idx="1"/>
          </p:nvPr>
        </p:nvSpPr>
        <p:spPr>
          <a:xfrm>
            <a:off x="385762" y="1928816"/>
            <a:ext cx="8229600" cy="4525963"/>
          </a:xfrm>
        </p:spPr>
        <p:txBody>
          <a:bodyPr>
            <a:normAutofit/>
          </a:bodyPr>
          <a:lstStyle/>
          <a:p>
            <a:pPr lvl="0"/>
            <a:r>
              <a:rPr lang="en-GB" dirty="0"/>
              <a:t>Promote incremental upgrading as a major complementary housing programme, in line with Part 3 </a:t>
            </a:r>
            <a:r>
              <a:rPr lang="en-GB" dirty="0" smtClean="0"/>
              <a:t>of the National Housing Code </a:t>
            </a:r>
            <a:r>
              <a:rPr lang="en-GB" dirty="0"/>
              <a:t>(where possible, in-situ)</a:t>
            </a:r>
          </a:p>
          <a:p>
            <a:pPr lvl="0"/>
            <a:r>
              <a:rPr lang="en-GB" dirty="0"/>
              <a:t>Improve programmatic approach to upgrading, strengthening coordination with other sectors and partners</a:t>
            </a:r>
          </a:p>
          <a:p>
            <a:pPr lvl="0"/>
            <a:r>
              <a:rPr lang="en-GB" dirty="0"/>
              <a:t>Strengthen capacity of government and professional practitioners to implement community-based incremental upgrading</a:t>
            </a:r>
          </a:p>
          <a:p>
            <a:endParaRPr lang="en-GB" dirty="0"/>
          </a:p>
        </p:txBody>
      </p:sp>
    </p:spTree>
    <p:extLst>
      <p:ext uri="{BB962C8B-B14F-4D97-AF65-F5344CB8AC3E}">
        <p14:creationId xmlns:p14="http://schemas.microsoft.com/office/powerpoint/2010/main" val="66982132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73075" y="242888"/>
            <a:ext cx="8229600" cy="1143000"/>
          </a:xfrm>
        </p:spPr>
        <p:txBody>
          <a:bodyPr/>
          <a:lstStyle/>
          <a:p>
            <a:r>
              <a:rPr lang="en-US" dirty="0" smtClean="0"/>
              <a:t>NUSP – Strategic areas of support</a:t>
            </a:r>
            <a:endParaRPr lang="en-GB" dirty="0"/>
          </a:p>
        </p:txBody>
      </p:sp>
      <p:sp>
        <p:nvSpPr>
          <p:cNvPr id="8" name="Content Placeholder 7"/>
          <p:cNvSpPr>
            <a:spLocks noGrp="1"/>
          </p:cNvSpPr>
          <p:nvPr>
            <p:ph idx="1"/>
          </p:nvPr>
        </p:nvSpPr>
        <p:spPr/>
        <p:txBody>
          <a:bodyPr/>
          <a:lstStyle/>
          <a:p>
            <a:pPr lvl="0"/>
            <a:r>
              <a:rPr lang="en-GB" dirty="0"/>
              <a:t>Provision of technical assistance to provinces and municipalities for the development and implementation of upgrading programmes and projects</a:t>
            </a:r>
          </a:p>
          <a:p>
            <a:pPr lvl="0"/>
            <a:r>
              <a:rPr lang="en-GB" dirty="0"/>
              <a:t>Capacity building and training to practitioners, councillors and community members in the field of informal settlement upgrading </a:t>
            </a:r>
          </a:p>
          <a:p>
            <a:pPr lvl="0"/>
            <a:r>
              <a:rPr lang="en-GB" dirty="0"/>
              <a:t>Knowledge services and information dissemination to the upgrading community of practice</a:t>
            </a:r>
          </a:p>
          <a:p>
            <a:endParaRPr lang="en-GB" dirty="0"/>
          </a:p>
        </p:txBody>
      </p:sp>
    </p:spTree>
    <p:extLst>
      <p:ext uri="{BB962C8B-B14F-4D97-AF65-F5344CB8AC3E}">
        <p14:creationId xmlns:p14="http://schemas.microsoft.com/office/powerpoint/2010/main" val="222113912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streams</a:t>
            </a:r>
            <a:endParaRPr lang="en-US" dirty="0"/>
          </a:p>
        </p:txBody>
      </p:sp>
      <p:sp>
        <p:nvSpPr>
          <p:cNvPr id="3" name="Content Placeholder 2"/>
          <p:cNvSpPr>
            <a:spLocks noGrp="1"/>
          </p:cNvSpPr>
          <p:nvPr>
            <p:ph idx="1"/>
          </p:nvPr>
        </p:nvSpPr>
        <p:spPr/>
        <p:txBody>
          <a:bodyPr>
            <a:normAutofit/>
          </a:bodyPr>
          <a:lstStyle/>
          <a:p>
            <a:pPr lvl="0"/>
            <a:r>
              <a:rPr lang="en-ZA" dirty="0" smtClean="0"/>
              <a:t>Active </a:t>
            </a:r>
            <a:r>
              <a:rPr lang="en-ZA" dirty="0"/>
              <a:t>engagements with municipalities around informal settlement upgrade plans and projects (45 municipalities including the Mining Towns in Distress Programme).</a:t>
            </a:r>
            <a:endParaRPr lang="en-US" dirty="0"/>
          </a:p>
          <a:p>
            <a:pPr lvl="0"/>
            <a:r>
              <a:rPr lang="en-ZA" dirty="0"/>
              <a:t>Rapid assessments, categorisation, and the development of settlement plans in over 600 settlements.</a:t>
            </a:r>
            <a:endParaRPr lang="en-US" dirty="0"/>
          </a:p>
          <a:p>
            <a:pPr lvl="0"/>
            <a:r>
              <a:rPr lang="en-ZA" dirty="0"/>
              <a:t>Introductory courses on UISP for municipalities</a:t>
            </a:r>
            <a:r>
              <a:rPr lang="en-ZA" dirty="0" smtClean="0"/>
              <a:t>.</a:t>
            </a:r>
            <a:r>
              <a:rPr lang="en-ZA" dirty="0"/>
              <a:t> </a:t>
            </a:r>
            <a:endParaRPr lang="en-US" dirty="0"/>
          </a:p>
          <a:p>
            <a:endParaRPr lang="en-US" dirty="0"/>
          </a:p>
        </p:txBody>
      </p:sp>
    </p:spTree>
    <p:extLst>
      <p:ext uri="{BB962C8B-B14F-4D97-AF65-F5344CB8AC3E}">
        <p14:creationId xmlns:p14="http://schemas.microsoft.com/office/powerpoint/2010/main" val="25903298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1143000" y="1600201"/>
            <a:ext cx="6743700" cy="4894263"/>
          </a:xfrm>
        </p:spPr>
        <p:txBody>
          <a:bodyPr>
            <a:normAutofit/>
          </a:bodyPr>
          <a:lstStyle/>
          <a:p>
            <a:r>
              <a:rPr lang="en-ZA" i="1" dirty="0"/>
              <a:t>What were the three key aspects, relating to the new approach to the incremental upgrading of informal settlements, which you learnt from this module?</a:t>
            </a:r>
            <a:endParaRPr lang="en-US" dirty="0"/>
          </a:p>
          <a:p>
            <a:r>
              <a:rPr lang="en-ZA" i="1" dirty="0"/>
              <a:t>How will you apply them in your local upgrading programme</a:t>
            </a:r>
            <a:r>
              <a:rPr lang="en-ZA" i="1" dirty="0" smtClean="0"/>
              <a:t>?</a:t>
            </a:r>
            <a:endParaRPr lang="en-US" dirty="0"/>
          </a:p>
          <a:p>
            <a:pPr marL="0" indent="0">
              <a:buNone/>
            </a:pPr>
            <a:endParaRPr lang="en-GB" sz="2400" dirty="0"/>
          </a:p>
        </p:txBody>
      </p:sp>
      <p:sp>
        <p:nvSpPr>
          <p:cNvPr id="8198" name="TextBox 5"/>
          <p:cNvSpPr txBox="1">
            <a:spLocks noChangeArrowheads="1"/>
          </p:cNvSpPr>
          <p:nvPr/>
        </p:nvSpPr>
        <p:spPr bwMode="auto">
          <a:xfrm>
            <a:off x="7315200" y="6096000"/>
            <a:ext cx="685800" cy="369888"/>
          </a:xfrm>
          <a:prstGeom prst="rect">
            <a:avLst/>
          </a:prstGeom>
          <a:noFill/>
          <a:ln w="9525">
            <a:noFill/>
            <a:miter lim="800000"/>
            <a:headEnd/>
            <a:tailEnd/>
          </a:ln>
        </p:spPr>
        <p:txBody>
          <a:bodyPr>
            <a:spAutoFit/>
          </a:bodyPr>
          <a:lstStyle/>
          <a:p>
            <a:endParaRPr lang="en-US" dirty="0">
              <a:latin typeface="Calibri" pitchFamily="34" charset="0"/>
            </a:endParaRPr>
          </a:p>
        </p:txBody>
      </p:sp>
      <p:sp>
        <p:nvSpPr>
          <p:cNvPr id="5" name="Title 6"/>
          <p:cNvSpPr>
            <a:spLocks noGrp="1"/>
          </p:cNvSpPr>
          <p:nvPr>
            <p:ph type="title"/>
          </p:nvPr>
        </p:nvSpPr>
        <p:spPr>
          <a:xfrm>
            <a:off x="473075" y="242888"/>
            <a:ext cx="8229600" cy="1143000"/>
          </a:xfrm>
        </p:spPr>
        <p:txBody>
          <a:bodyPr/>
          <a:lstStyle/>
          <a:p>
            <a:r>
              <a:rPr lang="en-US" dirty="0" smtClean="0"/>
              <a:t>What did you gain?</a:t>
            </a:r>
            <a:endParaRPr lang="en-GB" dirty="0"/>
          </a:p>
        </p:txBody>
      </p:sp>
    </p:spTree>
    <p:extLst>
      <p:ext uri="{BB962C8B-B14F-4D97-AF65-F5344CB8AC3E}">
        <p14:creationId xmlns:p14="http://schemas.microsoft.com/office/powerpoint/2010/main" val="1238580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ODUL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MODUL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B16ED5C-8F84-4460-90C6-B9AB6816A065}"/>
</file>

<file path=customXml/itemProps2.xml><?xml version="1.0" encoding="utf-8"?>
<ds:datastoreItem xmlns:ds="http://schemas.openxmlformats.org/officeDocument/2006/customXml" ds:itemID="{105ECB32-EE8C-4935-998B-C189607F0C18}"/>
</file>

<file path=customXml/itemProps3.xml><?xml version="1.0" encoding="utf-8"?>
<ds:datastoreItem xmlns:ds="http://schemas.openxmlformats.org/officeDocument/2006/customXml" ds:itemID="{124F30CE-CE3C-4E3C-B921-4CB7C4B4B7B4}"/>
</file>

<file path=docProps/app.xml><?xml version="1.0" encoding="utf-8"?>
<Properties xmlns="http://schemas.openxmlformats.org/officeDocument/2006/extended-properties" xmlns:vt="http://schemas.openxmlformats.org/officeDocument/2006/docPropsVTypes">
  <Template/>
  <TotalTime>1668</TotalTime>
  <Words>4546</Words>
  <Application>Microsoft Office PowerPoint</Application>
  <PresentationFormat>On-screen Show (4:3)</PresentationFormat>
  <Paragraphs>456</Paragraphs>
  <Slides>64</Slides>
  <Notes>0</Notes>
  <HiddenSlides>1</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64</vt:i4>
      </vt:variant>
    </vt:vector>
  </HeadingPairs>
  <TitlesOfParts>
    <vt:vector size="72" baseType="lpstr">
      <vt:lpstr>Arial</vt:lpstr>
      <vt:lpstr>Arial Narrow</vt:lpstr>
      <vt:lpstr>Calibri</vt:lpstr>
      <vt:lpstr>Times New Roman</vt:lpstr>
      <vt:lpstr>Trebuchet MS</vt:lpstr>
      <vt:lpstr>1_Office Theme</vt:lpstr>
      <vt:lpstr>MODULE TEMPLATE</vt:lpstr>
      <vt:lpstr>1_MODULE TEMPLATE</vt:lpstr>
      <vt:lpstr>PowerPoint Presentation</vt:lpstr>
      <vt:lpstr>Module purpose</vt:lpstr>
      <vt:lpstr>Learning outcomes</vt:lpstr>
      <vt:lpstr>Module content</vt:lpstr>
      <vt:lpstr>1. From the Constitution to the Upgrading of Informal Settlements Programme (UISP)</vt:lpstr>
      <vt:lpstr>Activity 3.1: The Constitution</vt:lpstr>
      <vt:lpstr>The Constitutional Court cases</vt:lpstr>
      <vt:lpstr>Housing Act, 1997</vt:lpstr>
      <vt:lpstr>Housing Act cont.</vt:lpstr>
      <vt:lpstr>Housing Act- General Principles</vt:lpstr>
      <vt:lpstr>Activity 3.2: The Principles of the Housing Act</vt:lpstr>
      <vt:lpstr>Housing Act – Role of National Government</vt:lpstr>
      <vt:lpstr>Housing Act -  Role of Provincial Government</vt:lpstr>
      <vt:lpstr>Housing Act - Role of Municipalities</vt:lpstr>
      <vt:lpstr>What does this mean for informal settlements?</vt:lpstr>
      <vt:lpstr>Activity 3.3: Roles of the spheres of government</vt:lpstr>
      <vt:lpstr>Prevention of Illegal Evictions and Unlawful Occupation of Land Act (PIE) (1998)</vt:lpstr>
      <vt:lpstr>PIE Procedure…</vt:lpstr>
      <vt:lpstr>Activity 3.4: Applying the Prevention of Illegal Evictions (PIE) Act</vt:lpstr>
      <vt:lpstr>Spatial Planning and Land Use Management Act (2013) </vt:lpstr>
      <vt:lpstr>Policy Documents: ‘Breaking New Ground’ (BNG) (2004)</vt:lpstr>
      <vt:lpstr>Housing Code (2009)</vt:lpstr>
      <vt:lpstr>National Housing Code - Emergency Housing Programme </vt:lpstr>
      <vt:lpstr>National Housing Code: more programmes</vt:lpstr>
      <vt:lpstr>Enhanced People’s Housing Process (EPHP)</vt:lpstr>
      <vt:lpstr>Accreditation of Municipalities</vt:lpstr>
      <vt:lpstr>Integrated Residential Development Programmes (IRDP)</vt:lpstr>
      <vt:lpstr>Norms and Standards – House/Unit</vt:lpstr>
      <vt:lpstr>Norms and Standards - Services</vt:lpstr>
      <vt:lpstr>Service standards in informal settlement upgrades</vt:lpstr>
      <vt:lpstr>National Development Plan (2012)</vt:lpstr>
      <vt:lpstr>National Development Plan cont.</vt:lpstr>
      <vt:lpstr>National Development Plan cont.</vt:lpstr>
      <vt:lpstr>What this means for informal settlements</vt:lpstr>
      <vt:lpstr>Activity 3.5: Accepting Informality</vt:lpstr>
      <vt:lpstr>Performance instruments</vt:lpstr>
      <vt:lpstr>Outcome 8 – Delivery Agreement (2010-2014)</vt:lpstr>
      <vt:lpstr>What this means for informal settlements</vt:lpstr>
      <vt:lpstr>Medium Term Strategic Framework: 2014-2019 </vt:lpstr>
      <vt:lpstr>Activity 3.5: Reflection on Legislation and Policy for Informal Settlement Upgrading </vt:lpstr>
      <vt:lpstr>Summing up: Implications of legislation and policy</vt:lpstr>
      <vt:lpstr>Summing up… Care!</vt:lpstr>
      <vt:lpstr>Summing up… Listen!... Upgrade!...Act Swiftly!</vt:lpstr>
      <vt:lpstr>2. Upgrading of Informal Settlements Programme - UISP</vt:lpstr>
      <vt:lpstr>UISP: Four Phases</vt:lpstr>
      <vt:lpstr>Phase 1: Application</vt:lpstr>
      <vt:lpstr>Phase 1: Application cont.</vt:lpstr>
      <vt:lpstr>Phase 1: Application cont. - Funding</vt:lpstr>
      <vt:lpstr>UISP Phase 2: Project Initiation</vt:lpstr>
      <vt:lpstr>Phase 2 and 3 -  Funding</vt:lpstr>
      <vt:lpstr>Phase 3: Implementation</vt:lpstr>
      <vt:lpstr>Phase 4: Consolidation</vt:lpstr>
      <vt:lpstr>Funding Arrangements</vt:lpstr>
      <vt:lpstr>Activity 3.7: Finding Information in the Housing Code</vt:lpstr>
      <vt:lpstr>The UISP Subsidy amount</vt:lpstr>
      <vt:lpstr>Additional fiscal instruments</vt:lpstr>
      <vt:lpstr>Funding arrangements UISP</vt:lpstr>
      <vt:lpstr>Activity 3.8: Using the Programmes and Instruments in an Upgrading Project</vt:lpstr>
      <vt:lpstr>Institutional Arrangements</vt:lpstr>
      <vt:lpstr>Important Considerations</vt:lpstr>
      <vt:lpstr>3. National Upgrading Support Programme - Objectives </vt:lpstr>
      <vt:lpstr>NUSP – Strategic areas of support</vt:lpstr>
      <vt:lpstr>Activity streams</vt:lpstr>
      <vt:lpstr>What did you gain?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Margot Rubin</dc:creator>
  <cp:lastModifiedBy>Ros</cp:lastModifiedBy>
  <cp:revision>99</cp:revision>
  <cp:lastPrinted>2015-04-11T15:13:45Z</cp:lastPrinted>
  <dcterms:created xsi:type="dcterms:W3CDTF">2014-09-07T16:05:50Z</dcterms:created>
  <dcterms:modified xsi:type="dcterms:W3CDTF">2015-04-19T09:13:57Z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