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50.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8.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47.xml" ContentType="application/vnd.openxmlformats-officedocument.presentationml.slide+xml"/>
  <Override PartName="/ppt/slides/slide57.xml" ContentType="application/vnd.openxmlformats-officedocument.presentationml.slide+xml"/>
  <Override PartName="/ppt/slides/slide46.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49.xml" ContentType="application/vnd.openxmlformats-officedocument.presentationml.slide+xml"/>
  <Override PartName="/ppt/slides/slide9.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diagrams/drawing1.xml" ContentType="application/vnd.ms-office.drawingml.diagramDrawing+xml"/>
  <Override PartName="/ppt/theme/theme1.xml" ContentType="application/vnd.openxmlformats-officedocument.theme+xml"/>
  <Override PartName="/ppt/commentAuthors.xml" ContentType="application/vnd.openxmlformats-officedocument.presentationml.commentAuthors+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98" r:id="rId3"/>
    <p:sldId id="263" r:id="rId4"/>
    <p:sldId id="264" r:id="rId5"/>
    <p:sldId id="316" r:id="rId6"/>
    <p:sldId id="265" r:id="rId7"/>
    <p:sldId id="320" r:id="rId8"/>
    <p:sldId id="301" r:id="rId9"/>
    <p:sldId id="303" r:id="rId10"/>
    <p:sldId id="304" r:id="rId11"/>
    <p:sldId id="317" r:id="rId12"/>
    <p:sldId id="285" r:id="rId13"/>
    <p:sldId id="259" r:id="rId14"/>
    <p:sldId id="281" r:id="rId15"/>
    <p:sldId id="305" r:id="rId16"/>
    <p:sldId id="306" r:id="rId17"/>
    <p:sldId id="318" r:id="rId18"/>
    <p:sldId id="319" r:id="rId19"/>
    <p:sldId id="287" r:id="rId20"/>
    <p:sldId id="269" r:id="rId21"/>
    <p:sldId id="271" r:id="rId22"/>
    <p:sldId id="288" r:id="rId23"/>
    <p:sldId id="309" r:id="rId24"/>
    <p:sldId id="344" r:id="rId25"/>
    <p:sldId id="310" r:id="rId26"/>
    <p:sldId id="321" r:id="rId27"/>
    <p:sldId id="280" r:id="rId28"/>
    <p:sldId id="289" r:id="rId29"/>
    <p:sldId id="322" r:id="rId30"/>
    <p:sldId id="311" r:id="rId31"/>
    <p:sldId id="312" r:id="rId32"/>
    <p:sldId id="323" r:id="rId33"/>
    <p:sldId id="290" r:id="rId34"/>
    <p:sldId id="283" r:id="rId35"/>
    <p:sldId id="330" r:id="rId36"/>
    <p:sldId id="324" r:id="rId37"/>
    <p:sldId id="325" r:id="rId38"/>
    <p:sldId id="326" r:id="rId39"/>
    <p:sldId id="327" r:id="rId40"/>
    <p:sldId id="328" r:id="rId41"/>
    <p:sldId id="329" r:id="rId42"/>
    <p:sldId id="313" r:id="rId43"/>
    <p:sldId id="314" r:id="rId44"/>
    <p:sldId id="278" r:id="rId45"/>
    <p:sldId id="331" r:id="rId46"/>
    <p:sldId id="339" r:id="rId47"/>
    <p:sldId id="332" r:id="rId48"/>
    <p:sldId id="333" r:id="rId49"/>
    <p:sldId id="334" r:id="rId50"/>
    <p:sldId id="335" r:id="rId51"/>
    <p:sldId id="336" r:id="rId52"/>
    <p:sldId id="342" r:id="rId53"/>
    <p:sldId id="337" r:id="rId54"/>
    <p:sldId id="340" r:id="rId55"/>
    <p:sldId id="341" r:id="rId56"/>
    <p:sldId id="279" r:id="rId57"/>
    <p:sldId id="257" r:id="rId58"/>
    <p:sldId id="343"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p15:clr>
            <a:srgbClr val="A4A3A4"/>
          </p15:clr>
        </p15:guide>
        <p15:guide id="2" orient="horz" pos="2736">
          <p15:clr>
            <a:srgbClr val="A4A3A4"/>
          </p15:clr>
        </p15:guide>
        <p15:guide id="3" orient="horz" pos="432">
          <p15:clr>
            <a:srgbClr val="A4A3A4"/>
          </p15:clr>
        </p15:guide>
        <p15:guide id="4" orient="horz" pos="1008">
          <p15:clr>
            <a:srgbClr val="A4A3A4"/>
          </p15:clr>
        </p15:guide>
        <p15:guide id="5" orient="horz" pos="2976">
          <p15:clr>
            <a:srgbClr val="A4A3A4"/>
          </p15:clr>
        </p15:guide>
        <p15:guide id="6" pos="5472">
          <p15:clr>
            <a:srgbClr val="A4A3A4"/>
          </p15:clr>
        </p15:guide>
        <p15:guide id="7" pos="528">
          <p15:clr>
            <a:srgbClr val="A4A3A4"/>
          </p15:clr>
        </p15:guide>
        <p15:guide id="8" pos="28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got Rubin" initials="MR" lastIdx="8" clrIdx="0">
    <p:extLst>
      <p:ext uri="{19B8F6BF-5375-455C-9EA6-DF929625EA0E}">
        <p15:presenceInfo xmlns:p15="http://schemas.microsoft.com/office/powerpoint/2012/main" userId="fcdd4c3abc72673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13" autoAdjust="0"/>
    <p:restoredTop sz="94660"/>
  </p:normalViewPr>
  <p:slideViewPr>
    <p:cSldViewPr>
      <p:cViewPr varScale="1">
        <p:scale>
          <a:sx n="67" d="100"/>
          <a:sy n="67" d="100"/>
        </p:scale>
        <p:origin x="1350" y="66"/>
      </p:cViewPr>
      <p:guideLst>
        <p:guide orient="horz" pos="3840"/>
        <p:guide orient="horz" pos="2736"/>
        <p:guide orient="horz" pos="432"/>
        <p:guide orient="horz" pos="1008"/>
        <p:guide orient="horz" pos="2976"/>
        <p:guide pos="5472"/>
        <p:guide pos="528"/>
        <p:guide pos="28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customXml" Target="../customXml/item2.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customXml" Target="../customXml/item3.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ommentAuthors" Target="commentAuthors.xml"/><Relationship Id="rId65"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97050A-0555-4D7F-BA2A-CC5814EC2686}" type="doc">
      <dgm:prSet loTypeId="urn:microsoft.com/office/officeart/2005/8/layout/radial6" loCatId="relationship" qsTypeId="urn:microsoft.com/office/officeart/2005/8/quickstyle/simple1" qsCatId="simple" csTypeId="urn:microsoft.com/office/officeart/2005/8/colors/colorful5" csCatId="colorful" phldr="1"/>
      <dgm:spPr/>
      <dgm:t>
        <a:bodyPr/>
        <a:lstStyle/>
        <a:p>
          <a:endParaRPr lang="en-GB"/>
        </a:p>
      </dgm:t>
    </dgm:pt>
    <dgm:pt modelId="{8462A19B-678D-4E86-8F52-0C5FA79F959E}">
      <dgm:prSet phldrT="[Text]"/>
      <dgm:spPr>
        <a:noFill/>
        <a:ln>
          <a:prstDash val="dash"/>
        </a:ln>
      </dgm:spPr>
      <dgm:t>
        <a:bodyPr/>
        <a:lstStyle/>
        <a:p>
          <a:r>
            <a:rPr lang="en-US" dirty="0" smtClean="0">
              <a:solidFill>
                <a:schemeClr val="tx1">
                  <a:lumMod val="65000"/>
                  <a:lumOff val="35000"/>
                </a:schemeClr>
              </a:solidFill>
            </a:rPr>
            <a:t>Guidelines</a:t>
          </a:r>
          <a:endParaRPr lang="en-GB" dirty="0">
            <a:solidFill>
              <a:schemeClr val="tx1">
                <a:lumMod val="65000"/>
                <a:lumOff val="35000"/>
              </a:schemeClr>
            </a:solidFill>
          </a:endParaRPr>
        </a:p>
      </dgm:t>
    </dgm:pt>
    <dgm:pt modelId="{84F8DFBF-E71F-4B75-9813-5A5551DE2232}" type="parTrans" cxnId="{E4080063-ACA5-42FE-8BDC-CED377901FEB}">
      <dgm:prSet/>
      <dgm:spPr/>
      <dgm:t>
        <a:bodyPr/>
        <a:lstStyle/>
        <a:p>
          <a:endParaRPr lang="en-GB"/>
        </a:p>
      </dgm:t>
    </dgm:pt>
    <dgm:pt modelId="{D2344BDA-688E-4E43-A97A-580B67A8FD5E}" type="sibTrans" cxnId="{E4080063-ACA5-42FE-8BDC-CED377901FEB}">
      <dgm:prSet/>
      <dgm:spPr/>
      <dgm:t>
        <a:bodyPr/>
        <a:lstStyle/>
        <a:p>
          <a:endParaRPr lang="en-GB"/>
        </a:p>
      </dgm:t>
    </dgm:pt>
    <dgm:pt modelId="{DC32DEF4-9DE8-4CAE-84D0-D1B4E4213C29}">
      <dgm:prSet phldrT="[Text]" custT="1"/>
      <dgm:spPr>
        <a:solidFill>
          <a:schemeClr val="accent4">
            <a:lumMod val="75000"/>
          </a:schemeClr>
        </a:solidFill>
        <a:ln>
          <a:solidFill>
            <a:schemeClr val="accent4">
              <a:lumMod val="75000"/>
            </a:schemeClr>
          </a:solidFill>
        </a:ln>
      </dgm:spPr>
      <dgm:t>
        <a:bodyPr/>
        <a:lstStyle/>
        <a:p>
          <a:r>
            <a:rPr lang="en-US" sz="2000" dirty="0" smtClean="0"/>
            <a:t>Cannot be excluded</a:t>
          </a:r>
          <a:endParaRPr lang="en-GB" sz="2000" dirty="0"/>
        </a:p>
      </dgm:t>
    </dgm:pt>
    <dgm:pt modelId="{C0D494DA-D299-46F9-9C31-32C11A7FC434}" type="parTrans" cxnId="{B1F29424-4636-446B-9314-ADC7B3D65F9C}">
      <dgm:prSet/>
      <dgm:spPr/>
      <dgm:t>
        <a:bodyPr/>
        <a:lstStyle/>
        <a:p>
          <a:endParaRPr lang="en-GB"/>
        </a:p>
      </dgm:t>
    </dgm:pt>
    <dgm:pt modelId="{82F91C18-C411-4DF5-8D2E-B0890ED9276B}" type="sibTrans" cxnId="{B1F29424-4636-446B-9314-ADC7B3D65F9C}">
      <dgm:prSet/>
      <dgm:spPr>
        <a:solidFill>
          <a:schemeClr val="accent4">
            <a:lumMod val="75000"/>
          </a:schemeClr>
        </a:solidFill>
      </dgm:spPr>
      <dgm:t>
        <a:bodyPr/>
        <a:lstStyle/>
        <a:p>
          <a:endParaRPr lang="en-GB"/>
        </a:p>
      </dgm:t>
    </dgm:pt>
    <dgm:pt modelId="{087E4501-2AA7-483E-BEC8-FB9B825808D9}">
      <dgm:prSet phldrT="[Text]" custT="1"/>
      <dgm:spPr>
        <a:solidFill>
          <a:srgbClr val="660033"/>
        </a:solidFill>
      </dgm:spPr>
      <dgm:t>
        <a:bodyPr/>
        <a:lstStyle/>
        <a:p>
          <a:r>
            <a:rPr lang="en-US" sz="2000" dirty="0" smtClean="0"/>
            <a:t>Not decision-makers  but should be present</a:t>
          </a:r>
          <a:endParaRPr lang="en-GB" sz="2000" dirty="0"/>
        </a:p>
      </dgm:t>
    </dgm:pt>
    <dgm:pt modelId="{BD5BD528-CC18-4250-AB01-82B410B252A5}" type="parTrans" cxnId="{29400C2C-EEF6-4F53-AFBE-0AD136340D01}">
      <dgm:prSet/>
      <dgm:spPr/>
      <dgm:t>
        <a:bodyPr/>
        <a:lstStyle/>
        <a:p>
          <a:endParaRPr lang="en-GB"/>
        </a:p>
      </dgm:t>
    </dgm:pt>
    <dgm:pt modelId="{A5A69688-141E-45C2-9802-5C5D62178252}" type="sibTrans" cxnId="{29400C2C-EEF6-4F53-AFBE-0AD136340D01}">
      <dgm:prSet/>
      <dgm:spPr>
        <a:solidFill>
          <a:srgbClr val="660033"/>
        </a:solidFill>
      </dgm:spPr>
      <dgm:t>
        <a:bodyPr/>
        <a:lstStyle/>
        <a:p>
          <a:endParaRPr lang="en-GB"/>
        </a:p>
      </dgm:t>
    </dgm:pt>
    <dgm:pt modelId="{EFCDDBD7-A867-43C8-9AB3-FFE0FD9252C4}">
      <dgm:prSet phldrT="[Text]" custT="1"/>
      <dgm:spPr>
        <a:solidFill>
          <a:srgbClr val="D65636"/>
        </a:solidFill>
        <a:ln>
          <a:solidFill>
            <a:srgbClr val="D65636"/>
          </a:solidFill>
        </a:ln>
      </dgm:spPr>
      <dgm:t>
        <a:bodyPr/>
        <a:lstStyle/>
        <a:p>
          <a:r>
            <a:rPr lang="en-ZA" sz="2000" b="0" dirty="0" smtClean="0"/>
            <a:t>Must be involved in decision-making </a:t>
          </a:r>
          <a:endParaRPr lang="en-GB" sz="2000" b="0" dirty="0"/>
        </a:p>
      </dgm:t>
    </dgm:pt>
    <dgm:pt modelId="{048E46F4-95D3-4C4F-9CB1-100E9BE61B96}" type="parTrans" cxnId="{434FF992-FAC6-462C-9080-534D79B56DA1}">
      <dgm:prSet/>
      <dgm:spPr/>
      <dgm:t>
        <a:bodyPr/>
        <a:lstStyle/>
        <a:p>
          <a:endParaRPr lang="en-GB"/>
        </a:p>
      </dgm:t>
    </dgm:pt>
    <dgm:pt modelId="{A2313F5E-553A-4E70-A91D-C9D341CF621F}" type="sibTrans" cxnId="{434FF992-FAC6-462C-9080-534D79B56DA1}">
      <dgm:prSet/>
      <dgm:spPr>
        <a:solidFill>
          <a:srgbClr val="D65636"/>
        </a:solidFill>
      </dgm:spPr>
      <dgm:t>
        <a:bodyPr/>
        <a:lstStyle/>
        <a:p>
          <a:endParaRPr lang="en-GB"/>
        </a:p>
      </dgm:t>
    </dgm:pt>
    <dgm:pt modelId="{C3B65734-4420-4D6C-8C74-A06BB8A96E18}">
      <dgm:prSet custT="1"/>
      <dgm:spPr>
        <a:solidFill>
          <a:schemeClr val="tx1">
            <a:lumMod val="65000"/>
            <a:lumOff val="35000"/>
          </a:schemeClr>
        </a:solidFill>
        <a:ln>
          <a:solidFill>
            <a:schemeClr val="tx1">
              <a:lumMod val="65000"/>
              <a:lumOff val="35000"/>
            </a:schemeClr>
          </a:solidFill>
        </a:ln>
      </dgm:spPr>
      <dgm:t>
        <a:bodyPr/>
        <a:lstStyle/>
        <a:p>
          <a:r>
            <a:rPr lang="en-US" sz="2000" dirty="0" smtClean="0"/>
            <a:t>Would like to be involved</a:t>
          </a:r>
          <a:endParaRPr lang="en-GB" sz="2000" dirty="0"/>
        </a:p>
      </dgm:t>
    </dgm:pt>
    <dgm:pt modelId="{9FDCDCF8-CAFA-4673-B9E7-3195C91E0317}" type="parTrans" cxnId="{C48EA214-B703-4BAE-B80C-A0D557970F3A}">
      <dgm:prSet/>
      <dgm:spPr/>
      <dgm:t>
        <a:bodyPr/>
        <a:lstStyle/>
        <a:p>
          <a:endParaRPr lang="en-GB"/>
        </a:p>
      </dgm:t>
    </dgm:pt>
    <dgm:pt modelId="{633A85FD-602A-4594-980C-2A4DCE999503}" type="sibTrans" cxnId="{C48EA214-B703-4BAE-B80C-A0D557970F3A}">
      <dgm:prSet/>
      <dgm:spPr>
        <a:solidFill>
          <a:schemeClr val="tx1">
            <a:lumMod val="65000"/>
            <a:lumOff val="35000"/>
          </a:schemeClr>
        </a:solidFill>
      </dgm:spPr>
      <dgm:t>
        <a:bodyPr/>
        <a:lstStyle/>
        <a:p>
          <a:endParaRPr lang="en-GB"/>
        </a:p>
      </dgm:t>
    </dgm:pt>
    <dgm:pt modelId="{7B0DDB07-FFDC-4583-9F25-F93FB4DB2F29}" type="pres">
      <dgm:prSet presAssocID="{3397050A-0555-4D7F-BA2A-CC5814EC2686}" presName="Name0" presStyleCnt="0">
        <dgm:presLayoutVars>
          <dgm:chMax val="1"/>
          <dgm:dir/>
          <dgm:animLvl val="ctr"/>
          <dgm:resizeHandles val="exact"/>
        </dgm:presLayoutVars>
      </dgm:prSet>
      <dgm:spPr/>
      <dgm:t>
        <a:bodyPr/>
        <a:lstStyle/>
        <a:p>
          <a:endParaRPr lang="en-GB"/>
        </a:p>
      </dgm:t>
    </dgm:pt>
    <dgm:pt modelId="{96EACDF6-3FFE-4D33-BFDC-8336B3B91905}" type="pres">
      <dgm:prSet presAssocID="{8462A19B-678D-4E86-8F52-0C5FA79F959E}" presName="centerShape" presStyleLbl="node0" presStyleIdx="0" presStyleCnt="1"/>
      <dgm:spPr/>
      <dgm:t>
        <a:bodyPr/>
        <a:lstStyle/>
        <a:p>
          <a:endParaRPr lang="en-GB"/>
        </a:p>
      </dgm:t>
    </dgm:pt>
    <dgm:pt modelId="{4F13DC4D-05D5-40A9-A3CC-1D271DCA8EF7}" type="pres">
      <dgm:prSet presAssocID="{DC32DEF4-9DE8-4CAE-84D0-D1B4E4213C29}" presName="node" presStyleLbl="node1" presStyleIdx="0" presStyleCnt="4" custScaleX="136400" custScaleY="137058">
        <dgm:presLayoutVars>
          <dgm:bulletEnabled val="1"/>
        </dgm:presLayoutVars>
      </dgm:prSet>
      <dgm:spPr/>
      <dgm:t>
        <a:bodyPr/>
        <a:lstStyle/>
        <a:p>
          <a:endParaRPr lang="en-GB"/>
        </a:p>
      </dgm:t>
    </dgm:pt>
    <dgm:pt modelId="{F414246F-4F5A-4C7F-A7D4-511B93E3EE19}" type="pres">
      <dgm:prSet presAssocID="{DC32DEF4-9DE8-4CAE-84D0-D1B4E4213C29}" presName="dummy" presStyleCnt="0"/>
      <dgm:spPr/>
    </dgm:pt>
    <dgm:pt modelId="{2F0741E5-0A5C-4FDC-8842-C6E76D0D69FB}" type="pres">
      <dgm:prSet presAssocID="{82F91C18-C411-4DF5-8D2E-B0890ED9276B}" presName="sibTrans" presStyleLbl="sibTrans2D1" presStyleIdx="0" presStyleCnt="4"/>
      <dgm:spPr/>
      <dgm:t>
        <a:bodyPr/>
        <a:lstStyle/>
        <a:p>
          <a:endParaRPr lang="en-GB"/>
        </a:p>
      </dgm:t>
    </dgm:pt>
    <dgm:pt modelId="{2FE82E7C-3AE8-434C-99E5-6EEC67ED0552}" type="pres">
      <dgm:prSet presAssocID="{087E4501-2AA7-483E-BEC8-FB9B825808D9}" presName="node" presStyleLbl="node1" presStyleIdx="1" presStyleCnt="4" custScaleX="147287" custScaleY="119436">
        <dgm:presLayoutVars>
          <dgm:bulletEnabled val="1"/>
        </dgm:presLayoutVars>
      </dgm:prSet>
      <dgm:spPr/>
      <dgm:t>
        <a:bodyPr/>
        <a:lstStyle/>
        <a:p>
          <a:endParaRPr lang="en-GB"/>
        </a:p>
      </dgm:t>
    </dgm:pt>
    <dgm:pt modelId="{31474C2D-40FD-4511-A827-657B69772F5B}" type="pres">
      <dgm:prSet presAssocID="{087E4501-2AA7-483E-BEC8-FB9B825808D9}" presName="dummy" presStyleCnt="0"/>
      <dgm:spPr/>
    </dgm:pt>
    <dgm:pt modelId="{BB801AE6-09FB-4817-9403-A350E4143ED8}" type="pres">
      <dgm:prSet presAssocID="{A5A69688-141E-45C2-9802-5C5D62178252}" presName="sibTrans" presStyleLbl="sibTrans2D1" presStyleIdx="1" presStyleCnt="4"/>
      <dgm:spPr/>
      <dgm:t>
        <a:bodyPr/>
        <a:lstStyle/>
        <a:p>
          <a:endParaRPr lang="en-GB"/>
        </a:p>
      </dgm:t>
    </dgm:pt>
    <dgm:pt modelId="{9D08DEAB-0AC3-415B-AE45-6399B0D9D3B9}" type="pres">
      <dgm:prSet presAssocID="{EFCDDBD7-A867-43C8-9AB3-FFE0FD9252C4}" presName="node" presStyleLbl="node1" presStyleIdx="2" presStyleCnt="4" custScaleX="149304" custScaleY="125310">
        <dgm:presLayoutVars>
          <dgm:bulletEnabled val="1"/>
        </dgm:presLayoutVars>
      </dgm:prSet>
      <dgm:spPr/>
      <dgm:t>
        <a:bodyPr/>
        <a:lstStyle/>
        <a:p>
          <a:endParaRPr lang="en-GB"/>
        </a:p>
      </dgm:t>
    </dgm:pt>
    <dgm:pt modelId="{950F27E2-F1F4-4D5D-9763-404A90D8A729}" type="pres">
      <dgm:prSet presAssocID="{EFCDDBD7-A867-43C8-9AB3-FFE0FD9252C4}" presName="dummy" presStyleCnt="0"/>
      <dgm:spPr/>
    </dgm:pt>
    <dgm:pt modelId="{AC16BFD7-3686-42FE-8E56-629840CD48A9}" type="pres">
      <dgm:prSet presAssocID="{A2313F5E-553A-4E70-A91D-C9D341CF621F}" presName="sibTrans" presStyleLbl="sibTrans2D1" presStyleIdx="2" presStyleCnt="4"/>
      <dgm:spPr/>
      <dgm:t>
        <a:bodyPr/>
        <a:lstStyle/>
        <a:p>
          <a:endParaRPr lang="en-GB"/>
        </a:p>
      </dgm:t>
    </dgm:pt>
    <dgm:pt modelId="{7C9910DB-EEA9-4239-97C4-01D7EEF709D1}" type="pres">
      <dgm:prSet presAssocID="{C3B65734-4420-4D6C-8C74-A06BB8A96E18}" presName="node" presStyleLbl="node1" presStyleIdx="3" presStyleCnt="4" custScaleX="150461" custScaleY="119436">
        <dgm:presLayoutVars>
          <dgm:bulletEnabled val="1"/>
        </dgm:presLayoutVars>
      </dgm:prSet>
      <dgm:spPr/>
      <dgm:t>
        <a:bodyPr/>
        <a:lstStyle/>
        <a:p>
          <a:endParaRPr lang="en-GB"/>
        </a:p>
      </dgm:t>
    </dgm:pt>
    <dgm:pt modelId="{8EDCB189-EF0E-4734-960D-9BF80975B17B}" type="pres">
      <dgm:prSet presAssocID="{C3B65734-4420-4D6C-8C74-A06BB8A96E18}" presName="dummy" presStyleCnt="0"/>
      <dgm:spPr/>
    </dgm:pt>
    <dgm:pt modelId="{E1A93768-31ED-45BB-A2A1-D5CF54D4AA0E}" type="pres">
      <dgm:prSet presAssocID="{633A85FD-602A-4594-980C-2A4DCE999503}" presName="sibTrans" presStyleLbl="sibTrans2D1" presStyleIdx="3" presStyleCnt="4"/>
      <dgm:spPr/>
      <dgm:t>
        <a:bodyPr/>
        <a:lstStyle/>
        <a:p>
          <a:endParaRPr lang="en-GB"/>
        </a:p>
      </dgm:t>
    </dgm:pt>
  </dgm:ptLst>
  <dgm:cxnLst>
    <dgm:cxn modelId="{095FEE80-58D5-4F88-BFBF-3E9F105073EE}" type="presOf" srcId="{A5A69688-141E-45C2-9802-5C5D62178252}" destId="{BB801AE6-09FB-4817-9403-A350E4143ED8}" srcOrd="0" destOrd="0" presId="urn:microsoft.com/office/officeart/2005/8/layout/radial6"/>
    <dgm:cxn modelId="{3CDB9F8E-DBAA-42EA-911F-B926EC8D09E9}" type="presOf" srcId="{EFCDDBD7-A867-43C8-9AB3-FFE0FD9252C4}" destId="{9D08DEAB-0AC3-415B-AE45-6399B0D9D3B9}" srcOrd="0" destOrd="0" presId="urn:microsoft.com/office/officeart/2005/8/layout/radial6"/>
    <dgm:cxn modelId="{6036399E-C215-4601-843E-21315344D8C6}" type="presOf" srcId="{8462A19B-678D-4E86-8F52-0C5FA79F959E}" destId="{96EACDF6-3FFE-4D33-BFDC-8336B3B91905}" srcOrd="0" destOrd="0" presId="urn:microsoft.com/office/officeart/2005/8/layout/radial6"/>
    <dgm:cxn modelId="{4FE3383B-E769-43E2-81A1-FE43143429DB}" type="presOf" srcId="{DC32DEF4-9DE8-4CAE-84D0-D1B4E4213C29}" destId="{4F13DC4D-05D5-40A9-A3CC-1D271DCA8EF7}" srcOrd="0" destOrd="0" presId="urn:microsoft.com/office/officeart/2005/8/layout/radial6"/>
    <dgm:cxn modelId="{5EEA9CB4-28AB-43CF-901F-BDA9137639A1}" type="presOf" srcId="{3397050A-0555-4D7F-BA2A-CC5814EC2686}" destId="{7B0DDB07-FFDC-4583-9F25-F93FB4DB2F29}" srcOrd="0" destOrd="0" presId="urn:microsoft.com/office/officeart/2005/8/layout/radial6"/>
    <dgm:cxn modelId="{05AB47A3-78EE-483E-815D-51AA20584451}" type="presOf" srcId="{087E4501-2AA7-483E-BEC8-FB9B825808D9}" destId="{2FE82E7C-3AE8-434C-99E5-6EEC67ED0552}" srcOrd="0" destOrd="0" presId="urn:microsoft.com/office/officeart/2005/8/layout/radial6"/>
    <dgm:cxn modelId="{B1F29424-4636-446B-9314-ADC7B3D65F9C}" srcId="{8462A19B-678D-4E86-8F52-0C5FA79F959E}" destId="{DC32DEF4-9DE8-4CAE-84D0-D1B4E4213C29}" srcOrd="0" destOrd="0" parTransId="{C0D494DA-D299-46F9-9C31-32C11A7FC434}" sibTransId="{82F91C18-C411-4DF5-8D2E-B0890ED9276B}"/>
    <dgm:cxn modelId="{EC33C7D5-B801-4692-9855-83F2A4A1B072}" type="presOf" srcId="{82F91C18-C411-4DF5-8D2E-B0890ED9276B}" destId="{2F0741E5-0A5C-4FDC-8842-C6E76D0D69FB}" srcOrd="0" destOrd="0" presId="urn:microsoft.com/office/officeart/2005/8/layout/radial6"/>
    <dgm:cxn modelId="{F9D5EEE0-09C1-4E64-A46C-7D4949CDEB6F}" type="presOf" srcId="{A2313F5E-553A-4E70-A91D-C9D341CF621F}" destId="{AC16BFD7-3686-42FE-8E56-629840CD48A9}" srcOrd="0" destOrd="0" presId="urn:microsoft.com/office/officeart/2005/8/layout/radial6"/>
    <dgm:cxn modelId="{E4080063-ACA5-42FE-8BDC-CED377901FEB}" srcId="{3397050A-0555-4D7F-BA2A-CC5814EC2686}" destId="{8462A19B-678D-4E86-8F52-0C5FA79F959E}" srcOrd="0" destOrd="0" parTransId="{84F8DFBF-E71F-4B75-9813-5A5551DE2232}" sibTransId="{D2344BDA-688E-4E43-A97A-580B67A8FD5E}"/>
    <dgm:cxn modelId="{C48EA214-B703-4BAE-B80C-A0D557970F3A}" srcId="{8462A19B-678D-4E86-8F52-0C5FA79F959E}" destId="{C3B65734-4420-4D6C-8C74-A06BB8A96E18}" srcOrd="3" destOrd="0" parTransId="{9FDCDCF8-CAFA-4673-B9E7-3195C91E0317}" sibTransId="{633A85FD-602A-4594-980C-2A4DCE999503}"/>
    <dgm:cxn modelId="{434FF992-FAC6-462C-9080-534D79B56DA1}" srcId="{8462A19B-678D-4E86-8F52-0C5FA79F959E}" destId="{EFCDDBD7-A867-43C8-9AB3-FFE0FD9252C4}" srcOrd="2" destOrd="0" parTransId="{048E46F4-95D3-4C4F-9CB1-100E9BE61B96}" sibTransId="{A2313F5E-553A-4E70-A91D-C9D341CF621F}"/>
    <dgm:cxn modelId="{29400C2C-EEF6-4F53-AFBE-0AD136340D01}" srcId="{8462A19B-678D-4E86-8F52-0C5FA79F959E}" destId="{087E4501-2AA7-483E-BEC8-FB9B825808D9}" srcOrd="1" destOrd="0" parTransId="{BD5BD528-CC18-4250-AB01-82B410B252A5}" sibTransId="{A5A69688-141E-45C2-9802-5C5D62178252}"/>
    <dgm:cxn modelId="{52AC63F4-18E0-4883-9BF5-49F47A3D1634}" type="presOf" srcId="{C3B65734-4420-4D6C-8C74-A06BB8A96E18}" destId="{7C9910DB-EEA9-4239-97C4-01D7EEF709D1}" srcOrd="0" destOrd="0" presId="urn:microsoft.com/office/officeart/2005/8/layout/radial6"/>
    <dgm:cxn modelId="{EAAE4F54-91D3-4028-A2E9-CB06F3B55E9E}" type="presOf" srcId="{633A85FD-602A-4594-980C-2A4DCE999503}" destId="{E1A93768-31ED-45BB-A2A1-D5CF54D4AA0E}" srcOrd="0" destOrd="0" presId="urn:microsoft.com/office/officeart/2005/8/layout/radial6"/>
    <dgm:cxn modelId="{B09ABE92-CE57-4D85-8A88-9CF725EA21A0}" type="presParOf" srcId="{7B0DDB07-FFDC-4583-9F25-F93FB4DB2F29}" destId="{96EACDF6-3FFE-4D33-BFDC-8336B3B91905}" srcOrd="0" destOrd="0" presId="urn:microsoft.com/office/officeart/2005/8/layout/radial6"/>
    <dgm:cxn modelId="{5E43D1EF-6C5E-4F65-854D-74EBCD82DF36}" type="presParOf" srcId="{7B0DDB07-FFDC-4583-9F25-F93FB4DB2F29}" destId="{4F13DC4D-05D5-40A9-A3CC-1D271DCA8EF7}" srcOrd="1" destOrd="0" presId="urn:microsoft.com/office/officeart/2005/8/layout/radial6"/>
    <dgm:cxn modelId="{34A0C2A4-D46C-4DFD-B4C4-39A89DFD7642}" type="presParOf" srcId="{7B0DDB07-FFDC-4583-9F25-F93FB4DB2F29}" destId="{F414246F-4F5A-4C7F-A7D4-511B93E3EE19}" srcOrd="2" destOrd="0" presId="urn:microsoft.com/office/officeart/2005/8/layout/radial6"/>
    <dgm:cxn modelId="{04636E5D-9C26-4547-9B03-D6FAE39AC1F0}" type="presParOf" srcId="{7B0DDB07-FFDC-4583-9F25-F93FB4DB2F29}" destId="{2F0741E5-0A5C-4FDC-8842-C6E76D0D69FB}" srcOrd="3" destOrd="0" presId="urn:microsoft.com/office/officeart/2005/8/layout/radial6"/>
    <dgm:cxn modelId="{2643967B-8F6C-4AC8-8E40-41FE9EDC5591}" type="presParOf" srcId="{7B0DDB07-FFDC-4583-9F25-F93FB4DB2F29}" destId="{2FE82E7C-3AE8-434C-99E5-6EEC67ED0552}" srcOrd="4" destOrd="0" presId="urn:microsoft.com/office/officeart/2005/8/layout/radial6"/>
    <dgm:cxn modelId="{231D4CBE-4145-4940-AB40-B073554CAF9C}" type="presParOf" srcId="{7B0DDB07-FFDC-4583-9F25-F93FB4DB2F29}" destId="{31474C2D-40FD-4511-A827-657B69772F5B}" srcOrd="5" destOrd="0" presId="urn:microsoft.com/office/officeart/2005/8/layout/radial6"/>
    <dgm:cxn modelId="{98C93927-57FD-4699-A480-B5D407CFEC25}" type="presParOf" srcId="{7B0DDB07-FFDC-4583-9F25-F93FB4DB2F29}" destId="{BB801AE6-09FB-4817-9403-A350E4143ED8}" srcOrd="6" destOrd="0" presId="urn:microsoft.com/office/officeart/2005/8/layout/radial6"/>
    <dgm:cxn modelId="{73E7447E-2517-43E2-A5DD-96CA3606D9B7}" type="presParOf" srcId="{7B0DDB07-FFDC-4583-9F25-F93FB4DB2F29}" destId="{9D08DEAB-0AC3-415B-AE45-6399B0D9D3B9}" srcOrd="7" destOrd="0" presId="urn:microsoft.com/office/officeart/2005/8/layout/radial6"/>
    <dgm:cxn modelId="{05AA9B57-81A9-42A4-A705-736A32F09BD3}" type="presParOf" srcId="{7B0DDB07-FFDC-4583-9F25-F93FB4DB2F29}" destId="{950F27E2-F1F4-4D5D-9763-404A90D8A729}" srcOrd="8" destOrd="0" presId="urn:microsoft.com/office/officeart/2005/8/layout/radial6"/>
    <dgm:cxn modelId="{52C383C3-B4AB-40BB-9C2C-FB92709CEF04}" type="presParOf" srcId="{7B0DDB07-FFDC-4583-9F25-F93FB4DB2F29}" destId="{AC16BFD7-3686-42FE-8E56-629840CD48A9}" srcOrd="9" destOrd="0" presId="urn:microsoft.com/office/officeart/2005/8/layout/radial6"/>
    <dgm:cxn modelId="{A81948CE-2E6E-425B-B844-B581ED4BB70C}" type="presParOf" srcId="{7B0DDB07-FFDC-4583-9F25-F93FB4DB2F29}" destId="{7C9910DB-EEA9-4239-97C4-01D7EEF709D1}" srcOrd="10" destOrd="0" presId="urn:microsoft.com/office/officeart/2005/8/layout/radial6"/>
    <dgm:cxn modelId="{87D8A9B2-7A28-44F3-A06D-168C87AB8BEC}" type="presParOf" srcId="{7B0DDB07-FFDC-4583-9F25-F93FB4DB2F29}" destId="{8EDCB189-EF0E-4734-960D-9BF80975B17B}" srcOrd="11" destOrd="0" presId="urn:microsoft.com/office/officeart/2005/8/layout/radial6"/>
    <dgm:cxn modelId="{8CD2F8B2-E5A4-4C05-8287-6DD181D3820B}" type="presParOf" srcId="{7B0DDB07-FFDC-4583-9F25-F93FB4DB2F29}" destId="{E1A93768-31ED-45BB-A2A1-D5CF54D4AA0E}"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320C58-772C-4710-9B33-F0015FCB9D47}"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0629E-C448-4C50-A8FC-8827F3786627}" type="slidenum">
              <a:rPr lang="en-US" smtClean="0"/>
              <a:t>‹#›</a:t>
            </a:fld>
            <a:endParaRPr lang="en-US" dirty="0"/>
          </a:p>
        </p:txBody>
      </p:sp>
      <p:pic>
        <p:nvPicPr>
          <p:cNvPr id="7" name="Picture 6" descr="NUSP logo.jpg"/>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p:nvSpPr>
        <p:spPr>
          <a:xfrm>
            <a:off x="2057400"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04</a:t>
            </a:r>
            <a:endParaRPr lang="en-US" sz="2000" b="1" i="0" dirty="0">
              <a:solidFill>
                <a:schemeClr val="bg1"/>
              </a:solidFill>
              <a:latin typeface="Arial Narrow"/>
              <a:cs typeface="Arial Narrow"/>
            </a:endParaRPr>
          </a:p>
        </p:txBody>
      </p:sp>
      <p:sp>
        <p:nvSpPr>
          <p:cNvPr id="15" name="TextBox 14"/>
          <p:cNvSpPr txBox="1"/>
          <p:nvPr/>
        </p:nvSpPr>
        <p:spPr>
          <a:xfrm>
            <a:off x="5943600" y="8009"/>
            <a:ext cx="2489821" cy="246221"/>
          </a:xfrm>
          <a:prstGeom prst="rect">
            <a:avLst/>
          </a:prstGeom>
          <a:noFill/>
        </p:spPr>
        <p:txBody>
          <a:bodyPr wrap="square" rtlCol="0">
            <a:spAutoFit/>
          </a:bodyPr>
          <a:lstStyle/>
          <a:p>
            <a:pPr algn="ctr"/>
            <a:r>
              <a:rPr lang="en-US" sz="1000" dirty="0" smtClean="0">
                <a:solidFill>
                  <a:srgbClr val="FFFFFF"/>
                </a:solidFill>
                <a:latin typeface="Trebuchet MS"/>
                <a:cs typeface="Trebuchet MS"/>
              </a:rPr>
              <a:t>PARTICIPATORY APPROACHES</a:t>
            </a:r>
            <a:endParaRPr lang="en-US" sz="10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4: PARTICIPATORY APPROACHES</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2124436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382000" cy="2057400"/>
          </a:xfrm>
        </p:spPr>
        <p:txBody>
          <a:bodyPr anchor="ctr">
            <a:noAutofit/>
          </a:bodyPr>
          <a:lstStyle/>
          <a:p>
            <a:pPr marL="0" indent="0">
              <a:buNone/>
            </a:pPr>
            <a:r>
              <a:rPr lang="en-ZA" sz="2000" dirty="0" smtClean="0"/>
              <a:t>The </a:t>
            </a:r>
            <a:r>
              <a:rPr lang="en-ZA" sz="2000" dirty="0"/>
              <a:t>purpose of this module is to provide you with a basic understanding of the benefits, theory and practice of participation, including suitable tools and methods that can be applied, so that you can support genuine and meaningful participation in upgrading projects.</a:t>
            </a:r>
            <a:endParaRPr lang="en-US" sz="2000" dirty="0"/>
          </a:p>
          <a:p>
            <a:pPr marL="0" indent="0" algn="just">
              <a:lnSpc>
                <a:spcPct val="120000"/>
              </a:lnSpc>
              <a:buNone/>
            </a:pPr>
            <a:endParaRPr lang="en-US" sz="2000" dirty="0"/>
          </a:p>
        </p:txBody>
      </p:sp>
      <p:pic>
        <p:nvPicPr>
          <p:cNvPr id="4" name="Picture 3" descr="Slum-Upgrading_collabortaive construction.jpg"/>
          <p:cNvPicPr>
            <a:picLocks noChangeAspect="1"/>
          </p:cNvPicPr>
          <p:nvPr/>
        </p:nvPicPr>
        <p:blipFill rotWithShape="1">
          <a:blip r:embed="rId2" cstate="print">
            <a:extLst>
              <a:ext uri="{28A0092B-C50C-407E-A947-70E740481C1C}">
                <a14:useLocalDpi xmlns:a14="http://schemas.microsoft.com/office/drawing/2010/main"/>
              </a:ext>
            </a:extLst>
          </a:blip>
          <a:srcRect t="19007" b="1"/>
          <a:stretch/>
        </p:blipFill>
        <p:spPr>
          <a:xfrm>
            <a:off x="0" y="3629008"/>
            <a:ext cx="9144000" cy="3821848"/>
          </a:xfrm>
          <a:prstGeom prst="rect">
            <a:avLst/>
          </a:prstGeom>
        </p:spPr>
      </p:pic>
      <p:sp>
        <p:nvSpPr>
          <p:cNvPr id="6" name="Title Placeholder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i="0" kern="1200">
                <a:solidFill>
                  <a:srgbClr val="D85636"/>
                </a:solidFill>
                <a:latin typeface="Arial Narrow"/>
                <a:ea typeface="+mj-ea"/>
                <a:cs typeface="Arial Narrow"/>
              </a:defRPr>
            </a:lvl1pPr>
          </a:lstStyle>
          <a:p>
            <a:r>
              <a:rPr lang="en-US" dirty="0" smtClean="0"/>
              <a:t>Module Purpose</a:t>
            </a:r>
            <a:endParaRPr lang="en-US" dirty="0"/>
          </a:p>
        </p:txBody>
      </p:sp>
    </p:spTree>
    <p:extLst>
      <p:ext uri="{BB962C8B-B14F-4D97-AF65-F5344CB8AC3E}">
        <p14:creationId xmlns:p14="http://schemas.microsoft.com/office/powerpoint/2010/main" val="35879836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7638"/>
            <a:ext cx="8458200" cy="5135562"/>
          </a:xfrm>
        </p:spPr>
        <p:txBody>
          <a:bodyPr>
            <a:noAutofit/>
          </a:bodyPr>
          <a:lstStyle/>
          <a:p>
            <a:pPr lvl="0"/>
            <a:r>
              <a:rPr lang="en-GB" sz="2000" dirty="0"/>
              <a:t>Discuss the meaning and importance of a participatory approach to informal settlement upgrading;</a:t>
            </a:r>
            <a:endParaRPr lang="en-US" sz="2000" dirty="0"/>
          </a:p>
          <a:p>
            <a:pPr lvl="0"/>
            <a:r>
              <a:rPr lang="en-GB" sz="2000" dirty="0"/>
              <a:t>Recognise that municipalities are mandated to empower communities through participation;</a:t>
            </a:r>
            <a:endParaRPr lang="en-US" sz="2000" dirty="0"/>
          </a:p>
          <a:p>
            <a:pPr lvl="0"/>
            <a:r>
              <a:rPr lang="en-GB" sz="2000" dirty="0"/>
              <a:t>Describe different levels of participation and place your own participatory processes on the participation continuum;</a:t>
            </a:r>
            <a:endParaRPr lang="en-US" sz="2000" dirty="0"/>
          </a:p>
          <a:p>
            <a:pPr lvl="0"/>
            <a:r>
              <a:rPr lang="en-GB" sz="2000" dirty="0"/>
              <a:t>Consider key issues when selecting stakeholders to be involved in a participatory process;</a:t>
            </a:r>
            <a:endParaRPr lang="en-US" sz="2000" dirty="0"/>
          </a:p>
          <a:p>
            <a:pPr lvl="0"/>
            <a:r>
              <a:rPr lang="en-GB" sz="2000" dirty="0"/>
              <a:t>Identify different participatory processes that can be used at different phases of informal settlement upgrading;</a:t>
            </a:r>
            <a:endParaRPr lang="en-US" sz="2000" dirty="0"/>
          </a:p>
          <a:p>
            <a:pPr lvl="0"/>
            <a:r>
              <a:rPr lang="en-GB" sz="2000" dirty="0"/>
              <a:t>Use some communication skills that encourage participation;</a:t>
            </a:r>
            <a:endParaRPr lang="en-US" sz="2000" dirty="0"/>
          </a:p>
          <a:p>
            <a:pPr lvl="0"/>
            <a:r>
              <a:rPr lang="en-GB" sz="2000" dirty="0"/>
              <a:t>Suggest some responses to common issues you encounter with participation.</a:t>
            </a:r>
            <a:endParaRPr lang="en-US" sz="2000" dirty="0"/>
          </a:p>
          <a:p>
            <a:endParaRPr lang="en-ZA" sz="2000" dirty="0"/>
          </a:p>
          <a:p>
            <a:pPr algn="just">
              <a:lnSpc>
                <a:spcPct val="110000"/>
              </a:lnSpc>
            </a:pPr>
            <a:endParaRPr lang="en-US" sz="2000" dirty="0"/>
          </a:p>
        </p:txBody>
      </p:sp>
      <p:sp>
        <p:nvSpPr>
          <p:cNvPr id="5" name="Title 4"/>
          <p:cNvSpPr>
            <a:spLocks noGrp="1"/>
          </p:cNvSpPr>
          <p:nvPr>
            <p:ph type="title"/>
          </p:nvPr>
        </p:nvSpPr>
        <p:spPr/>
        <p:txBody>
          <a:bodyPr/>
          <a:lstStyle/>
          <a:p>
            <a:r>
              <a:rPr lang="en-US" dirty="0" smtClean="0"/>
              <a:t>Learning Outcomes </a:t>
            </a:r>
            <a:endParaRPr lang="en-US" b="0" dirty="0"/>
          </a:p>
        </p:txBody>
      </p:sp>
    </p:spTree>
    <p:extLst>
      <p:ext uri="{BB962C8B-B14F-4D97-AF65-F5344CB8AC3E}">
        <p14:creationId xmlns:p14="http://schemas.microsoft.com/office/powerpoint/2010/main" val="3663116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content</a:t>
            </a:r>
            <a:endParaRPr lang="en-US" dirty="0"/>
          </a:p>
        </p:txBody>
      </p:sp>
      <p:sp>
        <p:nvSpPr>
          <p:cNvPr id="3" name="Content Placeholder 2"/>
          <p:cNvSpPr>
            <a:spLocks noGrp="1"/>
          </p:cNvSpPr>
          <p:nvPr>
            <p:ph idx="1"/>
          </p:nvPr>
        </p:nvSpPr>
        <p:spPr/>
        <p:txBody>
          <a:bodyPr/>
          <a:lstStyle/>
          <a:p>
            <a:pPr marL="457200" indent="-457200">
              <a:buAutoNum type="arabicPeriod"/>
            </a:pPr>
            <a:r>
              <a:rPr lang="en-US" dirty="0" smtClean="0"/>
              <a:t>Why is participation important?</a:t>
            </a:r>
          </a:p>
          <a:p>
            <a:pPr marL="457200" lvl="0" indent="-457200">
              <a:buFont typeface="Arial"/>
              <a:buAutoNum type="arabicPeriod"/>
            </a:pPr>
            <a:r>
              <a:rPr lang="en-ZA" dirty="0"/>
              <a:t>Good practice in participatory processes</a:t>
            </a:r>
            <a:endParaRPr lang="en-US" dirty="0"/>
          </a:p>
          <a:p>
            <a:pPr marL="457200" lvl="0" indent="-457200">
              <a:buFont typeface="Arial"/>
              <a:buAutoNum type="arabicPeriod"/>
            </a:pPr>
            <a:r>
              <a:rPr lang="en-ZA" dirty="0"/>
              <a:t>When? Participation in the different stages of the upgrading process</a:t>
            </a:r>
            <a:endParaRPr lang="en-US" dirty="0"/>
          </a:p>
          <a:p>
            <a:pPr marL="457200" lvl="0" indent="-457200">
              <a:buFont typeface="Arial"/>
              <a:buAutoNum type="arabicPeriod"/>
            </a:pPr>
            <a:r>
              <a:rPr lang="en-ZA" dirty="0"/>
              <a:t>Who? The stakeholders in Informal Settlement Upgrading initiatives</a:t>
            </a:r>
            <a:endParaRPr lang="en-US" dirty="0"/>
          </a:p>
          <a:p>
            <a:pPr marL="457200" lvl="0" indent="-457200">
              <a:buFont typeface="Arial"/>
              <a:buAutoNum type="arabicPeriod"/>
            </a:pPr>
            <a:r>
              <a:rPr lang="en-ZA" dirty="0"/>
              <a:t>Participatory methods and techniques</a:t>
            </a:r>
            <a:endParaRPr lang="en-US" dirty="0"/>
          </a:p>
          <a:p>
            <a:pPr marL="457200" lvl="0" indent="-457200">
              <a:buFont typeface="Arial"/>
              <a:buAutoNum type="arabicPeriod"/>
            </a:pPr>
            <a:r>
              <a:rPr lang="en-ZA" dirty="0"/>
              <a:t>Participation is challenging</a:t>
            </a:r>
            <a:endParaRPr lang="en-US" dirty="0"/>
          </a:p>
          <a:p>
            <a:pPr marL="457200" indent="-457200">
              <a:buAutoNum type="arabicPeriod"/>
            </a:pPr>
            <a:endParaRPr lang="en-US" dirty="0"/>
          </a:p>
        </p:txBody>
      </p:sp>
    </p:spTree>
    <p:extLst>
      <p:ext uri="{BB962C8B-B14F-4D97-AF65-F5344CB8AC3E}">
        <p14:creationId xmlns:p14="http://schemas.microsoft.com/office/powerpoint/2010/main" val="4280749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952999"/>
          </a:xfrm>
        </p:spPr>
        <p:txBody>
          <a:bodyPr anchor="ctr">
            <a:normAutofit/>
          </a:bodyPr>
          <a:lstStyle/>
          <a:p>
            <a:pPr>
              <a:spcBef>
                <a:spcPts val="0"/>
              </a:spcBef>
            </a:pPr>
            <a:r>
              <a:rPr lang="en-ZA" dirty="0"/>
              <a:t>Type of activity: Facilitated group discussion</a:t>
            </a:r>
            <a:endParaRPr lang="en-US" dirty="0"/>
          </a:p>
          <a:p>
            <a:pPr>
              <a:spcBef>
                <a:spcPts val="0"/>
              </a:spcBef>
            </a:pPr>
            <a:r>
              <a:rPr lang="en-ZA" dirty="0"/>
              <a:t>Timing: 15 minutes</a:t>
            </a:r>
            <a:endParaRPr lang="en-US" dirty="0"/>
          </a:p>
          <a:p>
            <a:pPr>
              <a:spcBef>
                <a:spcPts val="0"/>
              </a:spcBef>
            </a:pPr>
            <a:r>
              <a:rPr lang="en-ZA" i="1" dirty="0"/>
              <a:t>Purpose: To identify the challenges of community participation.</a:t>
            </a:r>
            <a:endParaRPr lang="en-US" i="1" dirty="0"/>
          </a:p>
          <a:p>
            <a:pPr>
              <a:spcBef>
                <a:spcPts val="0"/>
              </a:spcBef>
            </a:pPr>
            <a:r>
              <a:rPr lang="en-ZA" i="1" dirty="0"/>
              <a:t>Instruction: Discuss the </a:t>
            </a:r>
            <a:r>
              <a:rPr lang="en-ZA" i="1" dirty="0" smtClean="0"/>
              <a:t>questions in the Participation Manual </a:t>
            </a:r>
            <a:r>
              <a:rPr lang="en-ZA" i="1" dirty="0"/>
              <a:t>with your </a:t>
            </a:r>
            <a:r>
              <a:rPr lang="en-ZA" i="1" dirty="0" smtClean="0"/>
              <a:t>partner.</a:t>
            </a:r>
            <a:endParaRPr lang="en-US" i="1" dirty="0"/>
          </a:p>
          <a:p>
            <a:pPr marL="0" indent="0" algn="ctr">
              <a:buNone/>
            </a:pPr>
            <a:endParaRPr lang="en-ZA" dirty="0"/>
          </a:p>
          <a:p>
            <a:pPr marL="0" marR="0" indent="0" algn="ctr">
              <a:spcBef>
                <a:spcPts val="0"/>
              </a:spcBef>
              <a:spcAft>
                <a:spcPts val="0"/>
              </a:spcAft>
              <a:buNone/>
            </a:pPr>
            <a:endParaRPr lang="en-US" dirty="0"/>
          </a:p>
        </p:txBody>
      </p:sp>
      <p:sp>
        <p:nvSpPr>
          <p:cNvPr id="4" name="Title 3"/>
          <p:cNvSpPr>
            <a:spLocks noGrp="1"/>
          </p:cNvSpPr>
          <p:nvPr>
            <p:ph type="title"/>
          </p:nvPr>
        </p:nvSpPr>
        <p:spPr>
          <a:xfrm>
            <a:off x="457200" y="685800"/>
            <a:ext cx="8229600" cy="1143000"/>
          </a:xfrm>
        </p:spPr>
        <p:txBody>
          <a:bodyPr/>
          <a:lstStyle/>
          <a:p>
            <a:r>
              <a:rPr lang="en-US" dirty="0" smtClean="0"/>
              <a:t>Activity 4.1: Know what you Know</a:t>
            </a:r>
            <a:endParaRPr lang="en-US" dirty="0"/>
          </a:p>
        </p:txBody>
      </p:sp>
    </p:spTree>
    <p:extLst>
      <p:ext uri="{BB962C8B-B14F-4D97-AF65-F5344CB8AC3E}">
        <p14:creationId xmlns:p14="http://schemas.microsoft.com/office/powerpoint/2010/main" val="1813523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n push goods past a pile of uncollected garbage in the Kibera slum in Nairobi, Kenya Kibera,  houses 1 million people, is the largest slum.jpg"/>
          <p:cNvPicPr>
            <a:picLocks noChangeAspect="1"/>
          </p:cNvPicPr>
          <p:nvPr/>
        </p:nvPicPr>
        <p:blipFill rotWithShape="1">
          <a:blip r:embed="rId2" cstate="print">
            <a:extLst>
              <a:ext uri="{28A0092B-C50C-407E-A947-70E740481C1C}">
                <a14:useLocalDpi xmlns:a14="http://schemas.microsoft.com/office/drawing/2010/main"/>
              </a:ext>
            </a:extLst>
          </a:blip>
          <a:srcRect l="393" t="12508" r="1" b="11643"/>
          <a:stretch/>
        </p:blipFill>
        <p:spPr>
          <a:xfrm>
            <a:off x="457200" y="846138"/>
            <a:ext cx="8229600" cy="2963862"/>
          </a:xfrm>
          <a:prstGeom prst="rect">
            <a:avLst/>
          </a:prstGeom>
        </p:spPr>
      </p:pic>
      <p:sp>
        <p:nvSpPr>
          <p:cNvPr id="5" name="Title 1"/>
          <p:cNvSpPr>
            <a:spLocks noGrp="1"/>
          </p:cNvSpPr>
          <p:nvPr>
            <p:ph type="title"/>
          </p:nvPr>
        </p:nvSpPr>
        <p:spPr>
          <a:xfrm>
            <a:off x="457200" y="274638"/>
            <a:ext cx="8229600" cy="1143000"/>
          </a:xfrm>
        </p:spPr>
        <p:txBody>
          <a:bodyPr>
            <a:normAutofit fontScale="90000"/>
          </a:bodyPr>
          <a:lstStyle/>
          <a:p>
            <a:r>
              <a:rPr lang="en-US" dirty="0" smtClean="0">
                <a:latin typeface="Trebuchet MS"/>
                <a:cs typeface="Trebuchet MS"/>
              </a:rPr>
              <a:t>1. Why </a:t>
            </a:r>
            <a:r>
              <a:rPr lang="en-US" dirty="0">
                <a:latin typeface="Trebuchet MS"/>
                <a:cs typeface="Trebuchet MS"/>
              </a:rPr>
              <a:t>is Participation important? </a:t>
            </a:r>
            <a:br>
              <a:rPr lang="en-US" dirty="0">
                <a:latin typeface="Trebuchet MS"/>
                <a:cs typeface="Trebuchet MS"/>
              </a:rPr>
            </a:br>
            <a:endParaRPr lang="en-GB" dirty="0"/>
          </a:p>
        </p:txBody>
      </p:sp>
      <p:sp>
        <p:nvSpPr>
          <p:cNvPr id="6" name="Content Placeholder 2"/>
          <p:cNvSpPr>
            <a:spLocks noGrp="1"/>
          </p:cNvSpPr>
          <p:nvPr>
            <p:ph idx="1"/>
          </p:nvPr>
        </p:nvSpPr>
        <p:spPr>
          <a:xfrm>
            <a:off x="457200" y="3962400"/>
            <a:ext cx="8229600" cy="2163763"/>
          </a:xfrm>
        </p:spPr>
        <p:txBody>
          <a:bodyPr>
            <a:noAutofit/>
          </a:bodyPr>
          <a:lstStyle/>
          <a:p>
            <a:pPr lvl="0"/>
            <a:r>
              <a:rPr lang="en-US" sz="2000" dirty="0"/>
              <a:t>In informal settlement upgrading, participation is based on the acknowledgement that different parties bring different things to the upgrading process.</a:t>
            </a:r>
            <a:endParaRPr lang="en-ZA" sz="2000" dirty="0"/>
          </a:p>
          <a:p>
            <a:pPr lvl="0"/>
            <a:r>
              <a:rPr lang="en-US" sz="2000" dirty="0"/>
              <a:t>This process requires that participants develop respect for each other and the various strengths and contributions that each can bring. </a:t>
            </a:r>
            <a:endParaRPr lang="en-ZA" sz="2000" dirty="0"/>
          </a:p>
        </p:txBody>
      </p:sp>
    </p:spTree>
    <p:extLst>
      <p:ext uri="{BB962C8B-B14F-4D97-AF65-F5344CB8AC3E}">
        <p14:creationId xmlns:p14="http://schemas.microsoft.com/office/powerpoint/2010/main" val="3678601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229600" cy="1143000"/>
          </a:xfrm>
        </p:spPr>
        <p:txBody>
          <a:bodyPr>
            <a:normAutofit/>
          </a:bodyPr>
          <a:lstStyle/>
          <a:p>
            <a:r>
              <a:rPr lang="en-US" dirty="0" smtClean="0">
                <a:latin typeface="Trebuchet MS"/>
                <a:cs typeface="Trebuchet MS"/>
              </a:rPr>
              <a:t>What is meaningful participation?</a:t>
            </a:r>
            <a:endParaRPr lang="en-GB" dirty="0"/>
          </a:p>
        </p:txBody>
      </p:sp>
      <p:sp>
        <p:nvSpPr>
          <p:cNvPr id="10" name="Content Placeholder 2"/>
          <p:cNvSpPr>
            <a:spLocks noGrp="1"/>
          </p:cNvSpPr>
          <p:nvPr>
            <p:ph idx="1"/>
          </p:nvPr>
        </p:nvSpPr>
        <p:spPr>
          <a:xfrm>
            <a:off x="457200" y="1905000"/>
            <a:ext cx="8458200" cy="4221163"/>
          </a:xfrm>
        </p:spPr>
        <p:txBody>
          <a:bodyPr>
            <a:noAutofit/>
          </a:bodyPr>
          <a:lstStyle/>
          <a:p>
            <a:pPr lvl="0"/>
            <a:r>
              <a:rPr lang="en-US" sz="2500" b="1" dirty="0"/>
              <a:t>Participation means</a:t>
            </a:r>
            <a:r>
              <a:rPr lang="en-US" sz="2500" dirty="0"/>
              <a:t> some form of</a:t>
            </a:r>
            <a:r>
              <a:rPr lang="en-US" sz="2500" b="1" dirty="0"/>
              <a:t> involvement of people with similar needs and goals</a:t>
            </a:r>
            <a:r>
              <a:rPr lang="en-US" sz="2500" dirty="0"/>
              <a:t>, in decisions affecting their lives. </a:t>
            </a:r>
            <a:endParaRPr lang="en-ZA" sz="2500" dirty="0"/>
          </a:p>
          <a:p>
            <a:pPr lvl="0"/>
            <a:r>
              <a:rPr lang="en-US" sz="2500" dirty="0"/>
              <a:t>There is </a:t>
            </a:r>
            <a:r>
              <a:rPr lang="en-US" sz="2500" b="1" dirty="0"/>
              <a:t>no single blue print </a:t>
            </a:r>
            <a:r>
              <a:rPr lang="en-US" sz="2500" dirty="0"/>
              <a:t>as to how it should be undertaken.</a:t>
            </a:r>
            <a:endParaRPr lang="en-ZA" sz="2500" dirty="0"/>
          </a:p>
          <a:p>
            <a:pPr lvl="0"/>
            <a:r>
              <a:rPr lang="en-US" sz="2500" dirty="0"/>
              <a:t>It needs to be </a:t>
            </a:r>
            <a:r>
              <a:rPr lang="en-US" sz="2500" b="1" dirty="0"/>
              <a:t>locally relevant</a:t>
            </a:r>
            <a:r>
              <a:rPr lang="en-US" sz="2500" dirty="0"/>
              <a:t> considering that each community is characterised by different dynamics and demographics. </a:t>
            </a:r>
            <a:endParaRPr lang="en-ZA" sz="2500" dirty="0"/>
          </a:p>
        </p:txBody>
      </p:sp>
    </p:spTree>
    <p:extLst>
      <p:ext uri="{BB962C8B-B14F-4D97-AF65-F5344CB8AC3E}">
        <p14:creationId xmlns:p14="http://schemas.microsoft.com/office/powerpoint/2010/main" val="31191630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36537"/>
            <a:ext cx="7924800" cy="830263"/>
          </a:xfrm>
        </p:spPr>
        <p:txBody>
          <a:bodyPr>
            <a:noAutofit/>
          </a:bodyPr>
          <a:lstStyle/>
          <a:p>
            <a:r>
              <a:rPr lang="en-US" sz="3600" dirty="0" smtClean="0">
                <a:solidFill>
                  <a:srgbClr val="D65636"/>
                </a:solidFill>
                <a:latin typeface="Arial Narrow" panose="020B0606020202030204" pitchFamily="34" charset="0"/>
                <a:cs typeface="Trebuchet MS"/>
              </a:rPr>
              <a:t>What is meaningful participation cont.?</a:t>
            </a:r>
            <a:endParaRPr lang="en-GB" sz="3600" dirty="0">
              <a:latin typeface="Arial Narrow" panose="020B0606020202030204" pitchFamily="34" charset="0"/>
            </a:endParaRPr>
          </a:p>
        </p:txBody>
      </p:sp>
      <p:sp>
        <p:nvSpPr>
          <p:cNvPr id="3" name="Text Placeholder 2"/>
          <p:cNvSpPr>
            <a:spLocks noGrp="1"/>
          </p:cNvSpPr>
          <p:nvPr>
            <p:ph type="body" sz="half" idx="2"/>
          </p:nvPr>
        </p:nvSpPr>
        <p:spPr>
          <a:xfrm>
            <a:off x="152400" y="1365250"/>
            <a:ext cx="4724401" cy="4356100"/>
          </a:xfrm>
        </p:spPr>
        <p:txBody>
          <a:bodyPr>
            <a:noAutofit/>
          </a:bodyPr>
          <a:lstStyle/>
          <a:p>
            <a:r>
              <a:rPr lang="en-US" sz="2400" dirty="0">
                <a:solidFill>
                  <a:srgbClr val="595959"/>
                </a:solidFill>
              </a:rPr>
              <a:t>Participation comprises building “common ground” between Institutions and Communities </a:t>
            </a:r>
            <a:r>
              <a:rPr lang="en-US" sz="2400" dirty="0" smtClean="0">
                <a:solidFill>
                  <a:srgbClr val="595959"/>
                </a:solidFill>
              </a:rPr>
              <a:t>bringing </a:t>
            </a:r>
            <a:r>
              <a:rPr lang="en-US" sz="2400" dirty="0">
                <a:solidFill>
                  <a:srgbClr val="595959"/>
                </a:solidFill>
              </a:rPr>
              <a:t>together: </a:t>
            </a:r>
          </a:p>
          <a:p>
            <a:pPr marL="342900" indent="-342900">
              <a:buFont typeface="Trebuchet MS" panose="020B0603020202020204" pitchFamily="34" charset="0"/>
              <a:buChar char="−"/>
            </a:pPr>
            <a:r>
              <a:rPr lang="en-US" sz="2400" b="1" dirty="0" smtClean="0">
                <a:solidFill>
                  <a:srgbClr val="595959"/>
                </a:solidFill>
              </a:rPr>
              <a:t>Internal </a:t>
            </a:r>
            <a:r>
              <a:rPr lang="en-US" sz="2400" b="1" dirty="0">
                <a:solidFill>
                  <a:srgbClr val="595959"/>
                </a:solidFill>
              </a:rPr>
              <a:t>knowledge</a:t>
            </a:r>
            <a:r>
              <a:rPr lang="en-US" sz="2400" dirty="0">
                <a:solidFill>
                  <a:srgbClr val="595959"/>
                </a:solidFill>
              </a:rPr>
              <a:t>: which is the knowledge, experiences and </a:t>
            </a:r>
            <a:r>
              <a:rPr lang="en-US" sz="2400" dirty="0" smtClean="0">
                <a:solidFill>
                  <a:srgbClr val="595959"/>
                </a:solidFill>
              </a:rPr>
              <a:t>skills </a:t>
            </a:r>
            <a:r>
              <a:rPr lang="en-US" sz="2400" dirty="0">
                <a:solidFill>
                  <a:srgbClr val="595959"/>
                </a:solidFill>
              </a:rPr>
              <a:t>of the community, </a:t>
            </a:r>
          </a:p>
          <a:p>
            <a:pPr marL="342900" indent="-342900">
              <a:buFont typeface="Trebuchet MS" panose="020B0603020202020204" pitchFamily="34" charset="0"/>
              <a:buChar char="−"/>
            </a:pPr>
            <a:r>
              <a:rPr lang="en-US" sz="2400" b="1" dirty="0" smtClean="0">
                <a:solidFill>
                  <a:srgbClr val="595959"/>
                </a:solidFill>
              </a:rPr>
              <a:t>External </a:t>
            </a:r>
            <a:r>
              <a:rPr lang="en-US" sz="2400" b="1" dirty="0">
                <a:solidFill>
                  <a:srgbClr val="595959"/>
                </a:solidFill>
              </a:rPr>
              <a:t>knowledge</a:t>
            </a:r>
            <a:r>
              <a:rPr lang="en-US" sz="2400" dirty="0">
                <a:solidFill>
                  <a:srgbClr val="595959"/>
                </a:solidFill>
              </a:rPr>
              <a:t>: which is technical, specialized knowledge </a:t>
            </a:r>
            <a:r>
              <a:rPr lang="en-US" sz="2400" dirty="0" smtClean="0">
                <a:solidFill>
                  <a:srgbClr val="595959"/>
                </a:solidFill>
              </a:rPr>
              <a:t>brought </a:t>
            </a:r>
            <a:r>
              <a:rPr lang="en-US" sz="2400" dirty="0">
                <a:solidFill>
                  <a:srgbClr val="595959"/>
                </a:solidFill>
              </a:rPr>
              <a:t>into the process by specialists and municipalities</a:t>
            </a:r>
            <a:endParaRPr lang="en-GB" sz="2400" dirty="0"/>
          </a:p>
        </p:txBody>
      </p:sp>
      <p:pic>
        <p:nvPicPr>
          <p:cNvPr id="5" name="Picture 4"/>
          <p:cNvPicPr>
            <a:picLocks noChangeAspect="1"/>
          </p:cNvPicPr>
          <p:nvPr/>
        </p:nvPicPr>
        <p:blipFill>
          <a:blip r:embed="rId2"/>
          <a:stretch>
            <a:fillRect/>
          </a:stretch>
        </p:blipFill>
        <p:spPr>
          <a:xfrm>
            <a:off x="5105400" y="2057400"/>
            <a:ext cx="4038600" cy="2971800"/>
          </a:xfrm>
          <a:prstGeom prst="rect">
            <a:avLst/>
          </a:prstGeom>
        </p:spPr>
      </p:pic>
    </p:spTree>
    <p:extLst>
      <p:ext uri="{BB962C8B-B14F-4D97-AF65-F5344CB8AC3E}">
        <p14:creationId xmlns:p14="http://schemas.microsoft.com/office/powerpoint/2010/main" val="282271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950" y="552447"/>
            <a:ext cx="8001000" cy="596106"/>
          </a:xfrm>
        </p:spPr>
        <p:txBody>
          <a:bodyPr>
            <a:noAutofit/>
          </a:bodyPr>
          <a:lstStyle/>
          <a:p>
            <a:r>
              <a:rPr lang="en-US" sz="3600" dirty="0" smtClean="0">
                <a:solidFill>
                  <a:srgbClr val="D65636"/>
                </a:solidFill>
                <a:latin typeface="Arial Narrow" panose="020B0606020202030204" pitchFamily="34" charset="0"/>
                <a:cs typeface="Trebuchet MS"/>
              </a:rPr>
              <a:t>What is meaningful participation cont.?</a:t>
            </a:r>
            <a:endParaRPr lang="en-GB" sz="3600" dirty="0">
              <a:latin typeface="Arial Narrow" panose="020B0606020202030204" pitchFamily="34" charset="0"/>
            </a:endParaRPr>
          </a:p>
        </p:txBody>
      </p:sp>
      <p:sp>
        <p:nvSpPr>
          <p:cNvPr id="3" name="Text Placeholder 2"/>
          <p:cNvSpPr>
            <a:spLocks noGrp="1"/>
          </p:cNvSpPr>
          <p:nvPr>
            <p:ph type="body" sz="half" idx="2"/>
          </p:nvPr>
        </p:nvSpPr>
        <p:spPr>
          <a:xfrm>
            <a:off x="57150" y="1454147"/>
            <a:ext cx="8610601" cy="4691063"/>
          </a:xfrm>
        </p:spPr>
        <p:txBody>
          <a:bodyPr>
            <a:noAutofit/>
          </a:bodyPr>
          <a:lstStyle/>
          <a:p>
            <a:r>
              <a:rPr lang="en-US" sz="2500" dirty="0" smtClean="0"/>
              <a:t>The process of participation requires:</a:t>
            </a:r>
          </a:p>
          <a:p>
            <a:endParaRPr lang="en-GB" sz="2500" dirty="0"/>
          </a:p>
        </p:txBody>
      </p:sp>
      <p:sp>
        <p:nvSpPr>
          <p:cNvPr id="4" name="Oval 3"/>
          <p:cNvSpPr/>
          <p:nvPr/>
        </p:nvSpPr>
        <p:spPr>
          <a:xfrm>
            <a:off x="457200" y="2133600"/>
            <a:ext cx="1981200" cy="1904206"/>
          </a:xfrm>
          <a:prstGeom prst="ellipse">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solidFill>
                  <a:schemeClr val="bg1"/>
                </a:solidFill>
              </a:rPr>
              <a:t>Mutual Respect </a:t>
            </a:r>
            <a:endParaRPr lang="en-GB" sz="2200" dirty="0">
              <a:solidFill>
                <a:schemeClr val="bg1"/>
              </a:solidFill>
            </a:endParaRPr>
          </a:p>
        </p:txBody>
      </p:sp>
      <p:sp>
        <p:nvSpPr>
          <p:cNvPr id="6" name="Oval 5"/>
          <p:cNvSpPr/>
          <p:nvPr/>
        </p:nvSpPr>
        <p:spPr>
          <a:xfrm>
            <a:off x="1600200" y="4360462"/>
            <a:ext cx="2271712" cy="1905000"/>
          </a:xfrm>
          <a:prstGeom prst="ellipse">
            <a:avLst/>
          </a:prstGeom>
          <a:solidFill>
            <a:srgbClr val="D65636"/>
          </a:solidFill>
          <a:ln>
            <a:solidFill>
              <a:srgbClr val="D6563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solidFill>
                  <a:schemeClr val="bg1"/>
                </a:solidFill>
              </a:rPr>
              <a:t>Recognition of each others strengths</a:t>
            </a:r>
            <a:endParaRPr lang="en-GB" sz="2200" dirty="0">
              <a:solidFill>
                <a:schemeClr val="bg1"/>
              </a:solidFill>
            </a:endParaRPr>
          </a:p>
        </p:txBody>
      </p:sp>
      <p:sp>
        <p:nvSpPr>
          <p:cNvPr id="7" name="Oval 6"/>
          <p:cNvSpPr/>
          <p:nvPr/>
        </p:nvSpPr>
        <p:spPr>
          <a:xfrm>
            <a:off x="3081338" y="1980406"/>
            <a:ext cx="2171700" cy="2057400"/>
          </a:xfrm>
          <a:prstGeom prst="ellipse">
            <a:avLst/>
          </a:prstGeom>
          <a:solidFill>
            <a:srgbClr val="660033"/>
          </a:solidFill>
          <a:ln>
            <a:solidFill>
              <a:srgbClr val="66003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100" dirty="0" smtClean="0">
                <a:solidFill>
                  <a:schemeClr val="bg1"/>
                </a:solidFill>
              </a:rPr>
              <a:t>Reciprocal Trust</a:t>
            </a:r>
            <a:endParaRPr lang="en-GB" sz="2100" dirty="0">
              <a:solidFill>
                <a:schemeClr val="bg1"/>
              </a:solidFill>
            </a:endParaRPr>
          </a:p>
        </p:txBody>
      </p:sp>
      <p:sp>
        <p:nvSpPr>
          <p:cNvPr id="8" name="Oval 7"/>
          <p:cNvSpPr/>
          <p:nvPr/>
        </p:nvSpPr>
        <p:spPr>
          <a:xfrm>
            <a:off x="4648200" y="4267200"/>
            <a:ext cx="2247900" cy="2057400"/>
          </a:xfrm>
          <a:prstGeom prst="ellipse">
            <a:avLst/>
          </a:prstGeom>
          <a:solidFill>
            <a:schemeClr val="tx1">
              <a:lumMod val="65000"/>
              <a:lumOff val="3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100" dirty="0" smtClean="0">
                <a:solidFill>
                  <a:schemeClr val="bg1"/>
                </a:solidFill>
              </a:rPr>
              <a:t>Harnessing creativity</a:t>
            </a:r>
            <a:endParaRPr lang="en-GB" sz="2100" dirty="0">
              <a:solidFill>
                <a:schemeClr val="bg1"/>
              </a:solidFill>
            </a:endParaRPr>
          </a:p>
        </p:txBody>
      </p:sp>
      <p:sp>
        <p:nvSpPr>
          <p:cNvPr id="9" name="Oval 8"/>
          <p:cNvSpPr/>
          <p:nvPr/>
        </p:nvSpPr>
        <p:spPr>
          <a:xfrm>
            <a:off x="5895976" y="2082008"/>
            <a:ext cx="2402682" cy="1905794"/>
          </a:xfrm>
          <a:prstGeom prst="ellipse">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100" dirty="0" smtClean="0">
                <a:solidFill>
                  <a:schemeClr val="bg1"/>
                </a:solidFill>
              </a:rPr>
              <a:t>Collaboration to find solutions</a:t>
            </a:r>
            <a:endParaRPr lang="en-GB" sz="2100" dirty="0">
              <a:solidFill>
                <a:schemeClr val="bg1"/>
              </a:solidFill>
            </a:endParaRPr>
          </a:p>
        </p:txBody>
      </p:sp>
    </p:spTree>
    <p:extLst>
      <p:ext uri="{BB962C8B-B14F-4D97-AF65-F5344CB8AC3E}">
        <p14:creationId xmlns:p14="http://schemas.microsoft.com/office/powerpoint/2010/main" val="603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80">
                                          <p:stCondLst>
                                            <p:cond delay="0"/>
                                          </p:stCondLst>
                                        </p:cTn>
                                        <p:tgtEl>
                                          <p:spTgt spid="7"/>
                                        </p:tgtEl>
                                      </p:cBhvr>
                                    </p:animEffect>
                                    <p:anim calcmode="lin" valueType="num">
                                      <p:cBhvr>
                                        <p:cTn id="4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9" dur="26">
                                          <p:stCondLst>
                                            <p:cond delay="650"/>
                                          </p:stCondLst>
                                        </p:cTn>
                                        <p:tgtEl>
                                          <p:spTgt spid="7"/>
                                        </p:tgtEl>
                                      </p:cBhvr>
                                      <p:to x="100000" y="60000"/>
                                    </p:animScale>
                                    <p:animScale>
                                      <p:cBhvr>
                                        <p:cTn id="50" dur="166" decel="50000">
                                          <p:stCondLst>
                                            <p:cond delay="676"/>
                                          </p:stCondLst>
                                        </p:cTn>
                                        <p:tgtEl>
                                          <p:spTgt spid="7"/>
                                        </p:tgtEl>
                                      </p:cBhvr>
                                      <p:to x="100000" y="100000"/>
                                    </p:animScale>
                                    <p:animScale>
                                      <p:cBhvr>
                                        <p:cTn id="51" dur="26">
                                          <p:stCondLst>
                                            <p:cond delay="1312"/>
                                          </p:stCondLst>
                                        </p:cTn>
                                        <p:tgtEl>
                                          <p:spTgt spid="7"/>
                                        </p:tgtEl>
                                      </p:cBhvr>
                                      <p:to x="100000" y="80000"/>
                                    </p:animScale>
                                    <p:animScale>
                                      <p:cBhvr>
                                        <p:cTn id="52" dur="166" decel="50000">
                                          <p:stCondLst>
                                            <p:cond delay="1338"/>
                                          </p:stCondLst>
                                        </p:cTn>
                                        <p:tgtEl>
                                          <p:spTgt spid="7"/>
                                        </p:tgtEl>
                                      </p:cBhvr>
                                      <p:to x="100000" y="100000"/>
                                    </p:animScale>
                                    <p:animScale>
                                      <p:cBhvr>
                                        <p:cTn id="53" dur="26">
                                          <p:stCondLst>
                                            <p:cond delay="1642"/>
                                          </p:stCondLst>
                                        </p:cTn>
                                        <p:tgtEl>
                                          <p:spTgt spid="7"/>
                                        </p:tgtEl>
                                      </p:cBhvr>
                                      <p:to x="100000" y="90000"/>
                                    </p:animScale>
                                    <p:animScale>
                                      <p:cBhvr>
                                        <p:cTn id="54" dur="166" decel="50000">
                                          <p:stCondLst>
                                            <p:cond delay="1668"/>
                                          </p:stCondLst>
                                        </p:cTn>
                                        <p:tgtEl>
                                          <p:spTgt spid="7"/>
                                        </p:tgtEl>
                                      </p:cBhvr>
                                      <p:to x="100000" y="100000"/>
                                    </p:animScale>
                                    <p:animScale>
                                      <p:cBhvr>
                                        <p:cTn id="55" dur="26">
                                          <p:stCondLst>
                                            <p:cond delay="1808"/>
                                          </p:stCondLst>
                                        </p:cTn>
                                        <p:tgtEl>
                                          <p:spTgt spid="7"/>
                                        </p:tgtEl>
                                      </p:cBhvr>
                                      <p:to x="100000" y="95000"/>
                                    </p:animScale>
                                    <p:animScale>
                                      <p:cBhvr>
                                        <p:cTn id="56" dur="166" decel="50000">
                                          <p:stCondLst>
                                            <p:cond delay="1834"/>
                                          </p:stCondLst>
                                        </p:cTn>
                                        <p:tgtEl>
                                          <p:spTgt spid="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down)">
                                      <p:cBhvr>
                                        <p:cTn id="61" dur="580">
                                          <p:stCondLst>
                                            <p:cond delay="0"/>
                                          </p:stCondLst>
                                        </p:cTn>
                                        <p:tgtEl>
                                          <p:spTgt spid="8"/>
                                        </p:tgtEl>
                                      </p:cBhvr>
                                    </p:animEffect>
                                    <p:anim calcmode="lin" valueType="num">
                                      <p:cBhvr>
                                        <p:cTn id="6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7" dur="26">
                                          <p:stCondLst>
                                            <p:cond delay="650"/>
                                          </p:stCondLst>
                                        </p:cTn>
                                        <p:tgtEl>
                                          <p:spTgt spid="8"/>
                                        </p:tgtEl>
                                      </p:cBhvr>
                                      <p:to x="100000" y="60000"/>
                                    </p:animScale>
                                    <p:animScale>
                                      <p:cBhvr>
                                        <p:cTn id="68" dur="166" decel="50000">
                                          <p:stCondLst>
                                            <p:cond delay="676"/>
                                          </p:stCondLst>
                                        </p:cTn>
                                        <p:tgtEl>
                                          <p:spTgt spid="8"/>
                                        </p:tgtEl>
                                      </p:cBhvr>
                                      <p:to x="100000" y="100000"/>
                                    </p:animScale>
                                    <p:animScale>
                                      <p:cBhvr>
                                        <p:cTn id="69" dur="26">
                                          <p:stCondLst>
                                            <p:cond delay="1312"/>
                                          </p:stCondLst>
                                        </p:cTn>
                                        <p:tgtEl>
                                          <p:spTgt spid="8"/>
                                        </p:tgtEl>
                                      </p:cBhvr>
                                      <p:to x="100000" y="80000"/>
                                    </p:animScale>
                                    <p:animScale>
                                      <p:cBhvr>
                                        <p:cTn id="70" dur="166" decel="50000">
                                          <p:stCondLst>
                                            <p:cond delay="1338"/>
                                          </p:stCondLst>
                                        </p:cTn>
                                        <p:tgtEl>
                                          <p:spTgt spid="8"/>
                                        </p:tgtEl>
                                      </p:cBhvr>
                                      <p:to x="100000" y="100000"/>
                                    </p:animScale>
                                    <p:animScale>
                                      <p:cBhvr>
                                        <p:cTn id="71" dur="26">
                                          <p:stCondLst>
                                            <p:cond delay="1642"/>
                                          </p:stCondLst>
                                        </p:cTn>
                                        <p:tgtEl>
                                          <p:spTgt spid="8"/>
                                        </p:tgtEl>
                                      </p:cBhvr>
                                      <p:to x="100000" y="90000"/>
                                    </p:animScale>
                                    <p:animScale>
                                      <p:cBhvr>
                                        <p:cTn id="72" dur="166" decel="50000">
                                          <p:stCondLst>
                                            <p:cond delay="1668"/>
                                          </p:stCondLst>
                                        </p:cTn>
                                        <p:tgtEl>
                                          <p:spTgt spid="8"/>
                                        </p:tgtEl>
                                      </p:cBhvr>
                                      <p:to x="100000" y="100000"/>
                                    </p:animScale>
                                    <p:animScale>
                                      <p:cBhvr>
                                        <p:cTn id="73" dur="26">
                                          <p:stCondLst>
                                            <p:cond delay="1808"/>
                                          </p:stCondLst>
                                        </p:cTn>
                                        <p:tgtEl>
                                          <p:spTgt spid="8"/>
                                        </p:tgtEl>
                                      </p:cBhvr>
                                      <p:to x="100000" y="95000"/>
                                    </p:animScale>
                                    <p:animScale>
                                      <p:cBhvr>
                                        <p:cTn id="74" dur="166" decel="50000">
                                          <p:stCondLst>
                                            <p:cond delay="1834"/>
                                          </p:stCondLst>
                                        </p:cTn>
                                        <p:tgtEl>
                                          <p:spTgt spid="8"/>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down)">
                                      <p:cBhvr>
                                        <p:cTn id="79" dur="580">
                                          <p:stCondLst>
                                            <p:cond delay="0"/>
                                          </p:stCondLst>
                                        </p:cTn>
                                        <p:tgtEl>
                                          <p:spTgt spid="9"/>
                                        </p:tgtEl>
                                      </p:cBhvr>
                                    </p:animEffect>
                                    <p:anim calcmode="lin" valueType="num">
                                      <p:cBhvr>
                                        <p:cTn id="8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5" dur="26">
                                          <p:stCondLst>
                                            <p:cond delay="650"/>
                                          </p:stCondLst>
                                        </p:cTn>
                                        <p:tgtEl>
                                          <p:spTgt spid="9"/>
                                        </p:tgtEl>
                                      </p:cBhvr>
                                      <p:to x="100000" y="60000"/>
                                    </p:animScale>
                                    <p:animScale>
                                      <p:cBhvr>
                                        <p:cTn id="86" dur="166" decel="50000">
                                          <p:stCondLst>
                                            <p:cond delay="676"/>
                                          </p:stCondLst>
                                        </p:cTn>
                                        <p:tgtEl>
                                          <p:spTgt spid="9"/>
                                        </p:tgtEl>
                                      </p:cBhvr>
                                      <p:to x="100000" y="100000"/>
                                    </p:animScale>
                                    <p:animScale>
                                      <p:cBhvr>
                                        <p:cTn id="87" dur="26">
                                          <p:stCondLst>
                                            <p:cond delay="1312"/>
                                          </p:stCondLst>
                                        </p:cTn>
                                        <p:tgtEl>
                                          <p:spTgt spid="9"/>
                                        </p:tgtEl>
                                      </p:cBhvr>
                                      <p:to x="100000" y="80000"/>
                                    </p:animScale>
                                    <p:animScale>
                                      <p:cBhvr>
                                        <p:cTn id="88" dur="166" decel="50000">
                                          <p:stCondLst>
                                            <p:cond delay="1338"/>
                                          </p:stCondLst>
                                        </p:cTn>
                                        <p:tgtEl>
                                          <p:spTgt spid="9"/>
                                        </p:tgtEl>
                                      </p:cBhvr>
                                      <p:to x="100000" y="100000"/>
                                    </p:animScale>
                                    <p:animScale>
                                      <p:cBhvr>
                                        <p:cTn id="89" dur="26">
                                          <p:stCondLst>
                                            <p:cond delay="1642"/>
                                          </p:stCondLst>
                                        </p:cTn>
                                        <p:tgtEl>
                                          <p:spTgt spid="9"/>
                                        </p:tgtEl>
                                      </p:cBhvr>
                                      <p:to x="100000" y="90000"/>
                                    </p:animScale>
                                    <p:animScale>
                                      <p:cBhvr>
                                        <p:cTn id="90" dur="166" decel="50000">
                                          <p:stCondLst>
                                            <p:cond delay="1668"/>
                                          </p:stCondLst>
                                        </p:cTn>
                                        <p:tgtEl>
                                          <p:spTgt spid="9"/>
                                        </p:tgtEl>
                                      </p:cBhvr>
                                      <p:to x="100000" y="100000"/>
                                    </p:animScale>
                                    <p:animScale>
                                      <p:cBhvr>
                                        <p:cTn id="91" dur="26">
                                          <p:stCondLst>
                                            <p:cond delay="1808"/>
                                          </p:stCondLst>
                                        </p:cTn>
                                        <p:tgtEl>
                                          <p:spTgt spid="9"/>
                                        </p:tgtEl>
                                      </p:cBhvr>
                                      <p:to x="100000" y="95000"/>
                                    </p:animScale>
                                    <p:animScale>
                                      <p:cBhvr>
                                        <p:cTn id="92"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533400" y="1447800"/>
            <a:ext cx="8229600" cy="4572000"/>
          </a:xfrm>
        </p:spPr>
        <p:txBody>
          <a:bodyPr anchor="ctr">
            <a:noAutofit/>
          </a:bodyPr>
          <a:lstStyle/>
          <a:p>
            <a:r>
              <a:rPr lang="en-ZA" dirty="0"/>
              <a:t>Type of Activity: Pairs</a:t>
            </a:r>
            <a:endParaRPr lang="en-US" dirty="0"/>
          </a:p>
          <a:p>
            <a:r>
              <a:rPr lang="en-ZA" dirty="0"/>
              <a:t>Timing: 10 minutes</a:t>
            </a:r>
            <a:endParaRPr lang="en-US" dirty="0"/>
          </a:p>
          <a:p>
            <a:r>
              <a:rPr lang="en-ZA" i="1" dirty="0"/>
              <a:t>Purpose: To illustrate the benefits of participation</a:t>
            </a:r>
            <a:endParaRPr lang="en-US" i="1" dirty="0"/>
          </a:p>
          <a:p>
            <a:r>
              <a:rPr lang="en-ZA" i="1" dirty="0"/>
              <a:t>Instruction: </a:t>
            </a:r>
            <a:endParaRPr lang="en-US" i="1" dirty="0"/>
          </a:p>
          <a:p>
            <a:pPr lvl="1"/>
            <a:r>
              <a:rPr lang="en-ZA" i="1" dirty="0"/>
              <a:t>You will watch a video that describes the participatory approach taken in the Mshini Wam re-blocking project.  </a:t>
            </a:r>
            <a:endParaRPr lang="en-US" i="1" dirty="0"/>
          </a:p>
          <a:p>
            <a:pPr lvl="1"/>
            <a:r>
              <a:rPr lang="en-ZA" i="1" dirty="0"/>
              <a:t>After you have watched, discuss with your partner and note down three advantages of participation and three things that can go wrong if there is no </a:t>
            </a:r>
            <a:r>
              <a:rPr lang="en-ZA" i="1" dirty="0" smtClean="0"/>
              <a:t>participation.</a:t>
            </a:r>
            <a:endParaRPr lang="en-US" i="1" dirty="0"/>
          </a:p>
          <a:p>
            <a:pPr lvl="1">
              <a:lnSpc>
                <a:spcPct val="80000"/>
              </a:lnSpc>
            </a:pPr>
            <a:endParaRPr lang="en-US" dirty="0"/>
          </a:p>
        </p:txBody>
      </p:sp>
      <p:sp>
        <p:nvSpPr>
          <p:cNvPr id="5" name="Title 3"/>
          <p:cNvSpPr>
            <a:spLocks noGrp="1"/>
          </p:cNvSpPr>
          <p:nvPr>
            <p:ph type="title"/>
          </p:nvPr>
        </p:nvSpPr>
        <p:spPr>
          <a:xfrm>
            <a:off x="457200" y="274638"/>
            <a:ext cx="8229600" cy="1630362"/>
          </a:xfrm>
        </p:spPr>
        <p:txBody>
          <a:bodyPr>
            <a:noAutofit/>
          </a:bodyPr>
          <a:lstStyle/>
          <a:p>
            <a:r>
              <a:rPr lang="en-US" dirty="0" smtClean="0"/>
              <a:t>Activity 4.2: The benefits of participation</a:t>
            </a:r>
            <a:endParaRPr lang="en-US" dirty="0"/>
          </a:p>
        </p:txBody>
      </p:sp>
    </p:spTree>
    <p:extLst>
      <p:ext uri="{BB962C8B-B14F-4D97-AF65-F5344CB8AC3E}">
        <p14:creationId xmlns:p14="http://schemas.microsoft.com/office/powerpoint/2010/main" val="2497464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D65636"/>
                </a:solidFill>
                <a:latin typeface="Arial Narrow" panose="020B0606020202030204" pitchFamily="34" charset="0"/>
                <a:cs typeface="Trebuchet MS"/>
              </a:rPr>
              <a:t>The </a:t>
            </a:r>
            <a:r>
              <a:rPr lang="en-US" dirty="0">
                <a:solidFill>
                  <a:srgbClr val="D65636"/>
                </a:solidFill>
                <a:latin typeface="Arial Narrow" panose="020B0606020202030204" pitchFamily="34" charset="0"/>
                <a:cs typeface="Trebuchet MS"/>
              </a:rPr>
              <a:t>benefits of participation</a:t>
            </a:r>
            <a:endParaRPr lang="en-GB" dirty="0">
              <a:latin typeface="Arial Narrow" panose="020B0606020202030204" pitchFamily="34" charset="0"/>
            </a:endParaRPr>
          </a:p>
        </p:txBody>
      </p:sp>
      <p:sp>
        <p:nvSpPr>
          <p:cNvPr id="6" name="Content Placeholder 5"/>
          <p:cNvSpPr>
            <a:spLocks noGrp="1"/>
          </p:cNvSpPr>
          <p:nvPr>
            <p:ph sz="half" idx="2"/>
          </p:nvPr>
        </p:nvSpPr>
        <p:spPr>
          <a:xfrm>
            <a:off x="3733800" y="1643062"/>
            <a:ext cx="5105400" cy="4757738"/>
          </a:xfrm>
        </p:spPr>
        <p:txBody>
          <a:bodyPr>
            <a:normAutofit fontScale="92500" lnSpcReduction="20000"/>
          </a:bodyPr>
          <a:lstStyle/>
          <a:p>
            <a:pPr marL="0" indent="0">
              <a:buNone/>
            </a:pPr>
            <a:r>
              <a:rPr lang="en-US" dirty="0">
                <a:solidFill>
                  <a:srgbClr val="595959"/>
                </a:solidFill>
              </a:rPr>
              <a:t>Without a meaningful, truthful and deep participation process, a series of substantial, problematic issues may arise during the upgrading of an informal </a:t>
            </a:r>
            <a:r>
              <a:rPr lang="en-US" dirty="0" smtClean="0">
                <a:solidFill>
                  <a:srgbClr val="595959"/>
                </a:solidFill>
              </a:rPr>
              <a:t>settlement</a:t>
            </a:r>
            <a:r>
              <a:rPr lang="en-US" dirty="0">
                <a:solidFill>
                  <a:srgbClr val="595959"/>
                </a:solidFill>
              </a:rPr>
              <a:t> </a:t>
            </a:r>
            <a:r>
              <a:rPr lang="en-US" dirty="0" smtClean="0">
                <a:solidFill>
                  <a:srgbClr val="595959"/>
                </a:solidFill>
              </a:rPr>
              <a:t>e.g. </a:t>
            </a:r>
          </a:p>
          <a:p>
            <a:r>
              <a:rPr lang="en-ZA" b="1" dirty="0" smtClean="0"/>
              <a:t>Lack </a:t>
            </a:r>
            <a:r>
              <a:rPr lang="en-ZA" b="1" dirty="0"/>
              <a:t>of alignment between institutional/governmental goals and community </a:t>
            </a:r>
            <a:r>
              <a:rPr lang="en-ZA" b="1" dirty="0" smtClean="0"/>
              <a:t>needs</a:t>
            </a:r>
          </a:p>
          <a:p>
            <a:r>
              <a:rPr lang="en-ZA" b="1" dirty="0" smtClean="0"/>
              <a:t>Strong </a:t>
            </a:r>
            <a:r>
              <a:rPr lang="en-ZA" b="1" dirty="0"/>
              <a:t>opposition/protest from the community concerning particular aspects of the upgrading process.</a:t>
            </a:r>
            <a:r>
              <a:rPr lang="en-ZA" b="1" dirty="0" smtClean="0"/>
              <a:t> </a:t>
            </a:r>
            <a:endParaRPr lang="en-US" dirty="0">
              <a:solidFill>
                <a:srgbClr val="595959"/>
              </a:solidFill>
            </a:endParaRPr>
          </a:p>
          <a:p>
            <a:endParaRPr lang="en-GB" dirty="0"/>
          </a:p>
        </p:txBody>
      </p:sp>
      <p:pic>
        <p:nvPicPr>
          <p:cNvPr id="8" name="Content Placeholder 7"/>
          <p:cNvPicPr>
            <a:picLocks noGrp="1" noChangeAspect="1"/>
          </p:cNvPicPr>
          <p:nvPr>
            <p:ph sz="half" idx="1"/>
          </p:nvPr>
        </p:nvPicPr>
        <p:blipFill rotWithShape="1">
          <a:blip r:embed="rId2" cstate="print">
            <a:extLst>
              <a:ext uri="{28A0092B-C50C-407E-A947-70E740481C1C}">
                <a14:useLocalDpi xmlns:a14="http://schemas.microsoft.com/office/drawing/2010/main"/>
              </a:ext>
            </a:extLst>
          </a:blip>
          <a:srcRect l="3946" r="2162"/>
          <a:stretch/>
        </p:blipFill>
        <p:spPr>
          <a:xfrm>
            <a:off x="228600" y="1600200"/>
            <a:ext cx="3352800" cy="2633649"/>
          </a:xfrm>
          <a:prstGeom prst="rect">
            <a:avLst/>
          </a:prstGeom>
        </p:spPr>
      </p:pic>
    </p:spTree>
    <p:extLst>
      <p:ext uri="{BB962C8B-B14F-4D97-AF65-F5344CB8AC3E}">
        <p14:creationId xmlns:p14="http://schemas.microsoft.com/office/powerpoint/2010/main" val="4184597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47674" y="381000"/>
            <a:ext cx="8229600" cy="792163"/>
          </a:xfrm>
        </p:spPr>
        <p:txBody>
          <a:bodyPr anchor="t">
            <a:noAutofit/>
          </a:bodyPr>
          <a:lstStyle/>
          <a:p>
            <a:pPr>
              <a:spcAft>
                <a:spcPts val="1200"/>
              </a:spcAft>
            </a:pPr>
            <a:r>
              <a:rPr lang="en-US" dirty="0" smtClean="0">
                <a:solidFill>
                  <a:srgbClr val="D65636"/>
                </a:solidFill>
                <a:latin typeface="Arial Narrow" panose="020B0606020202030204" pitchFamily="34" charset="0"/>
                <a:cs typeface="Trebuchet MS"/>
              </a:rPr>
              <a:t>The </a:t>
            </a:r>
            <a:r>
              <a:rPr lang="en-US" dirty="0">
                <a:solidFill>
                  <a:srgbClr val="D65636"/>
                </a:solidFill>
                <a:latin typeface="Arial Narrow" panose="020B0606020202030204" pitchFamily="34" charset="0"/>
                <a:cs typeface="Trebuchet MS"/>
              </a:rPr>
              <a:t>benefits of </a:t>
            </a:r>
            <a:r>
              <a:rPr lang="en-US" dirty="0" smtClean="0">
                <a:solidFill>
                  <a:srgbClr val="D65636"/>
                </a:solidFill>
                <a:latin typeface="Arial Narrow" panose="020B0606020202030204" pitchFamily="34" charset="0"/>
                <a:cs typeface="Trebuchet MS"/>
              </a:rPr>
              <a:t>participation</a:t>
            </a:r>
            <a:r>
              <a:rPr lang="en-US" b="0" dirty="0" smtClean="0">
                <a:solidFill>
                  <a:srgbClr val="595959"/>
                </a:solidFill>
                <a:latin typeface="Arial Narrow" panose="020B0606020202030204" pitchFamily="34" charset="0"/>
                <a:cs typeface="Trebuchet MS"/>
              </a:rPr>
              <a:t> </a:t>
            </a:r>
            <a:r>
              <a:rPr lang="en-US" sz="1800" b="0" dirty="0">
                <a:solidFill>
                  <a:srgbClr val="595959"/>
                </a:solidFill>
                <a:latin typeface="Trebuchet MS"/>
                <a:cs typeface="Trebuchet MS"/>
              </a:rPr>
              <a:t/>
            </a:r>
            <a:br>
              <a:rPr lang="en-US" sz="1800" b="0" dirty="0">
                <a:solidFill>
                  <a:srgbClr val="595959"/>
                </a:solidFill>
                <a:latin typeface="Trebuchet MS"/>
                <a:cs typeface="Trebuchet MS"/>
              </a:rPr>
            </a:br>
            <a:endParaRPr lang="en-US" sz="1800" b="0" dirty="0">
              <a:solidFill>
                <a:srgbClr val="595959"/>
              </a:solidFill>
              <a:latin typeface="Trebuchet MS"/>
              <a:cs typeface="Trebuchet MS"/>
            </a:endParaRPr>
          </a:p>
        </p:txBody>
      </p:sp>
      <p:pic>
        <p:nvPicPr>
          <p:cNvPr id="4" name="Picture 3" descr="Princess3.jpg"/>
          <p:cNvPicPr>
            <a:picLocks noChangeAspect="1"/>
          </p:cNvPicPr>
          <p:nvPr/>
        </p:nvPicPr>
        <p:blipFill rotWithShape="1">
          <a:blip r:embed="rId2" cstate="print">
            <a:extLst>
              <a:ext uri="{28A0092B-C50C-407E-A947-70E740481C1C}">
                <a14:useLocalDpi xmlns:a14="http://schemas.microsoft.com/office/drawing/2010/main"/>
              </a:ext>
            </a:extLst>
          </a:blip>
          <a:srcRect t="13019" b="21884"/>
          <a:stretch/>
        </p:blipFill>
        <p:spPr>
          <a:xfrm>
            <a:off x="823912" y="1371600"/>
            <a:ext cx="7848600" cy="2667001"/>
          </a:xfrm>
          <a:prstGeom prst="rect">
            <a:avLst/>
          </a:prstGeom>
        </p:spPr>
      </p:pic>
      <p:sp>
        <p:nvSpPr>
          <p:cNvPr id="5" name="Title 1"/>
          <p:cNvSpPr txBox="1">
            <a:spLocks/>
          </p:cNvSpPr>
          <p:nvPr/>
        </p:nvSpPr>
        <p:spPr>
          <a:xfrm>
            <a:off x="633412" y="4343400"/>
            <a:ext cx="8510588" cy="11430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b="1" i="0" kern="1200">
                <a:solidFill>
                  <a:srgbClr val="D85636"/>
                </a:solidFill>
                <a:latin typeface="Arial Narrow"/>
                <a:ea typeface="+mj-ea"/>
                <a:cs typeface="Arial Narrow"/>
              </a:defRPr>
            </a:lvl1pPr>
          </a:lstStyle>
          <a:p>
            <a:pPr>
              <a:spcAft>
                <a:spcPts val="1200"/>
              </a:spcAft>
            </a:pPr>
            <a:r>
              <a:rPr lang="en-US" sz="2200" b="0" dirty="0" smtClean="0">
                <a:solidFill>
                  <a:srgbClr val="595959"/>
                </a:solidFill>
                <a:latin typeface="Trebuchet MS"/>
                <a:cs typeface="Trebuchet MS"/>
              </a:rPr>
              <a:t>Community participation is crucial in developing good plans that:</a:t>
            </a:r>
            <a:br>
              <a:rPr lang="en-US" sz="2200" b="0" dirty="0" smtClean="0">
                <a:solidFill>
                  <a:srgbClr val="595959"/>
                </a:solidFill>
                <a:latin typeface="Trebuchet MS"/>
                <a:cs typeface="Trebuchet MS"/>
              </a:rPr>
            </a:br>
            <a:r>
              <a:rPr lang="en-US" sz="2200" b="0" dirty="0" smtClean="0">
                <a:solidFill>
                  <a:srgbClr val="595959"/>
                </a:solidFill>
                <a:latin typeface="Trebuchet MS"/>
                <a:cs typeface="Trebuchet MS"/>
              </a:rPr>
              <a:t>- Ensure that communities own the process of development.</a:t>
            </a:r>
            <a:br>
              <a:rPr lang="en-US" sz="2200" b="0" dirty="0" smtClean="0">
                <a:solidFill>
                  <a:srgbClr val="595959"/>
                </a:solidFill>
                <a:latin typeface="Trebuchet MS"/>
                <a:cs typeface="Trebuchet MS"/>
              </a:rPr>
            </a:br>
            <a:r>
              <a:rPr lang="en-US" sz="2200" b="0" dirty="0" smtClean="0">
                <a:solidFill>
                  <a:srgbClr val="595959"/>
                </a:solidFill>
                <a:latin typeface="Trebuchet MS"/>
                <a:cs typeface="Trebuchet MS"/>
              </a:rPr>
              <a:t>- Ensure that people can make a meaningful contribution to the       </a:t>
            </a:r>
            <a:br>
              <a:rPr lang="en-US" sz="2200" b="0" dirty="0" smtClean="0">
                <a:solidFill>
                  <a:srgbClr val="595959"/>
                </a:solidFill>
                <a:latin typeface="Trebuchet MS"/>
                <a:cs typeface="Trebuchet MS"/>
              </a:rPr>
            </a:br>
            <a:r>
              <a:rPr lang="en-US" sz="2200" b="0" dirty="0" smtClean="0">
                <a:solidFill>
                  <a:srgbClr val="595959"/>
                </a:solidFill>
                <a:latin typeface="Trebuchet MS"/>
                <a:cs typeface="Trebuchet MS"/>
              </a:rPr>
              <a:t>  development of their own lives. </a:t>
            </a:r>
            <a:r>
              <a:rPr lang="en-US" sz="1800" b="0" dirty="0" smtClean="0">
                <a:solidFill>
                  <a:srgbClr val="595959"/>
                </a:solidFill>
                <a:latin typeface="Trebuchet MS"/>
                <a:cs typeface="Trebuchet MS"/>
              </a:rPr>
              <a:t/>
            </a:r>
            <a:br>
              <a:rPr lang="en-US" sz="1800" b="0" dirty="0" smtClean="0">
                <a:solidFill>
                  <a:srgbClr val="595959"/>
                </a:solidFill>
                <a:latin typeface="Trebuchet MS"/>
                <a:cs typeface="Trebuchet MS"/>
              </a:rPr>
            </a:br>
            <a:endParaRPr lang="en-US" sz="1800" b="0" dirty="0">
              <a:solidFill>
                <a:srgbClr val="595959"/>
              </a:solidFill>
              <a:latin typeface="Trebuchet MS"/>
              <a:cs typeface="Trebuchet MS"/>
            </a:endParaRPr>
          </a:p>
        </p:txBody>
      </p:sp>
    </p:spTree>
    <p:extLst>
      <p:ext uri="{BB962C8B-B14F-4D97-AF65-F5344CB8AC3E}">
        <p14:creationId xmlns:p14="http://schemas.microsoft.com/office/powerpoint/2010/main" val="1080415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337" y="1828800"/>
            <a:ext cx="8229600" cy="3657600"/>
          </a:xfrm>
        </p:spPr>
        <p:txBody>
          <a:bodyPr>
            <a:normAutofit fontScale="25000" lnSpcReduction="20000"/>
          </a:bodyPr>
          <a:lstStyle/>
          <a:p>
            <a:pPr algn="just"/>
            <a:r>
              <a:rPr lang="en-US" sz="9600" dirty="0" smtClean="0"/>
              <a:t>Greater </a:t>
            </a:r>
            <a:r>
              <a:rPr lang="en-US" sz="9600" dirty="0"/>
              <a:t>acceptability and legitimacy of the process by local </a:t>
            </a:r>
            <a:r>
              <a:rPr lang="en-US" sz="9600" dirty="0" smtClean="0"/>
              <a:t>communities.</a:t>
            </a:r>
          </a:p>
          <a:p>
            <a:pPr algn="just"/>
            <a:r>
              <a:rPr lang="en-US" sz="9600" dirty="0" smtClean="0"/>
              <a:t>Effective </a:t>
            </a:r>
            <a:r>
              <a:rPr lang="en-US" sz="9600" dirty="0"/>
              <a:t>utilisation of existing skills and </a:t>
            </a:r>
            <a:r>
              <a:rPr lang="en-US" sz="9600" dirty="0" smtClean="0"/>
              <a:t>resources.</a:t>
            </a:r>
          </a:p>
          <a:p>
            <a:pPr algn="just"/>
            <a:r>
              <a:rPr lang="en-US" sz="9600" dirty="0" smtClean="0"/>
              <a:t>Improved </a:t>
            </a:r>
            <a:r>
              <a:rPr lang="en-US" sz="9600" dirty="0"/>
              <a:t>quality of information </a:t>
            </a:r>
            <a:r>
              <a:rPr lang="en-US" sz="9600" dirty="0" smtClean="0"/>
              <a:t>gathered</a:t>
            </a:r>
          </a:p>
          <a:p>
            <a:pPr algn="just"/>
            <a:r>
              <a:rPr lang="en-US" sz="9600" dirty="0" smtClean="0"/>
              <a:t>Fewer </a:t>
            </a:r>
            <a:r>
              <a:rPr lang="en-US" sz="9600" dirty="0"/>
              <a:t>disputes among local residents and between communities and authorities. </a:t>
            </a:r>
            <a:endParaRPr lang="en-US" sz="9600" dirty="0" smtClean="0"/>
          </a:p>
          <a:p>
            <a:pPr algn="just"/>
            <a:r>
              <a:rPr lang="en-US" sz="9600" dirty="0" smtClean="0"/>
              <a:t>Effective </a:t>
            </a:r>
            <a:r>
              <a:rPr lang="en-US" sz="9600" dirty="0"/>
              <a:t>responses to local conditions and priorities. </a:t>
            </a:r>
            <a:endParaRPr lang="en-US" sz="9600" dirty="0" smtClean="0"/>
          </a:p>
          <a:p>
            <a:pPr algn="just"/>
            <a:r>
              <a:rPr lang="en-US" sz="9600" dirty="0" smtClean="0"/>
              <a:t>Building </a:t>
            </a:r>
            <a:r>
              <a:rPr lang="en-US" sz="9600" dirty="0"/>
              <a:t>trust and confidence by all parties. </a:t>
            </a:r>
          </a:p>
          <a:p>
            <a:pPr algn="just"/>
            <a:r>
              <a:rPr lang="en-US" sz="9600" dirty="0" smtClean="0"/>
              <a:t>Opportunities </a:t>
            </a:r>
            <a:r>
              <a:rPr lang="en-US" sz="9600" dirty="0"/>
              <a:t>for further engagement between communities and authorities. </a:t>
            </a:r>
          </a:p>
          <a:p>
            <a:pPr algn="just"/>
            <a:endParaRPr lang="en-US" sz="1600" dirty="0"/>
          </a:p>
        </p:txBody>
      </p:sp>
      <p:sp>
        <p:nvSpPr>
          <p:cNvPr id="4" name="Title 1"/>
          <p:cNvSpPr>
            <a:spLocks noGrp="1"/>
          </p:cNvSpPr>
          <p:nvPr>
            <p:ph type="title"/>
          </p:nvPr>
        </p:nvSpPr>
        <p:spPr>
          <a:xfrm>
            <a:off x="381000" y="685800"/>
            <a:ext cx="8229600" cy="792163"/>
          </a:xfrm>
        </p:spPr>
        <p:txBody>
          <a:bodyPr anchor="t">
            <a:noAutofit/>
          </a:bodyPr>
          <a:lstStyle/>
          <a:p>
            <a:pPr>
              <a:spcAft>
                <a:spcPts val="1200"/>
              </a:spcAft>
            </a:pPr>
            <a:r>
              <a:rPr lang="en-US" dirty="0" smtClean="0">
                <a:solidFill>
                  <a:srgbClr val="D65636"/>
                </a:solidFill>
                <a:latin typeface="Arial Narrow" panose="020B0606020202030204" pitchFamily="34" charset="0"/>
                <a:cs typeface="Trebuchet MS"/>
              </a:rPr>
              <a:t>The </a:t>
            </a:r>
            <a:r>
              <a:rPr lang="en-US" dirty="0">
                <a:solidFill>
                  <a:srgbClr val="D65636"/>
                </a:solidFill>
                <a:latin typeface="Arial Narrow" panose="020B0606020202030204" pitchFamily="34" charset="0"/>
                <a:cs typeface="Trebuchet MS"/>
              </a:rPr>
              <a:t>benefits of </a:t>
            </a:r>
            <a:r>
              <a:rPr lang="en-US" dirty="0" smtClean="0">
                <a:solidFill>
                  <a:srgbClr val="D65636"/>
                </a:solidFill>
                <a:latin typeface="Arial Narrow" panose="020B0606020202030204" pitchFamily="34" charset="0"/>
                <a:cs typeface="Trebuchet MS"/>
              </a:rPr>
              <a:t>participation</a:t>
            </a:r>
            <a:r>
              <a:rPr lang="en-US" b="0" dirty="0" smtClean="0">
                <a:solidFill>
                  <a:srgbClr val="595959"/>
                </a:solidFill>
                <a:latin typeface="Arial Narrow" panose="020B0606020202030204" pitchFamily="34" charset="0"/>
                <a:cs typeface="Trebuchet MS"/>
              </a:rPr>
              <a:t> </a:t>
            </a:r>
            <a:r>
              <a:rPr lang="en-US" sz="1800" b="0" dirty="0">
                <a:solidFill>
                  <a:srgbClr val="595959"/>
                </a:solidFill>
                <a:latin typeface="Trebuchet MS"/>
                <a:cs typeface="Trebuchet MS"/>
              </a:rPr>
              <a:t/>
            </a:r>
            <a:br>
              <a:rPr lang="en-US" sz="1800" b="0" dirty="0">
                <a:solidFill>
                  <a:srgbClr val="595959"/>
                </a:solidFill>
                <a:latin typeface="Trebuchet MS"/>
                <a:cs typeface="Trebuchet MS"/>
              </a:rPr>
            </a:br>
            <a:endParaRPr lang="en-US" sz="1800" b="0" dirty="0">
              <a:solidFill>
                <a:srgbClr val="595959"/>
              </a:solidFill>
              <a:latin typeface="Trebuchet MS"/>
              <a:cs typeface="Trebuchet MS"/>
            </a:endParaRPr>
          </a:p>
        </p:txBody>
      </p:sp>
    </p:spTree>
    <p:extLst>
      <p:ext uri="{BB962C8B-B14F-4D97-AF65-F5344CB8AC3E}">
        <p14:creationId xmlns:p14="http://schemas.microsoft.com/office/powerpoint/2010/main" val="11757905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Is participation mandated?</a:t>
            </a:r>
            <a:endParaRPr lang="en-US" dirty="0"/>
          </a:p>
        </p:txBody>
      </p:sp>
      <p:sp>
        <p:nvSpPr>
          <p:cNvPr id="5" name="Content Placeholder 4"/>
          <p:cNvSpPr>
            <a:spLocks noGrp="1"/>
          </p:cNvSpPr>
          <p:nvPr>
            <p:ph idx="1"/>
          </p:nvPr>
        </p:nvSpPr>
        <p:spPr>
          <a:xfrm>
            <a:off x="457200" y="1295400"/>
            <a:ext cx="8229600" cy="4830763"/>
          </a:xfrm>
        </p:spPr>
        <p:txBody>
          <a:bodyPr>
            <a:normAutofit/>
          </a:bodyPr>
          <a:lstStyle/>
          <a:p>
            <a:r>
              <a:rPr lang="en-US" dirty="0" smtClean="0"/>
              <a:t>YES!</a:t>
            </a:r>
          </a:p>
          <a:p>
            <a:r>
              <a:rPr lang="en-US" dirty="0" smtClean="0"/>
              <a:t>Where? - Everywhere!</a:t>
            </a:r>
          </a:p>
          <a:p>
            <a:pPr lvl="1"/>
            <a:r>
              <a:rPr lang="en-ZA" sz="2400" b="1" dirty="0" smtClean="0"/>
              <a:t>The </a:t>
            </a:r>
            <a:r>
              <a:rPr lang="en-ZA" sz="2400" b="1" dirty="0"/>
              <a:t>Constitution of the Republic of South Africa, </a:t>
            </a:r>
            <a:r>
              <a:rPr lang="en-ZA" sz="2400" b="1" dirty="0" smtClean="0"/>
              <a:t>1996</a:t>
            </a:r>
          </a:p>
          <a:p>
            <a:pPr lvl="1"/>
            <a:r>
              <a:rPr lang="en-ZA" sz="2400" b="1" dirty="0"/>
              <a:t>Municipal Structures Act, 1998</a:t>
            </a:r>
            <a:endParaRPr lang="en-GB" sz="2400" dirty="0"/>
          </a:p>
          <a:p>
            <a:pPr lvl="1"/>
            <a:r>
              <a:rPr lang="en-ZA" sz="2400" b="1" dirty="0"/>
              <a:t>Municipal Systems Act, 2000</a:t>
            </a:r>
            <a:endParaRPr lang="en-GB" sz="2400" dirty="0"/>
          </a:p>
          <a:p>
            <a:pPr lvl="1"/>
            <a:r>
              <a:rPr lang="en-ZA" sz="2400" b="1" dirty="0"/>
              <a:t>Municipal Planning and Performance Regulations, 2001</a:t>
            </a:r>
            <a:endParaRPr lang="en-GB" sz="2400" dirty="0"/>
          </a:p>
          <a:p>
            <a:pPr lvl="1"/>
            <a:r>
              <a:rPr lang="en-US" sz="2400" dirty="0" smtClean="0"/>
              <a:t>Breaking New Ground, 2004</a:t>
            </a:r>
          </a:p>
          <a:p>
            <a:pPr lvl="1"/>
            <a:r>
              <a:rPr lang="en-ZA" sz="2400" b="1" dirty="0"/>
              <a:t>Upgrading of Informal Settlements Programme (UISP), 2009</a:t>
            </a:r>
            <a:endParaRPr lang="en-GB" sz="2400" dirty="0"/>
          </a:p>
          <a:p>
            <a:endParaRPr lang="en-GB" dirty="0"/>
          </a:p>
          <a:p>
            <a:pPr marL="0" indent="0">
              <a:buNone/>
            </a:pPr>
            <a:endParaRPr lang="en-GB" dirty="0"/>
          </a:p>
        </p:txBody>
      </p:sp>
    </p:spTree>
    <p:extLst>
      <p:ext uri="{BB962C8B-B14F-4D97-AF65-F5344CB8AC3E}">
        <p14:creationId xmlns:p14="http://schemas.microsoft.com/office/powerpoint/2010/main" val="284079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88454"/>
          </a:xfrm>
        </p:spPr>
        <p:txBody>
          <a:bodyPr/>
          <a:lstStyle/>
          <a:p>
            <a:r>
              <a:rPr lang="en-US" dirty="0" smtClean="0"/>
              <a:t>Is participation mandated?</a:t>
            </a:r>
            <a:endParaRPr lang="en-GB" dirty="0"/>
          </a:p>
        </p:txBody>
      </p:sp>
      <p:sp>
        <p:nvSpPr>
          <p:cNvPr id="5" name="Content Placeholder 4"/>
          <p:cNvSpPr>
            <a:spLocks noGrp="1"/>
          </p:cNvSpPr>
          <p:nvPr>
            <p:ph idx="1"/>
          </p:nvPr>
        </p:nvSpPr>
        <p:spPr>
          <a:xfrm>
            <a:off x="152400" y="1417638"/>
            <a:ext cx="8534400" cy="4525963"/>
          </a:xfrm>
        </p:spPr>
        <p:txBody>
          <a:bodyPr/>
          <a:lstStyle/>
          <a:p>
            <a:r>
              <a:rPr lang="en-ZA" sz="2000" b="1" dirty="0"/>
              <a:t>Municipal Structures </a:t>
            </a:r>
            <a:r>
              <a:rPr lang="en-ZA" sz="2000" b="1" dirty="0" smtClean="0"/>
              <a:t>Act </a:t>
            </a:r>
          </a:p>
          <a:p>
            <a:endParaRPr lang="en-ZA" sz="2000" b="1" dirty="0"/>
          </a:p>
          <a:p>
            <a:endParaRPr lang="en-ZA" sz="2000" b="1" dirty="0" smtClean="0"/>
          </a:p>
          <a:p>
            <a:r>
              <a:rPr lang="en-ZA" sz="2000" b="1" dirty="0"/>
              <a:t>Municipal Systems </a:t>
            </a:r>
            <a:r>
              <a:rPr lang="en-ZA" sz="2000" b="1" dirty="0" smtClean="0"/>
              <a:t>Act</a:t>
            </a:r>
            <a:endParaRPr lang="en-GB" sz="2000" dirty="0"/>
          </a:p>
          <a:p>
            <a:endParaRPr lang="en-ZA" sz="2000" b="1" dirty="0" smtClean="0"/>
          </a:p>
          <a:p>
            <a:endParaRPr lang="en-ZA" sz="2000" b="1" dirty="0"/>
          </a:p>
          <a:p>
            <a:endParaRPr lang="en-ZA" sz="2000" b="1" dirty="0" smtClean="0"/>
          </a:p>
          <a:p>
            <a:endParaRPr lang="en-ZA" sz="2000" b="1" dirty="0"/>
          </a:p>
          <a:p>
            <a:r>
              <a:rPr lang="en-ZA" sz="2000" b="1" dirty="0"/>
              <a:t>Breaking new </a:t>
            </a:r>
            <a:r>
              <a:rPr lang="en-ZA" sz="2000" b="1" dirty="0" smtClean="0"/>
              <a:t>Ground</a:t>
            </a:r>
          </a:p>
          <a:p>
            <a:pPr marL="0" indent="0">
              <a:buNone/>
            </a:pPr>
            <a:endParaRPr lang="en-US" sz="2000" dirty="0" smtClean="0"/>
          </a:p>
          <a:p>
            <a:pPr marL="0" indent="0">
              <a:buNone/>
            </a:pPr>
            <a:endParaRPr lang="en-GB" sz="2000" dirty="0"/>
          </a:p>
          <a:p>
            <a:r>
              <a:rPr lang="en-US" dirty="0" smtClean="0"/>
              <a:t>UISP</a:t>
            </a:r>
            <a:endParaRPr lang="en-GB" dirty="0"/>
          </a:p>
        </p:txBody>
      </p:sp>
      <p:sp>
        <p:nvSpPr>
          <p:cNvPr id="6" name="Right Arrow 5"/>
          <p:cNvSpPr/>
          <p:nvPr/>
        </p:nvSpPr>
        <p:spPr>
          <a:xfrm>
            <a:off x="4002595" y="1246314"/>
            <a:ext cx="978408" cy="484632"/>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Rectangle 6"/>
          <p:cNvSpPr/>
          <p:nvPr/>
        </p:nvSpPr>
        <p:spPr>
          <a:xfrm>
            <a:off x="5257800" y="1172111"/>
            <a:ext cx="3709225" cy="1200329"/>
          </a:xfrm>
          <a:prstGeom prst="rect">
            <a:avLst/>
          </a:prstGeom>
        </p:spPr>
        <p:txBody>
          <a:bodyPr wrap="square">
            <a:spAutoFit/>
          </a:bodyPr>
          <a:lstStyle/>
          <a:p>
            <a:r>
              <a:rPr lang="en-ZA" dirty="0" smtClean="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rPr>
              <a:t>Requires </a:t>
            </a:r>
            <a:r>
              <a:rPr lang="en-ZA" dirty="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rPr>
              <a:t>a municipality to develop mechanisms to consult with communities and community organisations</a:t>
            </a:r>
            <a:endParaRPr lang="en-GB" dirty="0">
              <a:solidFill>
                <a:schemeClr val="tx1">
                  <a:lumMod val="65000"/>
                  <a:lumOff val="35000"/>
                </a:schemeClr>
              </a:solidFill>
              <a:latin typeface="Trebuchet MS" panose="020B0603020202020204" pitchFamily="34" charset="0"/>
            </a:endParaRPr>
          </a:p>
        </p:txBody>
      </p:sp>
      <p:sp>
        <p:nvSpPr>
          <p:cNvPr id="8" name="Right Arrow 7"/>
          <p:cNvSpPr/>
          <p:nvPr/>
        </p:nvSpPr>
        <p:spPr>
          <a:xfrm>
            <a:off x="3593592" y="2519362"/>
            <a:ext cx="978408" cy="484632"/>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4766690" y="2519362"/>
            <a:ext cx="4200335" cy="1477328"/>
          </a:xfrm>
          <a:prstGeom prst="rect">
            <a:avLst/>
          </a:prstGeom>
        </p:spPr>
        <p:txBody>
          <a:bodyPr wrap="square">
            <a:spAutoFit/>
          </a:bodyPr>
          <a:lstStyle/>
          <a:p>
            <a:r>
              <a:rPr lang="en-ZA" dirty="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rPr>
              <a:t>A municipality must establish appropriate mechanisms, processes and procedures to enable the local community to participate in the affairs of the municipality</a:t>
            </a:r>
            <a:endParaRPr lang="en-GB" dirty="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endParaRPr>
          </a:p>
        </p:txBody>
      </p:sp>
      <p:sp>
        <p:nvSpPr>
          <p:cNvPr id="10" name="Right Arrow 9"/>
          <p:cNvSpPr/>
          <p:nvPr/>
        </p:nvSpPr>
        <p:spPr>
          <a:xfrm>
            <a:off x="3284791" y="4327969"/>
            <a:ext cx="978408" cy="484632"/>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4254913" y="4247119"/>
            <a:ext cx="4712112" cy="923330"/>
          </a:xfrm>
          <a:prstGeom prst="rect">
            <a:avLst/>
          </a:prstGeom>
        </p:spPr>
        <p:txBody>
          <a:bodyPr wrap="square">
            <a:spAutoFit/>
          </a:bodyPr>
          <a:lstStyle/>
          <a:p>
            <a:r>
              <a:rPr lang="en-ZA" dirty="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rPr>
              <a:t>Specifies that informal settlement upgrades should be undertaken as community projects</a:t>
            </a:r>
            <a:endParaRPr lang="en-GB" dirty="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2514600" y="5252302"/>
            <a:ext cx="6452425" cy="1200329"/>
          </a:xfrm>
          <a:prstGeom prst="rect">
            <a:avLst/>
          </a:prstGeom>
        </p:spPr>
        <p:txBody>
          <a:bodyPr wrap="square">
            <a:spAutoFit/>
          </a:bodyPr>
          <a:lstStyle/>
          <a:p>
            <a:r>
              <a:rPr lang="en-ZA" dirty="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rPr>
              <a:t>The programme has three interrelated key focus areas: the provision of tenure security, addressing health and safety, and empowering residents through participatory</a:t>
            </a:r>
          </a:p>
          <a:p>
            <a:r>
              <a:rPr lang="en-ZA" dirty="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rPr>
              <a:t>processes</a:t>
            </a:r>
            <a:endParaRPr lang="en-GB" dirty="0">
              <a:solidFill>
                <a:schemeClr val="tx1">
                  <a:lumMod val="65000"/>
                  <a:lumOff val="35000"/>
                </a:schemeClr>
              </a:solidFill>
              <a:latin typeface="Trebuchet MS" panose="020B0603020202020204" pitchFamily="34" charset="0"/>
              <a:ea typeface="Calibri" panose="020F0502020204030204" pitchFamily="34" charset="0"/>
              <a:cs typeface="Times New Roman" panose="02020603050405020304" pitchFamily="18" charset="0"/>
            </a:endParaRPr>
          </a:p>
        </p:txBody>
      </p:sp>
      <p:sp>
        <p:nvSpPr>
          <p:cNvPr id="13" name="Right Arrow 12"/>
          <p:cNvSpPr/>
          <p:nvPr/>
        </p:nvSpPr>
        <p:spPr>
          <a:xfrm>
            <a:off x="1371600" y="5458969"/>
            <a:ext cx="978408" cy="484632"/>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04070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haPamo03.jpg"/>
          <p:cNvPicPr>
            <a:picLocks noChangeAspect="1"/>
          </p:cNvPicPr>
          <p:nvPr/>
        </p:nvPicPr>
        <p:blipFill rotWithShape="1">
          <a:blip r:embed="rId2" cstate="print">
            <a:extLst>
              <a:ext uri="{28A0092B-C50C-407E-A947-70E740481C1C}">
                <a14:useLocalDpi xmlns:a14="http://schemas.microsoft.com/office/drawing/2010/main"/>
              </a:ext>
            </a:extLst>
          </a:blip>
          <a:srcRect l="3524" t="4818" b="21721"/>
          <a:stretch/>
        </p:blipFill>
        <p:spPr>
          <a:xfrm>
            <a:off x="4781550" y="1600200"/>
            <a:ext cx="3810000" cy="2438400"/>
          </a:xfrm>
          <a:prstGeom prst="rect">
            <a:avLst/>
          </a:prstGeom>
        </p:spPr>
      </p:pic>
      <p:sp>
        <p:nvSpPr>
          <p:cNvPr id="5" name="TextBox 4"/>
          <p:cNvSpPr txBox="1"/>
          <p:nvPr/>
        </p:nvSpPr>
        <p:spPr>
          <a:xfrm>
            <a:off x="38100" y="1143000"/>
            <a:ext cx="4648200" cy="5438412"/>
          </a:xfrm>
          <a:prstGeom prst="rect">
            <a:avLst/>
          </a:prstGeom>
          <a:noFill/>
        </p:spPr>
        <p:txBody>
          <a:bodyPr wrap="square" rtlCol="0">
            <a:spAutoFit/>
          </a:bodyPr>
          <a:lstStyle/>
          <a:p>
            <a:pPr marL="342900" indent="-342900" algn="just">
              <a:lnSpc>
                <a:spcPct val="90000"/>
              </a:lnSpc>
              <a:buFont typeface="Arial"/>
              <a:buChar char="•"/>
            </a:pPr>
            <a:r>
              <a:rPr lang="en-US" sz="2500" b="1" dirty="0">
                <a:solidFill>
                  <a:schemeClr val="tx1">
                    <a:lumMod val="65000"/>
                    <a:lumOff val="35000"/>
                  </a:schemeClr>
                </a:solidFill>
                <a:latin typeface="Trebuchet MS"/>
                <a:cs typeface="Trebuchet MS"/>
              </a:rPr>
              <a:t>Meaningful engagement is viewed as the core principle upon which the participatory process should be based. </a:t>
            </a:r>
            <a:endParaRPr lang="en-US" sz="2500" b="1" dirty="0" smtClean="0">
              <a:solidFill>
                <a:schemeClr val="tx1">
                  <a:lumMod val="65000"/>
                  <a:lumOff val="35000"/>
                </a:schemeClr>
              </a:solidFill>
              <a:latin typeface="Trebuchet MS"/>
              <a:cs typeface="Trebuchet MS"/>
            </a:endParaRPr>
          </a:p>
          <a:p>
            <a:pPr marL="342900" indent="-342900" algn="just">
              <a:lnSpc>
                <a:spcPct val="90000"/>
              </a:lnSpc>
              <a:buFont typeface="Arial"/>
              <a:buChar char="•"/>
            </a:pPr>
            <a:r>
              <a:rPr lang="en-US" sz="2500" b="1" dirty="0">
                <a:solidFill>
                  <a:schemeClr val="tx1">
                    <a:lumMod val="65000"/>
                    <a:lumOff val="35000"/>
                  </a:schemeClr>
                </a:solidFill>
                <a:latin typeface="Trebuchet MS"/>
                <a:cs typeface="Trebuchet MS"/>
              </a:rPr>
              <a:t>Individuals or communities should be treated as partners in the decision making process. </a:t>
            </a:r>
          </a:p>
          <a:p>
            <a:pPr marL="342900" indent="-342900" algn="just">
              <a:lnSpc>
                <a:spcPct val="90000"/>
              </a:lnSpc>
              <a:buFont typeface="Arial"/>
              <a:buChar char="•"/>
            </a:pPr>
            <a:r>
              <a:rPr lang="en-US" sz="2500" b="1" dirty="0">
                <a:solidFill>
                  <a:schemeClr val="tx1">
                    <a:lumMod val="65000"/>
                    <a:lumOff val="35000"/>
                  </a:schemeClr>
                </a:solidFill>
                <a:latin typeface="Trebuchet MS"/>
                <a:cs typeface="Trebuchet MS"/>
              </a:rPr>
              <a:t>Meaningful engagement </a:t>
            </a:r>
            <a:r>
              <a:rPr lang="en-US" sz="2500" dirty="0">
                <a:solidFill>
                  <a:schemeClr val="tx1">
                    <a:lumMod val="65000"/>
                    <a:lumOff val="35000"/>
                  </a:schemeClr>
                </a:solidFill>
                <a:latin typeface="Trebuchet MS"/>
                <a:cs typeface="Trebuchet MS"/>
              </a:rPr>
              <a:t>should occur </a:t>
            </a:r>
            <a:r>
              <a:rPr lang="en-US" sz="2500" b="1" dirty="0">
                <a:solidFill>
                  <a:schemeClr val="tx1">
                    <a:lumMod val="65000"/>
                    <a:lumOff val="35000"/>
                  </a:schemeClr>
                </a:solidFill>
                <a:latin typeface="Trebuchet MS"/>
                <a:cs typeface="Trebuchet MS"/>
              </a:rPr>
              <a:t>during all stages </a:t>
            </a:r>
            <a:r>
              <a:rPr lang="en-US" sz="2500" dirty="0">
                <a:solidFill>
                  <a:schemeClr val="tx1">
                    <a:lumMod val="65000"/>
                    <a:lumOff val="35000"/>
                  </a:schemeClr>
                </a:solidFill>
                <a:latin typeface="Trebuchet MS"/>
                <a:cs typeface="Trebuchet MS"/>
              </a:rPr>
              <a:t>(decision-making, planning, implementation and evaluation) </a:t>
            </a:r>
          </a:p>
          <a:p>
            <a:pPr marL="342900" indent="-342900" algn="just">
              <a:lnSpc>
                <a:spcPct val="90000"/>
              </a:lnSpc>
              <a:buFont typeface="Arial"/>
              <a:buChar char="•"/>
            </a:pPr>
            <a:endParaRPr lang="en-US" b="1" dirty="0" smtClean="0">
              <a:solidFill>
                <a:schemeClr val="tx1">
                  <a:lumMod val="65000"/>
                  <a:lumOff val="35000"/>
                </a:schemeClr>
              </a:solidFill>
              <a:latin typeface="Trebuchet MS"/>
              <a:cs typeface="Trebuchet MS"/>
            </a:endParaRPr>
          </a:p>
          <a:p>
            <a:pPr marL="342900" indent="-342900" algn="just">
              <a:lnSpc>
                <a:spcPct val="90000"/>
              </a:lnSpc>
              <a:buFont typeface="Arial"/>
              <a:buChar char="•"/>
            </a:pPr>
            <a:endParaRPr lang="en-US" b="1" dirty="0">
              <a:solidFill>
                <a:schemeClr val="tx1">
                  <a:lumMod val="65000"/>
                  <a:lumOff val="35000"/>
                </a:schemeClr>
              </a:solidFill>
              <a:latin typeface="Trebuchet MS"/>
              <a:cs typeface="Trebuchet MS"/>
            </a:endParaRPr>
          </a:p>
        </p:txBody>
      </p:sp>
      <p:sp>
        <p:nvSpPr>
          <p:cNvPr id="6" name="Title 1"/>
          <p:cNvSpPr>
            <a:spLocks noGrp="1"/>
          </p:cNvSpPr>
          <p:nvPr>
            <p:ph type="title"/>
          </p:nvPr>
        </p:nvSpPr>
        <p:spPr>
          <a:xfrm>
            <a:off x="228600" y="274638"/>
            <a:ext cx="8229600" cy="868362"/>
          </a:xfrm>
        </p:spPr>
        <p:txBody>
          <a:bodyPr/>
          <a:lstStyle/>
          <a:p>
            <a:r>
              <a:rPr lang="en-US" dirty="0" smtClean="0"/>
              <a:t>2. Good practice in participatory processes</a:t>
            </a:r>
            <a:endParaRPr lang="en-GB" dirty="0"/>
          </a:p>
        </p:txBody>
      </p:sp>
    </p:spTree>
    <p:extLst>
      <p:ext uri="{BB962C8B-B14F-4D97-AF65-F5344CB8AC3E}">
        <p14:creationId xmlns:p14="http://schemas.microsoft.com/office/powerpoint/2010/main" val="2240586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609600"/>
            <a:ext cx="8763000" cy="1143000"/>
          </a:xfrm>
        </p:spPr>
        <p:txBody>
          <a:bodyPr>
            <a:noAutofit/>
          </a:bodyPr>
          <a:lstStyle/>
          <a:p>
            <a:r>
              <a:rPr lang="en-US" dirty="0" smtClean="0"/>
              <a:t>Good </a:t>
            </a:r>
            <a:r>
              <a:rPr lang="en-US" dirty="0"/>
              <a:t>practice in participatory </a:t>
            </a:r>
            <a:r>
              <a:rPr lang="en-US" dirty="0" smtClean="0"/>
              <a:t>processes – Court Cases </a:t>
            </a:r>
            <a:endParaRPr lang="en-GB" dirty="0"/>
          </a:p>
        </p:txBody>
      </p:sp>
      <p:sp>
        <p:nvSpPr>
          <p:cNvPr id="5" name="TextBox 4"/>
          <p:cNvSpPr txBox="1"/>
          <p:nvPr/>
        </p:nvSpPr>
        <p:spPr>
          <a:xfrm>
            <a:off x="661987" y="1981200"/>
            <a:ext cx="7896225" cy="4038029"/>
          </a:xfrm>
          <a:prstGeom prst="rect">
            <a:avLst/>
          </a:prstGeom>
          <a:noFill/>
        </p:spPr>
        <p:txBody>
          <a:bodyPr wrap="square" rtlCol="0">
            <a:spAutoFit/>
          </a:bodyPr>
          <a:lstStyle/>
          <a:p>
            <a:r>
              <a:rPr lang="en-ZA" sz="2800" dirty="0">
                <a:solidFill>
                  <a:schemeClr val="tx1">
                    <a:lumMod val="65000"/>
                    <a:lumOff val="35000"/>
                  </a:schemeClr>
                </a:solidFill>
                <a:latin typeface="Trebuchet MS" panose="020B0603020202020204" pitchFamily="34" charset="0"/>
              </a:rPr>
              <a:t>The important practices established in the court cases are as </a:t>
            </a:r>
            <a:r>
              <a:rPr lang="en-ZA" sz="2800" dirty="0" smtClean="0">
                <a:solidFill>
                  <a:schemeClr val="tx1">
                    <a:lumMod val="65000"/>
                    <a:lumOff val="35000"/>
                  </a:schemeClr>
                </a:solidFill>
                <a:latin typeface="Trebuchet MS" panose="020B0603020202020204" pitchFamily="34" charset="0"/>
              </a:rPr>
              <a:t>follows: </a:t>
            </a:r>
            <a:endParaRPr lang="en-ZA" sz="2800" b="1" dirty="0" smtClean="0">
              <a:solidFill>
                <a:schemeClr val="tx1">
                  <a:lumMod val="65000"/>
                  <a:lumOff val="35000"/>
                </a:schemeClr>
              </a:solidFill>
              <a:latin typeface="Trebuchet MS" panose="020B0603020202020204" pitchFamily="34" charset="0"/>
            </a:endParaRPr>
          </a:p>
          <a:p>
            <a:pPr marL="457200" indent="-457200">
              <a:buFont typeface="Arial" panose="020B0604020202020204" pitchFamily="34" charset="0"/>
              <a:buChar char="•"/>
            </a:pPr>
            <a:r>
              <a:rPr lang="en-ZA" sz="2800" b="1" dirty="0" smtClean="0">
                <a:solidFill>
                  <a:schemeClr val="tx1">
                    <a:lumMod val="65000"/>
                    <a:lumOff val="35000"/>
                  </a:schemeClr>
                </a:solidFill>
                <a:latin typeface="Trebuchet MS" panose="020B0603020202020204" pitchFamily="34" charset="0"/>
              </a:rPr>
              <a:t>Meaningful engagement </a:t>
            </a:r>
            <a:endParaRPr lang="en-GB" sz="2800" dirty="0">
              <a:solidFill>
                <a:schemeClr val="tx1">
                  <a:lumMod val="65000"/>
                  <a:lumOff val="35000"/>
                </a:schemeClr>
              </a:solidFill>
              <a:latin typeface="Trebuchet MS" panose="020B0603020202020204" pitchFamily="34" charset="0"/>
            </a:endParaRPr>
          </a:p>
          <a:p>
            <a:pPr marL="457200" indent="-457200">
              <a:buFont typeface="Arial" panose="020B0604020202020204" pitchFamily="34" charset="0"/>
              <a:buChar char="•"/>
            </a:pPr>
            <a:r>
              <a:rPr lang="en-GB" sz="2800" b="1" dirty="0">
                <a:solidFill>
                  <a:schemeClr val="tx1">
                    <a:lumMod val="65000"/>
                    <a:lumOff val="35000"/>
                  </a:schemeClr>
                </a:solidFill>
                <a:latin typeface="Trebuchet MS" panose="020B0603020202020204" pitchFamily="34" charset="0"/>
              </a:rPr>
              <a:t>Individual </a:t>
            </a:r>
            <a:r>
              <a:rPr lang="en-GB" sz="2800" b="1" dirty="0" smtClean="0">
                <a:solidFill>
                  <a:schemeClr val="tx1">
                    <a:lumMod val="65000"/>
                    <a:lumOff val="35000"/>
                  </a:schemeClr>
                </a:solidFill>
                <a:latin typeface="Trebuchet MS" panose="020B0603020202020204" pitchFamily="34" charset="0"/>
              </a:rPr>
              <a:t>engagement</a:t>
            </a:r>
            <a:endParaRPr lang="en-GB" sz="2800" dirty="0">
              <a:solidFill>
                <a:schemeClr val="tx1">
                  <a:lumMod val="65000"/>
                  <a:lumOff val="35000"/>
                </a:schemeClr>
              </a:solidFill>
              <a:latin typeface="Trebuchet MS" panose="020B0603020202020204" pitchFamily="34" charset="0"/>
            </a:endParaRPr>
          </a:p>
          <a:p>
            <a:pPr marL="457200" indent="-457200">
              <a:buFont typeface="Arial" panose="020B0604020202020204" pitchFamily="34" charset="0"/>
              <a:buChar char="•"/>
            </a:pPr>
            <a:r>
              <a:rPr lang="en-GB" sz="2800" b="1" dirty="0" smtClean="0">
                <a:solidFill>
                  <a:schemeClr val="tx1">
                    <a:lumMod val="65000"/>
                    <a:lumOff val="35000"/>
                  </a:schemeClr>
                </a:solidFill>
                <a:latin typeface="Trebuchet MS" panose="020B0603020202020204" pitchFamily="34" charset="0"/>
              </a:rPr>
              <a:t>Respect </a:t>
            </a:r>
            <a:r>
              <a:rPr lang="en-GB" sz="2800" b="1" dirty="0">
                <a:solidFill>
                  <a:schemeClr val="tx1">
                    <a:lumMod val="65000"/>
                    <a:lumOff val="35000"/>
                  </a:schemeClr>
                </a:solidFill>
                <a:latin typeface="Trebuchet MS" panose="020B0603020202020204" pitchFamily="34" charset="0"/>
              </a:rPr>
              <a:t>and </a:t>
            </a:r>
            <a:r>
              <a:rPr lang="en-GB" sz="2800" b="1" dirty="0" smtClean="0">
                <a:solidFill>
                  <a:schemeClr val="tx1">
                    <a:lumMod val="65000"/>
                    <a:lumOff val="35000"/>
                  </a:schemeClr>
                </a:solidFill>
                <a:latin typeface="Trebuchet MS" panose="020B0603020202020204" pitchFamily="34" charset="0"/>
              </a:rPr>
              <a:t>partnership</a:t>
            </a:r>
            <a:endParaRPr lang="en-GB" sz="2800" dirty="0">
              <a:solidFill>
                <a:schemeClr val="tx1">
                  <a:lumMod val="65000"/>
                  <a:lumOff val="35000"/>
                </a:schemeClr>
              </a:solidFill>
              <a:latin typeface="Trebuchet MS" panose="020B0603020202020204" pitchFamily="34" charset="0"/>
            </a:endParaRPr>
          </a:p>
          <a:p>
            <a:pPr marL="457200" indent="-457200">
              <a:buFont typeface="Arial" panose="020B0604020202020204" pitchFamily="34" charset="0"/>
              <a:buChar char="•"/>
            </a:pPr>
            <a:r>
              <a:rPr lang="en-GB" sz="2800" b="1" dirty="0" smtClean="0">
                <a:solidFill>
                  <a:schemeClr val="tx1">
                    <a:lumMod val="65000"/>
                    <a:lumOff val="35000"/>
                  </a:schemeClr>
                </a:solidFill>
                <a:latin typeface="Trebuchet MS" panose="020B0603020202020204" pitchFamily="34" charset="0"/>
              </a:rPr>
              <a:t>Mutual consensus</a:t>
            </a:r>
            <a:endParaRPr lang="en-GB" sz="2800" dirty="0">
              <a:solidFill>
                <a:schemeClr val="tx1">
                  <a:lumMod val="65000"/>
                  <a:lumOff val="35000"/>
                </a:schemeClr>
              </a:solidFill>
              <a:latin typeface="Trebuchet MS" panose="020B0603020202020204" pitchFamily="34" charset="0"/>
            </a:endParaRPr>
          </a:p>
          <a:p>
            <a:pPr marL="457200" indent="-457200">
              <a:buFont typeface="Arial" panose="020B0604020202020204" pitchFamily="34" charset="0"/>
              <a:buChar char="•"/>
            </a:pPr>
            <a:r>
              <a:rPr lang="en-GB" sz="2800" b="1" dirty="0" smtClean="0">
                <a:solidFill>
                  <a:schemeClr val="tx1">
                    <a:lumMod val="65000"/>
                    <a:lumOff val="35000"/>
                  </a:schemeClr>
                </a:solidFill>
                <a:latin typeface="Trebuchet MS" panose="020B0603020202020204" pitchFamily="34" charset="0"/>
              </a:rPr>
              <a:t>Adequate consultation</a:t>
            </a:r>
            <a:endParaRPr lang="en-GB" sz="2800" dirty="0">
              <a:solidFill>
                <a:schemeClr val="tx1">
                  <a:lumMod val="65000"/>
                  <a:lumOff val="35000"/>
                </a:schemeClr>
              </a:solidFill>
              <a:latin typeface="Trebuchet MS" panose="020B0603020202020204" pitchFamily="34" charset="0"/>
            </a:endParaRPr>
          </a:p>
          <a:p>
            <a:pPr marL="457200" indent="-457200">
              <a:buFont typeface="Arial" panose="020B0604020202020204" pitchFamily="34" charset="0"/>
              <a:buChar char="•"/>
            </a:pPr>
            <a:r>
              <a:rPr lang="en-ZA" sz="2800" b="1" dirty="0" smtClean="0">
                <a:solidFill>
                  <a:schemeClr val="tx1">
                    <a:lumMod val="65000"/>
                    <a:lumOff val="35000"/>
                  </a:schemeClr>
                </a:solidFill>
                <a:latin typeface="Trebuchet MS" panose="020B0603020202020204" pitchFamily="34" charset="0"/>
              </a:rPr>
              <a:t>Active participation</a:t>
            </a:r>
            <a:endParaRPr lang="en-GB" sz="2800" dirty="0">
              <a:solidFill>
                <a:schemeClr val="tx1">
                  <a:lumMod val="65000"/>
                  <a:lumOff val="35000"/>
                </a:schemeClr>
              </a:solidFill>
              <a:latin typeface="Trebuchet MS" panose="020B0603020202020204" pitchFamily="34" charset="0"/>
            </a:endParaRPr>
          </a:p>
          <a:p>
            <a:pPr algn="just">
              <a:lnSpc>
                <a:spcPct val="90000"/>
              </a:lnSpc>
            </a:pPr>
            <a:endParaRPr lang="en-US" b="1" dirty="0" smtClean="0">
              <a:solidFill>
                <a:schemeClr val="tx1">
                  <a:lumMod val="65000"/>
                  <a:lumOff val="35000"/>
                </a:schemeClr>
              </a:solidFill>
              <a:latin typeface="Trebuchet MS"/>
              <a:cs typeface="Trebuchet MS"/>
            </a:endParaRPr>
          </a:p>
          <a:p>
            <a:pPr marL="342900" indent="-342900" algn="just">
              <a:lnSpc>
                <a:spcPct val="90000"/>
              </a:lnSpc>
              <a:buFont typeface="Arial"/>
              <a:buChar char="•"/>
            </a:pPr>
            <a:endParaRPr lang="en-US" b="1" dirty="0">
              <a:solidFill>
                <a:schemeClr val="tx1">
                  <a:lumMod val="65000"/>
                  <a:lumOff val="35000"/>
                </a:schemeClr>
              </a:solidFill>
              <a:latin typeface="Trebuchet MS"/>
              <a:cs typeface="Trebuchet MS"/>
            </a:endParaRPr>
          </a:p>
        </p:txBody>
      </p:sp>
    </p:spTree>
    <p:extLst>
      <p:ext uri="{BB962C8B-B14F-4D97-AF65-F5344CB8AC3E}">
        <p14:creationId xmlns:p14="http://schemas.microsoft.com/office/powerpoint/2010/main" val="1728435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685800"/>
            <a:ext cx="9143999" cy="2394502"/>
          </a:xfrm>
          <a:prstGeom prst="rect">
            <a:avLst/>
          </a:prstGeom>
          <a:noFill/>
        </p:spPr>
        <p:txBody>
          <a:bodyPr wrap="square" rtlCol="0">
            <a:spAutoFit/>
          </a:bodyPr>
          <a:lstStyle/>
          <a:p>
            <a:pPr marL="285750" indent="-285750" algn="just">
              <a:lnSpc>
                <a:spcPct val="110000"/>
              </a:lnSpc>
              <a:buFont typeface="Arial"/>
              <a:buChar char="•"/>
            </a:pPr>
            <a:r>
              <a:rPr lang="en-US" sz="2000" dirty="0">
                <a:solidFill>
                  <a:schemeClr val="tx1">
                    <a:lumMod val="65000"/>
                    <a:lumOff val="35000"/>
                  </a:schemeClr>
                </a:solidFill>
                <a:latin typeface="Trebuchet MS" panose="020B0603020202020204" pitchFamily="34" charset="0"/>
                <a:cs typeface="Calibri" panose="020F0502020204030204" pitchFamily="34" charset="0"/>
              </a:rPr>
              <a:t>In under taking a </a:t>
            </a:r>
            <a:r>
              <a:rPr lang="en-US" sz="2000" b="1" dirty="0">
                <a:solidFill>
                  <a:schemeClr val="tx1">
                    <a:lumMod val="65000"/>
                    <a:lumOff val="35000"/>
                  </a:schemeClr>
                </a:solidFill>
                <a:latin typeface="Trebuchet MS" panose="020B0603020202020204" pitchFamily="34" charset="0"/>
                <a:cs typeface="Calibri" panose="020F0502020204030204" pitchFamily="34" charset="0"/>
              </a:rPr>
              <a:t>participatory process</a:t>
            </a:r>
            <a:r>
              <a:rPr lang="en-US" sz="2000" dirty="0">
                <a:solidFill>
                  <a:schemeClr val="tx1">
                    <a:lumMod val="65000"/>
                    <a:lumOff val="35000"/>
                  </a:schemeClr>
                </a:solidFill>
                <a:latin typeface="Trebuchet MS" panose="020B0603020202020204" pitchFamily="34" charset="0"/>
                <a:cs typeface="Calibri" panose="020F0502020204030204" pitchFamily="34" charset="0"/>
              </a:rPr>
              <a:t>, genuine and </a:t>
            </a:r>
            <a:r>
              <a:rPr lang="en-US" sz="2000" b="1" dirty="0">
                <a:solidFill>
                  <a:schemeClr val="tx1">
                    <a:lumMod val="65000"/>
                    <a:lumOff val="35000"/>
                  </a:schemeClr>
                </a:solidFill>
                <a:latin typeface="Trebuchet MS" panose="020B0603020202020204" pitchFamily="34" charset="0"/>
                <a:cs typeface="Calibri" panose="020F0502020204030204" pitchFamily="34" charset="0"/>
              </a:rPr>
              <a:t>meaningful engagement must be distinguished from superficial participatory</a:t>
            </a:r>
            <a:r>
              <a:rPr lang="en-US" sz="2000" dirty="0">
                <a:solidFill>
                  <a:schemeClr val="tx1">
                    <a:lumMod val="65000"/>
                    <a:lumOff val="35000"/>
                  </a:schemeClr>
                </a:solidFill>
                <a:latin typeface="Trebuchet MS" panose="020B0603020202020204" pitchFamily="34" charset="0"/>
                <a:cs typeface="Calibri" panose="020F0502020204030204" pitchFamily="34" charset="0"/>
              </a:rPr>
              <a:t> forms. </a:t>
            </a:r>
            <a:endParaRPr lang="en-US" sz="2000" dirty="0" smtClean="0">
              <a:solidFill>
                <a:schemeClr val="tx1">
                  <a:lumMod val="65000"/>
                  <a:lumOff val="35000"/>
                </a:schemeClr>
              </a:solidFill>
              <a:latin typeface="Trebuchet MS" panose="020B0603020202020204" pitchFamily="34" charset="0"/>
              <a:cs typeface="Calibri" panose="020F0502020204030204" pitchFamily="34" charset="0"/>
            </a:endParaRPr>
          </a:p>
          <a:p>
            <a:pPr marL="285750" indent="-285750" algn="just">
              <a:lnSpc>
                <a:spcPct val="110000"/>
              </a:lnSpc>
              <a:buFont typeface="Arial"/>
              <a:buChar char="•"/>
            </a:pPr>
            <a:r>
              <a:rPr lang="en-US" sz="2000" dirty="0" smtClean="0">
                <a:solidFill>
                  <a:schemeClr val="tx1">
                    <a:lumMod val="65000"/>
                    <a:lumOff val="35000"/>
                  </a:schemeClr>
                </a:solidFill>
                <a:latin typeface="Trebuchet MS" panose="020B0603020202020204" pitchFamily="34" charset="0"/>
                <a:cs typeface="Calibri" panose="020F0502020204030204" pitchFamily="34" charset="0"/>
              </a:rPr>
              <a:t>There </a:t>
            </a:r>
            <a:r>
              <a:rPr lang="en-US" sz="2000" dirty="0">
                <a:solidFill>
                  <a:schemeClr val="tx1">
                    <a:lumMod val="65000"/>
                    <a:lumOff val="35000"/>
                  </a:schemeClr>
                </a:solidFill>
                <a:latin typeface="Trebuchet MS" panose="020B0603020202020204" pitchFamily="34" charset="0"/>
                <a:cs typeface="Calibri" panose="020F0502020204030204" pitchFamily="34" charset="0"/>
              </a:rPr>
              <a:t>is a </a:t>
            </a:r>
            <a:r>
              <a:rPr lang="en-US" sz="2000" b="1" dirty="0">
                <a:solidFill>
                  <a:schemeClr val="tx1">
                    <a:lumMod val="65000"/>
                    <a:lumOff val="35000"/>
                  </a:schemeClr>
                </a:solidFill>
                <a:latin typeface="Trebuchet MS" panose="020B0603020202020204" pitchFamily="34" charset="0"/>
                <a:cs typeface="Calibri" panose="020F0502020204030204" pitchFamily="34" charset="0"/>
              </a:rPr>
              <a:t>critical difference </a:t>
            </a:r>
            <a:r>
              <a:rPr lang="en-US" sz="2000" dirty="0">
                <a:solidFill>
                  <a:schemeClr val="tx1">
                    <a:lumMod val="65000"/>
                    <a:lumOff val="35000"/>
                  </a:schemeClr>
                </a:solidFill>
                <a:latin typeface="Trebuchet MS" panose="020B0603020202020204" pitchFamily="34" charset="0"/>
                <a:cs typeface="Calibri" panose="020F0502020204030204" pitchFamily="34" charset="0"/>
              </a:rPr>
              <a:t>between going through an empty ritual to a process where </a:t>
            </a:r>
            <a:r>
              <a:rPr lang="en-US" sz="2000" b="1" dirty="0">
                <a:solidFill>
                  <a:schemeClr val="tx1">
                    <a:lumMod val="65000"/>
                    <a:lumOff val="35000"/>
                  </a:schemeClr>
                </a:solidFill>
                <a:latin typeface="Trebuchet MS" panose="020B0603020202020204" pitchFamily="34" charset="0"/>
                <a:cs typeface="Calibri" panose="020F0502020204030204" pitchFamily="34" charset="0"/>
              </a:rPr>
              <a:t>the participants have real power that can affect the outcome of the process. </a:t>
            </a:r>
            <a:endParaRPr lang="en-US" sz="2000" b="1" dirty="0" smtClean="0">
              <a:solidFill>
                <a:schemeClr val="tx1">
                  <a:lumMod val="65000"/>
                  <a:lumOff val="35000"/>
                </a:schemeClr>
              </a:solidFill>
              <a:latin typeface="Trebuchet MS" panose="020B0603020202020204" pitchFamily="34" charset="0"/>
              <a:cs typeface="Calibri" panose="020F0502020204030204" pitchFamily="34" charset="0"/>
            </a:endParaRPr>
          </a:p>
          <a:p>
            <a:pPr marL="285750" indent="-285750" algn="just">
              <a:lnSpc>
                <a:spcPct val="110000"/>
              </a:lnSpc>
              <a:buFont typeface="Arial"/>
              <a:buChar char="•"/>
            </a:pPr>
            <a:endParaRPr lang="en-US" dirty="0">
              <a:solidFill>
                <a:schemeClr val="tx1">
                  <a:lumMod val="65000"/>
                  <a:lumOff val="35000"/>
                </a:schemeClr>
              </a:solidFill>
              <a:latin typeface="Trebuchet MS"/>
              <a:cs typeface="Trebuchet MS"/>
            </a:endParaRPr>
          </a:p>
          <a:p>
            <a:pPr algn="just">
              <a:lnSpc>
                <a:spcPct val="110000"/>
              </a:lnSpc>
            </a:pPr>
            <a:endParaRPr lang="en-US" dirty="0">
              <a:solidFill>
                <a:schemeClr val="tx1">
                  <a:lumMod val="65000"/>
                  <a:lumOff val="35000"/>
                </a:schemeClr>
              </a:solidFill>
              <a:latin typeface="Trebuchet MS"/>
              <a:cs typeface="Trebuchet MS"/>
            </a:endParaRPr>
          </a:p>
        </p:txBody>
      </p:sp>
      <p:sp>
        <p:nvSpPr>
          <p:cNvPr id="2" name="Title 1"/>
          <p:cNvSpPr>
            <a:spLocks noGrp="1"/>
          </p:cNvSpPr>
          <p:nvPr>
            <p:ph type="title"/>
          </p:nvPr>
        </p:nvSpPr>
        <p:spPr>
          <a:xfrm>
            <a:off x="0" y="-180975"/>
            <a:ext cx="8229600" cy="1143000"/>
          </a:xfrm>
        </p:spPr>
        <p:txBody>
          <a:bodyPr>
            <a:normAutofit/>
          </a:bodyPr>
          <a:lstStyle/>
          <a:p>
            <a:r>
              <a:rPr lang="en-US" sz="3200" dirty="0" smtClean="0"/>
              <a:t>The Participation Continuum</a:t>
            </a:r>
            <a:endParaRPr lang="en-GB"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438400"/>
            <a:ext cx="8686800" cy="4221480"/>
          </a:xfrm>
          <a:prstGeom prst="rect">
            <a:avLst/>
          </a:prstGeom>
        </p:spPr>
      </p:pic>
    </p:spTree>
    <p:extLst>
      <p:ext uri="{BB962C8B-B14F-4D97-AF65-F5344CB8AC3E}">
        <p14:creationId xmlns:p14="http://schemas.microsoft.com/office/powerpoint/2010/main" val="31477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600200"/>
            <a:ext cx="8229600" cy="449580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ZA" sz="2800" dirty="0">
                <a:solidFill>
                  <a:schemeClr val="tx1">
                    <a:lumMod val="65000"/>
                    <a:lumOff val="35000"/>
                  </a:schemeClr>
                </a:solidFill>
                <a:latin typeface="Trebuchet MS" panose="020B0603020202020204" pitchFamily="34" charset="0"/>
              </a:rPr>
              <a:t>Type of activity: Small groups (triads)</a:t>
            </a:r>
            <a:endParaRPr lang="en-US" sz="2800" dirty="0">
              <a:solidFill>
                <a:schemeClr val="tx1">
                  <a:lumMod val="65000"/>
                  <a:lumOff val="35000"/>
                </a:schemeClr>
              </a:solidFill>
              <a:latin typeface="Trebuchet MS" panose="020B0603020202020204" pitchFamily="34" charset="0"/>
            </a:endParaRPr>
          </a:p>
          <a:p>
            <a:r>
              <a:rPr lang="en-ZA" sz="2800" dirty="0">
                <a:solidFill>
                  <a:schemeClr val="tx1">
                    <a:lumMod val="65000"/>
                    <a:lumOff val="35000"/>
                  </a:schemeClr>
                </a:solidFill>
                <a:latin typeface="Trebuchet MS" panose="020B0603020202020204" pitchFamily="34" charset="0"/>
              </a:rPr>
              <a:t>Timing: 10 minutes</a:t>
            </a:r>
            <a:endParaRPr lang="en-US" sz="2800" dirty="0">
              <a:solidFill>
                <a:schemeClr val="tx1">
                  <a:lumMod val="65000"/>
                  <a:lumOff val="35000"/>
                </a:schemeClr>
              </a:solidFill>
              <a:latin typeface="Trebuchet MS" panose="020B0603020202020204" pitchFamily="34" charset="0"/>
            </a:endParaRPr>
          </a:p>
          <a:p>
            <a:r>
              <a:rPr lang="en-ZA" sz="2800" i="1" dirty="0">
                <a:solidFill>
                  <a:schemeClr val="tx1">
                    <a:lumMod val="65000"/>
                    <a:lumOff val="35000"/>
                  </a:schemeClr>
                </a:solidFill>
                <a:latin typeface="Trebuchet MS" panose="020B0603020202020204" pitchFamily="34" charset="0"/>
              </a:rPr>
              <a:t>Purpose: To consolidate understanding of the participatory continuum.</a:t>
            </a:r>
            <a:endParaRPr lang="en-US" sz="2800" i="1" dirty="0">
              <a:solidFill>
                <a:schemeClr val="tx1">
                  <a:lumMod val="65000"/>
                  <a:lumOff val="35000"/>
                </a:schemeClr>
              </a:solidFill>
              <a:latin typeface="Trebuchet MS" panose="020B0603020202020204" pitchFamily="34" charset="0"/>
            </a:endParaRPr>
          </a:p>
          <a:p>
            <a:r>
              <a:rPr lang="en-ZA" sz="2800" i="1" dirty="0">
                <a:solidFill>
                  <a:schemeClr val="tx1">
                    <a:lumMod val="65000"/>
                    <a:lumOff val="35000"/>
                  </a:schemeClr>
                </a:solidFill>
                <a:latin typeface="Trebuchet MS" panose="020B0603020202020204" pitchFamily="34" charset="0"/>
              </a:rPr>
              <a:t>Instructions: Read the examples </a:t>
            </a:r>
            <a:r>
              <a:rPr lang="en-ZA" sz="2800" i="1" dirty="0" smtClean="0">
                <a:solidFill>
                  <a:schemeClr val="tx1">
                    <a:lumMod val="65000"/>
                    <a:lumOff val="35000"/>
                  </a:schemeClr>
                </a:solidFill>
                <a:latin typeface="Trebuchet MS" panose="020B0603020202020204" pitchFamily="34" charset="0"/>
              </a:rPr>
              <a:t>in the Participation Manual </a:t>
            </a:r>
            <a:r>
              <a:rPr lang="en-ZA" sz="2800" i="1" dirty="0">
                <a:solidFill>
                  <a:schemeClr val="tx1">
                    <a:lumMod val="65000"/>
                    <a:lumOff val="35000"/>
                  </a:schemeClr>
                </a:solidFill>
                <a:latin typeface="Trebuchet MS" panose="020B0603020202020204" pitchFamily="34" charset="0"/>
              </a:rPr>
              <a:t>and place them on the participatory model/continuum provided.</a:t>
            </a:r>
            <a:endParaRPr lang="en-US" sz="2800" i="1" dirty="0">
              <a:solidFill>
                <a:schemeClr val="tx1">
                  <a:lumMod val="65000"/>
                  <a:lumOff val="35000"/>
                </a:schemeClr>
              </a:solidFill>
              <a:latin typeface="Trebuchet MS" panose="020B0603020202020204" pitchFamily="34" charset="0"/>
            </a:endParaRPr>
          </a:p>
          <a:p>
            <a:endParaRPr lang="en-US" sz="2400" dirty="0">
              <a:solidFill>
                <a:srgbClr val="595959"/>
              </a:solidFill>
              <a:latin typeface="Trebuchet MS"/>
              <a:cs typeface="Trebuchet MS"/>
            </a:endParaRPr>
          </a:p>
        </p:txBody>
      </p:sp>
      <p:sp>
        <p:nvSpPr>
          <p:cNvPr id="3" name="Title 2"/>
          <p:cNvSpPr>
            <a:spLocks noGrp="1"/>
          </p:cNvSpPr>
          <p:nvPr>
            <p:ph type="title"/>
          </p:nvPr>
        </p:nvSpPr>
        <p:spPr>
          <a:xfrm>
            <a:off x="457200" y="274638"/>
            <a:ext cx="8229600" cy="1706562"/>
          </a:xfrm>
        </p:spPr>
        <p:txBody>
          <a:bodyPr>
            <a:noAutofit/>
          </a:bodyPr>
          <a:lstStyle/>
          <a:p>
            <a:r>
              <a:rPr lang="en-US" dirty="0" smtClean="0"/>
              <a:t>Activity 4.3: Participatory Continuum Examples</a:t>
            </a:r>
            <a:endParaRPr lang="en-US" dirty="0"/>
          </a:p>
        </p:txBody>
      </p:sp>
    </p:spTree>
    <p:extLst>
      <p:ext uri="{BB962C8B-B14F-4D97-AF65-F5344CB8AC3E}">
        <p14:creationId xmlns:p14="http://schemas.microsoft.com/office/powerpoint/2010/main" val="14443363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365978"/>
          </a:xfrm>
        </p:spPr>
        <p:txBody>
          <a:bodyPr anchor="ctr">
            <a:noAutofit/>
          </a:bodyPr>
          <a:lstStyle/>
          <a:p>
            <a:r>
              <a:rPr lang="en-ZA" dirty="0"/>
              <a:t>Type of activity: Group</a:t>
            </a:r>
            <a:endParaRPr lang="en-US" dirty="0"/>
          </a:p>
          <a:p>
            <a:r>
              <a:rPr lang="en-ZA" dirty="0"/>
              <a:t>Timing: 10 minutes</a:t>
            </a:r>
            <a:endParaRPr lang="en-US" dirty="0"/>
          </a:p>
          <a:p>
            <a:r>
              <a:rPr lang="en-ZA" i="1" dirty="0"/>
              <a:t>Purpose: To reflect on the participatory processes you use in your municipality.</a:t>
            </a:r>
            <a:endParaRPr lang="en-US" i="1" dirty="0"/>
          </a:p>
          <a:p>
            <a:r>
              <a:rPr lang="en-ZA" i="1" dirty="0"/>
              <a:t>Instructions: </a:t>
            </a:r>
            <a:endParaRPr lang="en-US" i="1" dirty="0"/>
          </a:p>
          <a:p>
            <a:pPr lvl="1"/>
            <a:r>
              <a:rPr lang="en-ZA" i="1" dirty="0"/>
              <a:t>In your group, discuss the participatory processes that have been, or are being, used in your informal settlement upgrading programme or project. </a:t>
            </a:r>
            <a:endParaRPr lang="en-US" i="1" dirty="0"/>
          </a:p>
          <a:p>
            <a:pPr lvl="1"/>
            <a:r>
              <a:rPr lang="en-ZA" i="1" dirty="0"/>
              <a:t>Describe the participatory tools or activities that have been used and decide where on the participation continuum you fall.</a:t>
            </a:r>
            <a:endParaRPr lang="en-US" i="1" dirty="0"/>
          </a:p>
          <a:p>
            <a:pPr lvl="1"/>
            <a:r>
              <a:rPr lang="en-ZA" i="1" dirty="0"/>
              <a:t>Complete the table </a:t>
            </a:r>
            <a:r>
              <a:rPr lang="en-ZA" i="1" dirty="0" smtClean="0"/>
              <a:t>in the Participation Manual</a:t>
            </a:r>
            <a:endParaRPr lang="en-US" dirty="0" smtClean="0"/>
          </a:p>
          <a:p>
            <a:endParaRPr lang="en-US" dirty="0"/>
          </a:p>
        </p:txBody>
      </p:sp>
      <p:sp>
        <p:nvSpPr>
          <p:cNvPr id="4" name="Title 3"/>
          <p:cNvSpPr>
            <a:spLocks noGrp="1"/>
          </p:cNvSpPr>
          <p:nvPr>
            <p:ph type="title"/>
          </p:nvPr>
        </p:nvSpPr>
        <p:spPr/>
        <p:txBody>
          <a:bodyPr/>
          <a:lstStyle/>
          <a:p>
            <a:r>
              <a:rPr lang="en-US" dirty="0" smtClean="0"/>
              <a:t>Activity 4.5: Reflecting on your Practice</a:t>
            </a:r>
            <a:endParaRPr lang="en-US" dirty="0"/>
          </a:p>
        </p:txBody>
      </p:sp>
    </p:spTree>
    <p:extLst>
      <p:ext uri="{BB962C8B-B14F-4D97-AF65-F5344CB8AC3E}">
        <p14:creationId xmlns:p14="http://schemas.microsoft.com/office/powerpoint/2010/main" val="11221358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isumu workshop.jpg"/>
          <p:cNvPicPr>
            <a:picLocks noChangeAspect="1"/>
          </p:cNvPicPr>
          <p:nvPr/>
        </p:nvPicPr>
        <p:blipFill rotWithShape="1">
          <a:blip r:embed="rId2">
            <a:extLst>
              <a:ext uri="{28A0092B-C50C-407E-A947-70E740481C1C}">
                <a14:useLocalDpi xmlns:a14="http://schemas.microsoft.com/office/drawing/2010/main"/>
              </a:ext>
            </a:extLst>
          </a:blip>
          <a:srcRect t="9030" b="22128"/>
          <a:stretch/>
        </p:blipFill>
        <p:spPr>
          <a:xfrm>
            <a:off x="796572" y="1676400"/>
            <a:ext cx="7871178" cy="3124200"/>
          </a:xfrm>
          <a:prstGeom prst="rect">
            <a:avLst/>
          </a:prstGeom>
        </p:spPr>
      </p:pic>
      <p:sp>
        <p:nvSpPr>
          <p:cNvPr id="7" name="TextBox 6"/>
          <p:cNvSpPr txBox="1"/>
          <p:nvPr/>
        </p:nvSpPr>
        <p:spPr>
          <a:xfrm>
            <a:off x="438150" y="4800600"/>
            <a:ext cx="8229600" cy="1754327"/>
          </a:xfrm>
          <a:prstGeom prst="rect">
            <a:avLst/>
          </a:prstGeom>
          <a:noFill/>
        </p:spPr>
        <p:txBody>
          <a:bodyPr wrap="square" rtlCol="0">
            <a:spAutoFit/>
          </a:bodyPr>
          <a:lstStyle/>
          <a:p>
            <a:pPr marL="342900" indent="-342900">
              <a:buFont typeface="Arial"/>
              <a:buChar char="•"/>
            </a:pPr>
            <a:r>
              <a:rPr lang="en-US" dirty="0">
                <a:solidFill>
                  <a:schemeClr val="tx1">
                    <a:lumMod val="65000"/>
                    <a:lumOff val="35000"/>
                  </a:schemeClr>
                </a:solidFill>
                <a:latin typeface="Trebuchet MS"/>
                <a:cs typeface="Trebuchet MS"/>
              </a:rPr>
              <a:t>P</a:t>
            </a:r>
            <a:r>
              <a:rPr lang="en-US" dirty="0" smtClean="0">
                <a:solidFill>
                  <a:schemeClr val="tx1">
                    <a:lumMod val="65000"/>
                    <a:lumOff val="35000"/>
                  </a:schemeClr>
                </a:solidFill>
                <a:latin typeface="Trebuchet MS"/>
                <a:cs typeface="Trebuchet MS"/>
              </a:rPr>
              <a:t>articipation </a:t>
            </a:r>
            <a:r>
              <a:rPr lang="en-US" dirty="0">
                <a:solidFill>
                  <a:schemeClr val="tx1">
                    <a:lumMod val="65000"/>
                    <a:lumOff val="35000"/>
                  </a:schemeClr>
                </a:solidFill>
                <a:latin typeface="Trebuchet MS"/>
                <a:cs typeface="Trebuchet MS"/>
              </a:rPr>
              <a:t>is </a:t>
            </a:r>
            <a:r>
              <a:rPr lang="en-US" b="1" dirty="0">
                <a:solidFill>
                  <a:schemeClr val="tx1">
                    <a:lumMod val="65000"/>
                    <a:lumOff val="35000"/>
                  </a:schemeClr>
                </a:solidFill>
                <a:latin typeface="Trebuchet MS"/>
                <a:cs typeface="Trebuchet MS"/>
              </a:rPr>
              <a:t>not a once-off event </a:t>
            </a:r>
            <a:r>
              <a:rPr lang="en-US" dirty="0">
                <a:solidFill>
                  <a:schemeClr val="tx1">
                    <a:lumMod val="65000"/>
                    <a:lumOff val="35000"/>
                  </a:schemeClr>
                </a:solidFill>
                <a:latin typeface="Trebuchet MS"/>
                <a:cs typeface="Trebuchet MS"/>
              </a:rPr>
              <a:t>or even a series of events, but that </a:t>
            </a:r>
            <a:r>
              <a:rPr lang="en-US" b="1" dirty="0">
                <a:solidFill>
                  <a:schemeClr val="tx1">
                    <a:lumMod val="65000"/>
                    <a:lumOff val="35000"/>
                  </a:schemeClr>
                </a:solidFill>
                <a:latin typeface="Trebuchet MS"/>
                <a:cs typeface="Trebuchet MS"/>
              </a:rPr>
              <a:t>it is an ongoing activity to be included in all phases of an upgrading process. </a:t>
            </a:r>
            <a:endParaRPr lang="en-US" b="1" dirty="0" smtClean="0">
              <a:solidFill>
                <a:schemeClr val="tx1">
                  <a:lumMod val="65000"/>
                  <a:lumOff val="35000"/>
                </a:schemeClr>
              </a:solidFill>
              <a:latin typeface="Trebuchet MS"/>
              <a:cs typeface="Trebuchet MS"/>
            </a:endParaRPr>
          </a:p>
          <a:p>
            <a:pPr marL="342900" indent="-342900">
              <a:buFont typeface="Arial"/>
              <a:buChar char="•"/>
            </a:pPr>
            <a:r>
              <a:rPr lang="en-US" dirty="0" smtClean="0">
                <a:solidFill>
                  <a:schemeClr val="tx1">
                    <a:lumMod val="65000"/>
                    <a:lumOff val="35000"/>
                  </a:schemeClr>
                </a:solidFill>
                <a:latin typeface="Trebuchet MS"/>
                <a:cs typeface="Trebuchet MS"/>
              </a:rPr>
              <a:t>Participation </a:t>
            </a:r>
            <a:r>
              <a:rPr lang="en-US" dirty="0">
                <a:solidFill>
                  <a:schemeClr val="tx1">
                    <a:lumMod val="65000"/>
                    <a:lumOff val="35000"/>
                  </a:schemeClr>
                </a:solidFill>
                <a:latin typeface="Trebuchet MS"/>
                <a:cs typeface="Trebuchet MS"/>
              </a:rPr>
              <a:t>becomes </a:t>
            </a:r>
            <a:r>
              <a:rPr lang="en-US" b="1" dirty="0">
                <a:solidFill>
                  <a:schemeClr val="tx1">
                    <a:lumMod val="65000"/>
                    <a:lumOff val="35000"/>
                  </a:schemeClr>
                </a:solidFill>
                <a:latin typeface="Trebuchet MS"/>
                <a:cs typeface="Trebuchet MS"/>
              </a:rPr>
              <a:t>especially important at particular points of the upgrade </a:t>
            </a:r>
          </a:p>
          <a:p>
            <a:endParaRPr lang="en-US" dirty="0">
              <a:solidFill>
                <a:schemeClr val="tx1">
                  <a:lumMod val="65000"/>
                  <a:lumOff val="35000"/>
                </a:schemeClr>
              </a:solidFill>
              <a:latin typeface="Trebuchet MS"/>
              <a:cs typeface="Trebuchet MS"/>
            </a:endParaRPr>
          </a:p>
        </p:txBody>
      </p:sp>
      <p:sp>
        <p:nvSpPr>
          <p:cNvPr id="2" name="Title 1"/>
          <p:cNvSpPr>
            <a:spLocks noGrp="1"/>
          </p:cNvSpPr>
          <p:nvPr>
            <p:ph type="title"/>
          </p:nvPr>
        </p:nvSpPr>
        <p:spPr>
          <a:xfrm>
            <a:off x="438150" y="609600"/>
            <a:ext cx="8229600" cy="1143000"/>
          </a:xfrm>
        </p:spPr>
        <p:txBody>
          <a:bodyPr>
            <a:normAutofit fontScale="90000"/>
          </a:bodyPr>
          <a:lstStyle/>
          <a:p>
            <a:pPr lvl="0"/>
            <a:r>
              <a:rPr lang="en-US" dirty="0" smtClean="0"/>
              <a:t>3. </a:t>
            </a:r>
            <a:r>
              <a:rPr lang="en-ZA" dirty="0"/>
              <a:t>When? Participation in the different stages of the upgrading process</a:t>
            </a:r>
            <a:r>
              <a:rPr lang="en-US" dirty="0"/>
              <a:t/>
            </a:r>
            <a:br>
              <a:rPr lang="en-US" dirty="0"/>
            </a:br>
            <a:endParaRPr lang="en-GB" dirty="0"/>
          </a:p>
        </p:txBody>
      </p:sp>
    </p:spTree>
    <p:extLst>
      <p:ext uri="{BB962C8B-B14F-4D97-AF65-F5344CB8AC3E}">
        <p14:creationId xmlns:p14="http://schemas.microsoft.com/office/powerpoint/2010/main" val="4115247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8625" y="1417638"/>
            <a:ext cx="8229600" cy="4216539"/>
          </a:xfrm>
          <a:prstGeom prst="rect">
            <a:avLst/>
          </a:prstGeom>
          <a:noFill/>
        </p:spPr>
        <p:txBody>
          <a:bodyPr wrap="square" rtlCol="0">
            <a:spAutoFit/>
          </a:bodyPr>
          <a:lstStyle/>
          <a:p>
            <a:pPr marL="342900" indent="-342900">
              <a:buFont typeface="Arial"/>
              <a:buChar char="•"/>
            </a:pPr>
            <a:r>
              <a:rPr lang="en-ZA" sz="2500" dirty="0">
                <a:solidFill>
                  <a:schemeClr val="tx1">
                    <a:lumMod val="65000"/>
                    <a:lumOff val="35000"/>
                  </a:schemeClr>
                </a:solidFill>
              </a:rPr>
              <a:t>At the </a:t>
            </a:r>
            <a:r>
              <a:rPr lang="en-ZA" sz="2500" b="1" dirty="0">
                <a:solidFill>
                  <a:schemeClr val="tx1">
                    <a:lumMod val="65000"/>
                    <a:lumOff val="35000"/>
                  </a:schemeClr>
                </a:solidFill>
              </a:rPr>
              <a:t>programme level </a:t>
            </a:r>
            <a:r>
              <a:rPr lang="en-ZA" sz="2500" dirty="0">
                <a:solidFill>
                  <a:schemeClr val="tx1">
                    <a:lumMod val="65000"/>
                    <a:lumOff val="35000"/>
                  </a:schemeClr>
                </a:solidFill>
              </a:rPr>
              <a:t>informal settlement upgrading is planned across many different settlements within the same </a:t>
            </a:r>
            <a:r>
              <a:rPr lang="en-ZA" sz="2500" dirty="0" smtClean="0">
                <a:solidFill>
                  <a:schemeClr val="tx1">
                    <a:lumMod val="65000"/>
                    <a:lumOff val="35000"/>
                  </a:schemeClr>
                </a:solidFill>
              </a:rPr>
              <a:t>municipality and requires a municipal-wide strategy. </a:t>
            </a:r>
          </a:p>
          <a:p>
            <a:pPr marL="342900" indent="-342900">
              <a:buFont typeface="Arial"/>
              <a:buChar char="•"/>
            </a:pPr>
            <a:r>
              <a:rPr lang="en-ZA" sz="2500" dirty="0" smtClean="0">
                <a:solidFill>
                  <a:schemeClr val="tx1">
                    <a:lumMod val="65000"/>
                    <a:lumOff val="35000"/>
                  </a:schemeClr>
                </a:solidFill>
              </a:rPr>
              <a:t>The </a:t>
            </a:r>
            <a:r>
              <a:rPr lang="en-ZA" sz="2500" dirty="0">
                <a:solidFill>
                  <a:schemeClr val="tx1">
                    <a:lumMod val="65000"/>
                    <a:lumOff val="35000"/>
                  </a:schemeClr>
                </a:solidFill>
              </a:rPr>
              <a:t>process of developing a municipal informal settlement strategy and programme requires information in order to assess and categorise informal settlements. </a:t>
            </a:r>
            <a:endParaRPr lang="en-ZA" sz="2500" dirty="0" smtClean="0">
              <a:solidFill>
                <a:schemeClr val="tx1">
                  <a:lumMod val="65000"/>
                  <a:lumOff val="35000"/>
                </a:schemeClr>
              </a:solidFill>
            </a:endParaRPr>
          </a:p>
          <a:p>
            <a:pPr marL="342900" indent="-342900">
              <a:buFont typeface="Arial"/>
              <a:buChar char="•"/>
            </a:pPr>
            <a:r>
              <a:rPr lang="en-ZA" sz="2500" dirty="0" smtClean="0">
                <a:solidFill>
                  <a:schemeClr val="tx1">
                    <a:lumMod val="65000"/>
                    <a:lumOff val="35000"/>
                  </a:schemeClr>
                </a:solidFill>
              </a:rPr>
              <a:t>The </a:t>
            </a:r>
            <a:r>
              <a:rPr lang="en-ZA" sz="2500" dirty="0">
                <a:solidFill>
                  <a:schemeClr val="tx1">
                    <a:lumMod val="65000"/>
                    <a:lumOff val="35000"/>
                  </a:schemeClr>
                </a:solidFill>
              </a:rPr>
              <a:t>process of gathering the information, as well as the process of categorising the settlements, are both opportunities for involving community representatives in programme level activities.</a:t>
            </a:r>
            <a:endParaRPr lang="en-GB" sz="2500" dirty="0">
              <a:solidFill>
                <a:schemeClr val="tx1">
                  <a:lumMod val="65000"/>
                  <a:lumOff val="35000"/>
                </a:schemeClr>
              </a:solidFill>
            </a:endParaRPr>
          </a:p>
          <a:p>
            <a:pPr marL="342900" indent="-342900">
              <a:buFont typeface="Arial"/>
              <a:buChar char="•"/>
            </a:pPr>
            <a:endParaRPr lang="en-US" dirty="0">
              <a:solidFill>
                <a:schemeClr val="tx1">
                  <a:lumMod val="65000"/>
                  <a:lumOff val="35000"/>
                </a:schemeClr>
              </a:solidFill>
              <a:latin typeface="Trebuchet MS"/>
              <a:cs typeface="Trebuchet MS"/>
            </a:endParaRPr>
          </a:p>
        </p:txBody>
      </p:sp>
      <p:sp>
        <p:nvSpPr>
          <p:cNvPr id="2" name="Title 1"/>
          <p:cNvSpPr>
            <a:spLocks noGrp="1"/>
          </p:cNvSpPr>
          <p:nvPr>
            <p:ph type="title"/>
          </p:nvPr>
        </p:nvSpPr>
        <p:spPr/>
        <p:txBody>
          <a:bodyPr/>
          <a:lstStyle/>
          <a:p>
            <a:r>
              <a:rPr lang="en-GB" dirty="0" smtClean="0"/>
              <a:t>Participation at the programme level</a:t>
            </a:r>
            <a:endParaRPr lang="en-GB"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5105400"/>
            <a:ext cx="2695575" cy="990600"/>
          </a:xfrm>
          <a:prstGeom prst="rect">
            <a:avLst/>
          </a:prstGeom>
          <a:noFill/>
          <a:ln>
            <a:noFill/>
          </a:ln>
        </p:spPr>
      </p:pic>
    </p:spTree>
    <p:extLst>
      <p:ext uri="{BB962C8B-B14F-4D97-AF65-F5344CB8AC3E}">
        <p14:creationId xmlns:p14="http://schemas.microsoft.com/office/powerpoint/2010/main" val="13024594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Activity 4.5: Video: Thandi and the </a:t>
            </a:r>
            <a:r>
              <a:rPr lang="en-ZA" dirty="0" smtClean="0"/>
              <a:t>IDP</a:t>
            </a:r>
            <a:endParaRPr lang="en-US" dirty="0"/>
          </a:p>
        </p:txBody>
      </p:sp>
      <p:sp>
        <p:nvSpPr>
          <p:cNvPr id="3" name="Content Placeholder 2"/>
          <p:cNvSpPr>
            <a:spLocks noGrp="1"/>
          </p:cNvSpPr>
          <p:nvPr>
            <p:ph idx="1"/>
          </p:nvPr>
        </p:nvSpPr>
        <p:spPr/>
        <p:txBody>
          <a:bodyPr/>
          <a:lstStyle/>
          <a:p>
            <a:r>
              <a:rPr lang="en-ZA" dirty="0"/>
              <a:t>Timing: 15 minutes</a:t>
            </a:r>
            <a:endParaRPr lang="en-US" dirty="0"/>
          </a:p>
          <a:p>
            <a:r>
              <a:rPr lang="en-ZA" i="1" dirty="0"/>
              <a:t>Purpose: This video describes how community engagement is built into the IDP process at a programmatic or municipal level.</a:t>
            </a:r>
            <a:endParaRPr lang="en-US" i="1" dirty="0"/>
          </a:p>
          <a:p>
            <a:r>
              <a:rPr lang="en-ZA" i="1" dirty="0"/>
              <a:t>Instruction: As you watch think about the impact this process can have on the relationship between the community and the municipality.</a:t>
            </a:r>
            <a:endParaRPr lang="en-US" i="1" dirty="0"/>
          </a:p>
          <a:p>
            <a:endParaRPr lang="en-US" dirty="0"/>
          </a:p>
        </p:txBody>
      </p:sp>
    </p:spTree>
    <p:extLst>
      <p:ext uri="{BB962C8B-B14F-4D97-AF65-F5344CB8AC3E}">
        <p14:creationId xmlns:p14="http://schemas.microsoft.com/office/powerpoint/2010/main" val="3414845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8625" y="1417638"/>
            <a:ext cx="8229600" cy="2246769"/>
          </a:xfrm>
          <a:prstGeom prst="rect">
            <a:avLst/>
          </a:prstGeom>
          <a:noFill/>
        </p:spPr>
        <p:txBody>
          <a:bodyPr wrap="square" rtlCol="0">
            <a:spAutoFit/>
          </a:bodyPr>
          <a:lstStyle/>
          <a:p>
            <a:pPr marL="342900" indent="-342900">
              <a:buFont typeface="Arial"/>
              <a:buChar char="•"/>
            </a:pPr>
            <a:r>
              <a:rPr lang="en-ZA" sz="2800" dirty="0"/>
              <a:t>At the </a:t>
            </a:r>
            <a:r>
              <a:rPr lang="en-ZA" sz="2800" b="1" dirty="0" smtClean="0"/>
              <a:t>project </a:t>
            </a:r>
            <a:r>
              <a:rPr lang="en-ZA" sz="2800" b="1" dirty="0"/>
              <a:t>level </a:t>
            </a:r>
            <a:r>
              <a:rPr lang="en-ZA" sz="2800" dirty="0"/>
              <a:t>informal settlement p</a:t>
            </a:r>
            <a:r>
              <a:rPr lang="en-ZA" sz="2800" dirty="0" smtClean="0"/>
              <a:t>articipation </a:t>
            </a:r>
            <a:r>
              <a:rPr lang="en-ZA" sz="2800" dirty="0"/>
              <a:t>is needed throughout an upgrading project. </a:t>
            </a:r>
            <a:endParaRPr lang="en-ZA" sz="2800" dirty="0" smtClean="0"/>
          </a:p>
          <a:p>
            <a:pPr marL="342900" indent="-342900">
              <a:buFont typeface="Arial"/>
              <a:buChar char="•"/>
            </a:pPr>
            <a:r>
              <a:rPr lang="en-ZA" sz="2800" dirty="0" smtClean="0"/>
              <a:t>The </a:t>
            </a:r>
            <a:r>
              <a:rPr lang="en-ZA" sz="2800" dirty="0"/>
              <a:t>intensity of participation can vary across the life of a project, and so can the depth of participation and extent of community control</a:t>
            </a:r>
            <a:endParaRPr lang="en-US" sz="2800" dirty="0">
              <a:solidFill>
                <a:schemeClr val="tx1">
                  <a:lumMod val="65000"/>
                  <a:lumOff val="35000"/>
                </a:schemeClr>
              </a:solidFill>
              <a:latin typeface="Trebuchet MS"/>
              <a:cs typeface="Trebuchet MS"/>
            </a:endParaRPr>
          </a:p>
        </p:txBody>
      </p:sp>
      <p:sp>
        <p:nvSpPr>
          <p:cNvPr id="2" name="Title 1"/>
          <p:cNvSpPr>
            <a:spLocks noGrp="1"/>
          </p:cNvSpPr>
          <p:nvPr>
            <p:ph type="title"/>
          </p:nvPr>
        </p:nvSpPr>
        <p:spPr/>
        <p:txBody>
          <a:bodyPr/>
          <a:lstStyle/>
          <a:p>
            <a:r>
              <a:rPr lang="en-GB" dirty="0" smtClean="0"/>
              <a:t>Participation at the project level</a:t>
            </a:r>
            <a:endParaRPr lang="en-GB"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4648200"/>
            <a:ext cx="2819400" cy="962025"/>
          </a:xfrm>
          <a:prstGeom prst="rect">
            <a:avLst/>
          </a:prstGeom>
          <a:noFill/>
          <a:ln>
            <a:noFill/>
          </a:ln>
        </p:spPr>
      </p:pic>
    </p:spTree>
    <p:extLst>
      <p:ext uri="{BB962C8B-B14F-4D97-AF65-F5344CB8AC3E}">
        <p14:creationId xmlns:p14="http://schemas.microsoft.com/office/powerpoint/2010/main" val="3408730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Participation in the UISP </a:t>
            </a:r>
            <a:r>
              <a:rPr lang="en-ZA" dirty="0" smtClean="0"/>
              <a:t>phases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89077381"/>
              </p:ext>
            </p:extLst>
          </p:nvPr>
        </p:nvGraphicFramePr>
        <p:xfrm>
          <a:off x="457200" y="1219200"/>
          <a:ext cx="8458200" cy="5217160"/>
        </p:xfrm>
        <a:graphic>
          <a:graphicData uri="http://schemas.openxmlformats.org/drawingml/2006/table">
            <a:tbl>
              <a:tblPr firstRow="1" bandRow="1">
                <a:tableStyleId>{93296810-A885-4BE3-A3E7-6D5BEEA58F35}</a:tableStyleId>
              </a:tblPr>
              <a:tblGrid>
                <a:gridCol w="1835269"/>
                <a:gridCol w="6622931"/>
              </a:tblGrid>
              <a:tr h="370840">
                <a:tc>
                  <a:txBody>
                    <a:bodyPr/>
                    <a:lstStyle/>
                    <a:p>
                      <a:r>
                        <a:rPr lang="en-US" dirty="0" smtClean="0"/>
                        <a:t>Phase </a:t>
                      </a:r>
                      <a:endParaRPr lang="en-US" dirty="0"/>
                    </a:p>
                  </a:txBody>
                  <a:tcPr>
                    <a:solidFill>
                      <a:schemeClr val="accent6">
                        <a:lumMod val="75000"/>
                      </a:schemeClr>
                    </a:solidFill>
                  </a:tcPr>
                </a:tc>
                <a:tc>
                  <a:txBody>
                    <a:bodyPr/>
                    <a:lstStyle/>
                    <a:p>
                      <a:r>
                        <a:rPr lang="en-US" dirty="0" smtClean="0"/>
                        <a:t>Participation </a:t>
                      </a:r>
                      <a:endParaRPr lang="en-US" dirty="0"/>
                    </a:p>
                  </a:txBody>
                  <a:tcPr>
                    <a:solidFill>
                      <a:schemeClr val="accent6">
                        <a:lumMod val="75000"/>
                      </a:schemeClr>
                    </a:solidFill>
                  </a:tcPr>
                </a:tc>
              </a:tr>
              <a:tr h="370840">
                <a:tc>
                  <a:txBody>
                    <a:bodyPr/>
                    <a:lstStyle/>
                    <a:p>
                      <a:r>
                        <a:rPr lang="en-ZA" sz="1800" b="1" kern="1200" dirty="0" smtClean="0">
                          <a:solidFill>
                            <a:schemeClr val="dk1"/>
                          </a:solidFill>
                          <a:effectLst/>
                          <a:latin typeface="+mn-lt"/>
                          <a:ea typeface="+mn-ea"/>
                          <a:cs typeface="+mn-cs"/>
                        </a:rPr>
                        <a:t>Phase 1: Application</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800" kern="1200" dirty="0" smtClean="0">
                          <a:solidFill>
                            <a:schemeClr val="dk1"/>
                          </a:solidFill>
                          <a:effectLst/>
                          <a:latin typeface="+mn-lt"/>
                          <a:ea typeface="+mn-ea"/>
                          <a:cs typeface="+mn-cs"/>
                        </a:rPr>
                        <a:t>The community must have a role, and take the initiative if needed. The process should start from a bottom-up approach and not with an imposed decision from outside.  </a:t>
                      </a:r>
                      <a:endParaRPr lang="en-US" sz="1800" kern="1200" dirty="0" smtClean="0">
                        <a:solidFill>
                          <a:schemeClr val="dk1"/>
                        </a:solidFill>
                        <a:effectLst/>
                        <a:latin typeface="+mn-lt"/>
                        <a:ea typeface="+mn-ea"/>
                        <a:cs typeface="+mn-cs"/>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800" b="1" kern="1200" dirty="0" smtClean="0">
                          <a:solidFill>
                            <a:schemeClr val="dk1"/>
                          </a:solidFill>
                          <a:effectLst/>
                          <a:latin typeface="+mn-lt"/>
                          <a:ea typeface="+mn-ea"/>
                          <a:cs typeface="+mn-cs"/>
                        </a:rPr>
                        <a:t>Phase 2: Initiation:</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800" kern="1200" dirty="0" smtClean="0">
                          <a:solidFill>
                            <a:schemeClr val="dk1"/>
                          </a:solidFill>
                          <a:effectLst/>
                          <a:latin typeface="+mn-lt"/>
                          <a:ea typeface="+mn-ea"/>
                          <a:cs typeface="+mn-cs"/>
                        </a:rPr>
                        <a:t>Both full control and cooperation, and at a minimum consultation can be used </a:t>
                      </a:r>
                      <a:endParaRPr lang="en-US" sz="1800" kern="1200" dirty="0" smtClean="0">
                        <a:solidFill>
                          <a:schemeClr val="dk1"/>
                        </a:solidFill>
                        <a:effectLst/>
                        <a:latin typeface="+mn-lt"/>
                        <a:ea typeface="+mn-ea"/>
                        <a:cs typeface="+mn-cs"/>
                      </a:endParaRPr>
                    </a:p>
                  </a:txBody>
                  <a:tcPr/>
                </a:tc>
              </a:tr>
              <a:tr h="48768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800" b="1" kern="1200" dirty="0" smtClean="0">
                          <a:solidFill>
                            <a:schemeClr val="dk1"/>
                          </a:solidFill>
                          <a:effectLst/>
                          <a:latin typeface="+mn-lt"/>
                          <a:ea typeface="+mn-ea"/>
                          <a:cs typeface="+mn-cs"/>
                        </a:rPr>
                        <a:t>Phase 3: Implementation</a:t>
                      </a:r>
                      <a:endParaRPr lang="en-US" sz="1800" kern="1200" dirty="0" smtClean="0">
                        <a:solidFill>
                          <a:schemeClr val="dk1"/>
                        </a:solidFill>
                        <a:effectLst/>
                        <a:latin typeface="+mn-lt"/>
                        <a:ea typeface="+mn-ea"/>
                        <a:cs typeface="+mn-cs"/>
                      </a:endParaRPr>
                    </a:p>
                  </a:txBody>
                  <a:tcPr/>
                </a:tc>
                <a:tc>
                  <a:txBody>
                    <a:bodyPr/>
                    <a:lstStyle/>
                    <a:p>
                      <a:r>
                        <a:rPr lang="en-ZA" sz="1800" kern="1200" dirty="0" smtClean="0">
                          <a:solidFill>
                            <a:schemeClr val="dk1"/>
                          </a:solidFill>
                          <a:effectLst/>
                          <a:latin typeface="+mn-lt"/>
                          <a:ea typeface="+mn-ea"/>
                          <a:cs typeface="+mn-cs"/>
                        </a:rPr>
                        <a:t>A range of participation levels can be used from full control to informing</a:t>
                      </a:r>
                      <a:r>
                        <a:rPr lang="en-ZA" sz="1800" kern="1200" baseline="0" dirty="0" smtClean="0">
                          <a:solidFill>
                            <a:schemeClr val="dk1"/>
                          </a:solidFill>
                          <a:effectLst/>
                          <a:latin typeface="+mn-lt"/>
                          <a:ea typeface="+mn-ea"/>
                          <a:cs typeface="+mn-cs"/>
                        </a:rPr>
                        <a:t> of progress only</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800" b="1" kern="1200" dirty="0" smtClean="0">
                          <a:solidFill>
                            <a:schemeClr val="dk1"/>
                          </a:solidFill>
                          <a:effectLst/>
                          <a:latin typeface="+mn-lt"/>
                          <a:ea typeface="+mn-ea"/>
                          <a:cs typeface="+mn-cs"/>
                        </a:rPr>
                        <a:t>Phase 4: Consolidation</a:t>
                      </a:r>
                      <a:endParaRPr lang="en-US" sz="1800" kern="1200" dirty="0" smtClean="0">
                        <a:solidFill>
                          <a:schemeClr val="dk1"/>
                        </a:solidFill>
                        <a:effectLst/>
                        <a:latin typeface="+mn-lt"/>
                        <a:ea typeface="+mn-ea"/>
                        <a:cs typeface="+mn-cs"/>
                      </a:endParaRPr>
                    </a:p>
                    <a:p>
                      <a:endParaRPr lang="en-US" dirty="0"/>
                    </a:p>
                  </a:txBody>
                  <a:tcPr/>
                </a:tc>
                <a:tc>
                  <a:txBody>
                    <a:bodyPr/>
                    <a:lstStyle/>
                    <a:p>
                      <a:r>
                        <a:rPr lang="en-ZA" sz="1800" kern="1200" dirty="0" smtClean="0">
                          <a:solidFill>
                            <a:schemeClr val="dk1"/>
                          </a:solidFill>
                          <a:effectLst/>
                          <a:latin typeface="+mn-lt"/>
                          <a:ea typeface="+mn-ea"/>
                          <a:cs typeface="+mn-cs"/>
                        </a:rPr>
                        <a:t>The participation level used will depend on the basis by which consolidation is undertaken. If the People’s Housing Process is undertaken the level will be full control. If a subsidised house is being provided then informing would be applied</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800" b="1" kern="1200" dirty="0" smtClean="0">
                          <a:solidFill>
                            <a:schemeClr val="dk1"/>
                          </a:solidFill>
                          <a:effectLst/>
                          <a:latin typeface="+mn-lt"/>
                          <a:ea typeface="+mn-ea"/>
                          <a:cs typeface="+mn-cs"/>
                        </a:rPr>
                        <a:t>Maintenance stage</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800" kern="1200" dirty="0" smtClean="0">
                          <a:solidFill>
                            <a:schemeClr val="dk1"/>
                          </a:solidFill>
                          <a:effectLst/>
                          <a:latin typeface="+mn-lt"/>
                          <a:ea typeface="+mn-ea"/>
                          <a:cs typeface="+mn-cs"/>
                        </a:rPr>
                        <a:t>Both the municipality and community should be involved according to their abilities. For example day-to-day maintenance of school buildings could be managed by community members, while major repairs should be managed by municipalities as they require significant financial resources and technical skills. </a:t>
                      </a:r>
                      <a:endParaRPr lang="en-US" dirty="0"/>
                    </a:p>
                  </a:txBody>
                  <a:tcPr/>
                </a:tc>
              </a:tr>
            </a:tbl>
          </a:graphicData>
        </a:graphic>
      </p:graphicFrame>
      <p:sp>
        <p:nvSpPr>
          <p:cNvPr id="5" name="Right Arrow 4"/>
          <p:cNvSpPr/>
          <p:nvPr/>
        </p:nvSpPr>
        <p:spPr>
          <a:xfrm>
            <a:off x="1828800" y="1581547"/>
            <a:ext cx="533400" cy="457200"/>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ight Arrow 5"/>
          <p:cNvSpPr/>
          <p:nvPr/>
        </p:nvSpPr>
        <p:spPr>
          <a:xfrm>
            <a:off x="1828800" y="3117057"/>
            <a:ext cx="533400" cy="457200"/>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ight Arrow 6"/>
          <p:cNvSpPr/>
          <p:nvPr/>
        </p:nvSpPr>
        <p:spPr>
          <a:xfrm>
            <a:off x="1866900" y="3740943"/>
            <a:ext cx="533400" cy="457200"/>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ight Arrow 7"/>
          <p:cNvSpPr/>
          <p:nvPr/>
        </p:nvSpPr>
        <p:spPr>
          <a:xfrm>
            <a:off x="1866900" y="5105400"/>
            <a:ext cx="533400" cy="457200"/>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ight Arrow 8"/>
          <p:cNvSpPr/>
          <p:nvPr/>
        </p:nvSpPr>
        <p:spPr>
          <a:xfrm>
            <a:off x="1828800" y="2443164"/>
            <a:ext cx="533400" cy="457200"/>
          </a:xfrm>
          <a:prstGeom prst="right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61476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95800" y="1600200"/>
            <a:ext cx="4267200" cy="4708981"/>
          </a:xfrm>
          <a:prstGeom prst="rect">
            <a:avLst/>
          </a:prstGeom>
        </p:spPr>
        <p:txBody>
          <a:bodyPr wrap="square">
            <a:spAutoFit/>
          </a:bodyPr>
          <a:lstStyle/>
          <a:p>
            <a:pPr marL="342900" indent="-342900">
              <a:buFont typeface="Arial"/>
              <a:buChar char="•"/>
            </a:pPr>
            <a:r>
              <a:rPr lang="en-US" sz="2500" dirty="0">
                <a:solidFill>
                  <a:srgbClr val="595959"/>
                </a:solidFill>
                <a:latin typeface="Calibri" panose="020F0502020204030204" pitchFamily="34" charset="0"/>
                <a:cs typeface="Calibri" panose="020F0502020204030204" pitchFamily="34" charset="0"/>
              </a:rPr>
              <a:t>T</a:t>
            </a:r>
            <a:r>
              <a:rPr lang="en-US" sz="2500" dirty="0" smtClean="0">
                <a:solidFill>
                  <a:srgbClr val="595959"/>
                </a:solidFill>
                <a:latin typeface="Calibri" panose="020F0502020204030204" pitchFamily="34" charset="0"/>
                <a:cs typeface="Calibri" panose="020F0502020204030204" pitchFamily="34" charset="0"/>
              </a:rPr>
              <a:t>he </a:t>
            </a:r>
            <a:r>
              <a:rPr lang="en-US" sz="2500" dirty="0">
                <a:solidFill>
                  <a:srgbClr val="595959"/>
                </a:solidFill>
                <a:latin typeface="Calibri" panose="020F0502020204030204" pitchFamily="34" charset="0"/>
                <a:cs typeface="Calibri" panose="020F0502020204030204" pitchFamily="34" charset="0"/>
              </a:rPr>
              <a:t>selection of the participants/stakeholders is heavily influenced by the scope and the scale the project is meant to affect. </a:t>
            </a:r>
            <a:endParaRPr lang="en-US" sz="2500" dirty="0" smtClean="0">
              <a:solidFill>
                <a:srgbClr val="595959"/>
              </a:solidFill>
              <a:latin typeface="Calibri" panose="020F0502020204030204" pitchFamily="34" charset="0"/>
              <a:cs typeface="Calibri" panose="020F0502020204030204" pitchFamily="34" charset="0"/>
            </a:endParaRPr>
          </a:p>
          <a:p>
            <a:pPr marL="342900" indent="-342900">
              <a:buFont typeface="Arial"/>
              <a:buChar char="•"/>
            </a:pPr>
            <a:r>
              <a:rPr lang="en-US" sz="2500" dirty="0" smtClean="0">
                <a:solidFill>
                  <a:srgbClr val="595959"/>
                </a:solidFill>
                <a:latin typeface="Calibri" panose="020F0502020204030204" pitchFamily="34" charset="0"/>
                <a:cs typeface="Calibri" panose="020F0502020204030204" pitchFamily="34" charset="0"/>
              </a:rPr>
              <a:t>Identifying </a:t>
            </a:r>
            <a:r>
              <a:rPr lang="en-US" sz="2500" dirty="0">
                <a:solidFill>
                  <a:srgbClr val="595959"/>
                </a:solidFill>
                <a:latin typeface="Calibri" panose="020F0502020204030204" pitchFamily="34" charset="0"/>
                <a:cs typeface="Calibri" panose="020F0502020204030204" pitchFamily="34" charset="0"/>
              </a:rPr>
              <a:t>key stakeholders and gaining entry </a:t>
            </a:r>
            <a:r>
              <a:rPr lang="en-US" sz="2500" dirty="0" smtClean="0">
                <a:solidFill>
                  <a:srgbClr val="595959"/>
                </a:solidFill>
                <a:latin typeface="Calibri" panose="020F0502020204030204" pitchFamily="34" charset="0"/>
                <a:cs typeface="Calibri" panose="020F0502020204030204" pitchFamily="34" charset="0"/>
              </a:rPr>
              <a:t>is </a:t>
            </a:r>
            <a:r>
              <a:rPr lang="en-US" sz="2500" dirty="0">
                <a:solidFill>
                  <a:srgbClr val="595959"/>
                </a:solidFill>
                <a:latin typeface="Calibri" panose="020F0502020204030204" pitchFamily="34" charset="0"/>
                <a:cs typeface="Calibri" panose="020F0502020204030204" pitchFamily="34" charset="0"/>
              </a:rPr>
              <a:t>a complex process and needs to be informed by an understanding of local leadership, social groups and power dynamics. </a:t>
            </a:r>
          </a:p>
        </p:txBody>
      </p:sp>
      <p:pic>
        <p:nvPicPr>
          <p:cNvPr id="3" name="Picture 2" descr="IMG_1156.JPG"/>
          <p:cNvPicPr>
            <a:picLocks noChangeAspect="1"/>
          </p:cNvPicPr>
          <p:nvPr/>
        </p:nvPicPr>
        <p:blipFill rotWithShape="1">
          <a:blip r:embed="rId2" cstate="print">
            <a:extLst>
              <a:ext uri="{28A0092B-C50C-407E-A947-70E740481C1C}">
                <a14:useLocalDpi xmlns:a14="http://schemas.microsoft.com/office/drawing/2010/main"/>
              </a:ext>
            </a:extLst>
          </a:blip>
          <a:srcRect t="17627" b="7404"/>
          <a:stretch/>
        </p:blipFill>
        <p:spPr>
          <a:xfrm>
            <a:off x="381000" y="2057400"/>
            <a:ext cx="4114800" cy="2393949"/>
          </a:xfrm>
          <a:prstGeom prst="rect">
            <a:avLst/>
          </a:prstGeom>
        </p:spPr>
      </p:pic>
      <p:sp>
        <p:nvSpPr>
          <p:cNvPr id="5" name="Title 4"/>
          <p:cNvSpPr>
            <a:spLocks noGrp="1"/>
          </p:cNvSpPr>
          <p:nvPr>
            <p:ph type="title"/>
          </p:nvPr>
        </p:nvSpPr>
        <p:spPr>
          <a:xfrm>
            <a:off x="304800" y="385305"/>
            <a:ext cx="8382000" cy="1143000"/>
          </a:xfrm>
        </p:spPr>
        <p:txBody>
          <a:bodyPr>
            <a:noAutofit/>
          </a:bodyPr>
          <a:lstStyle/>
          <a:p>
            <a:r>
              <a:rPr lang="en-US" sz="3400" dirty="0" smtClean="0"/>
              <a:t>4. Who? The stakeholders in informal settlements upgrading</a:t>
            </a:r>
            <a:endParaRPr lang="en-GB" sz="3400" dirty="0"/>
          </a:p>
        </p:txBody>
      </p:sp>
    </p:spTree>
    <p:extLst>
      <p:ext uri="{BB962C8B-B14F-4D97-AF65-F5344CB8AC3E}">
        <p14:creationId xmlns:p14="http://schemas.microsoft.com/office/powerpoint/2010/main" val="34880644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_young_boy_sits_over_an_open_sewer_in_the_Kibera_slum,_Nairobi.jpg"/>
          <p:cNvPicPr>
            <a:picLocks noChangeAspect="1"/>
          </p:cNvPicPr>
          <p:nvPr/>
        </p:nvPicPr>
        <p:blipFill rotWithShape="1">
          <a:blip r:embed="rId2" cstate="print">
            <a:extLst>
              <a:ext uri="{28A0092B-C50C-407E-A947-70E740481C1C}">
                <a14:useLocalDpi xmlns:a14="http://schemas.microsoft.com/office/drawing/2010/main"/>
              </a:ext>
            </a:extLst>
          </a:blip>
          <a:srcRect l="-185" t="10450" r="185" b="16112"/>
          <a:stretch/>
        </p:blipFill>
        <p:spPr>
          <a:xfrm>
            <a:off x="1066800" y="1417638"/>
            <a:ext cx="7620000" cy="2925762"/>
          </a:xfrm>
          <a:prstGeom prst="rect">
            <a:avLst/>
          </a:prstGeom>
        </p:spPr>
      </p:pic>
      <p:sp>
        <p:nvSpPr>
          <p:cNvPr id="7" name="Rectangle 6"/>
          <p:cNvSpPr/>
          <p:nvPr/>
        </p:nvSpPr>
        <p:spPr>
          <a:xfrm>
            <a:off x="457200" y="4352925"/>
            <a:ext cx="8229600" cy="1631216"/>
          </a:xfrm>
          <a:prstGeom prst="rect">
            <a:avLst/>
          </a:prstGeom>
        </p:spPr>
        <p:txBody>
          <a:bodyPr wrap="square">
            <a:spAutoFit/>
          </a:bodyPr>
          <a:lstStyle/>
          <a:p>
            <a:pPr marL="342900" indent="-342900" algn="just">
              <a:buFont typeface="Arial"/>
              <a:buChar char="•"/>
            </a:pPr>
            <a:r>
              <a:rPr lang="en-US" sz="2000" dirty="0">
                <a:solidFill>
                  <a:schemeClr val="tx1">
                    <a:lumMod val="65000"/>
                    <a:lumOff val="35000"/>
                  </a:schemeClr>
                </a:solidFill>
                <a:latin typeface="Calibri" panose="020F0502020204030204" pitchFamily="34" charset="0"/>
                <a:cs typeface="Calibri" panose="020F0502020204030204" pitchFamily="34" charset="0"/>
              </a:rPr>
              <a:t>Various factors must be carefully considered in the initial </a:t>
            </a:r>
            <a:r>
              <a:rPr lang="en-US" sz="2000" b="1" dirty="0">
                <a:solidFill>
                  <a:schemeClr val="tx1">
                    <a:lumMod val="65000"/>
                    <a:lumOff val="35000"/>
                  </a:schemeClr>
                </a:solidFill>
                <a:latin typeface="Calibri" panose="020F0502020204030204" pitchFamily="34" charset="0"/>
                <a:cs typeface="Calibri" panose="020F0502020204030204" pitchFamily="34" charset="0"/>
              </a:rPr>
              <a:t>identification of participant</a:t>
            </a:r>
            <a:r>
              <a:rPr lang="en-US" sz="2000" dirty="0">
                <a:solidFill>
                  <a:schemeClr val="tx1">
                    <a:lumMod val="65000"/>
                    <a:lumOff val="35000"/>
                  </a:schemeClr>
                </a:solidFill>
                <a:latin typeface="Calibri" panose="020F0502020204030204" pitchFamily="34" charset="0"/>
                <a:cs typeface="Calibri" panose="020F0502020204030204" pitchFamily="34" charset="0"/>
              </a:rPr>
              <a:t>s </a:t>
            </a:r>
            <a:r>
              <a:rPr lang="en-US" sz="2000" dirty="0" smtClean="0">
                <a:solidFill>
                  <a:schemeClr val="tx1">
                    <a:lumMod val="65000"/>
                    <a:lumOff val="35000"/>
                  </a:schemeClr>
                </a:solidFill>
                <a:latin typeface="Calibri" panose="020F0502020204030204" pitchFamily="34" charset="0"/>
                <a:cs typeface="Calibri" panose="020F0502020204030204" pitchFamily="34" charset="0"/>
              </a:rPr>
              <a:t>considering </a:t>
            </a:r>
            <a:r>
              <a:rPr lang="en-US" sz="2000" b="1" dirty="0">
                <a:solidFill>
                  <a:schemeClr val="tx1">
                    <a:lumMod val="65000"/>
                    <a:lumOff val="35000"/>
                  </a:schemeClr>
                </a:solidFill>
                <a:latin typeface="Calibri" panose="020F0502020204030204" pitchFamily="34" charset="0"/>
                <a:cs typeface="Calibri" panose="020F0502020204030204" pitchFamily="34" charset="0"/>
              </a:rPr>
              <a:t>both informal networks and marginalised </a:t>
            </a:r>
            <a:r>
              <a:rPr lang="en-US" sz="2000" b="1" dirty="0" smtClean="0">
                <a:solidFill>
                  <a:schemeClr val="tx1">
                    <a:lumMod val="65000"/>
                    <a:lumOff val="35000"/>
                  </a:schemeClr>
                </a:solidFill>
                <a:latin typeface="Calibri" panose="020F0502020204030204" pitchFamily="34" charset="0"/>
                <a:cs typeface="Calibri" panose="020F0502020204030204" pitchFamily="34" charset="0"/>
              </a:rPr>
              <a:t>groups. </a:t>
            </a:r>
          </a:p>
          <a:p>
            <a:pPr marL="342900" indent="-342900" algn="just">
              <a:buFont typeface="Arial"/>
              <a:buChar char="•"/>
            </a:pPr>
            <a:r>
              <a:rPr lang="en-US" sz="2000" dirty="0" smtClean="0">
                <a:solidFill>
                  <a:schemeClr val="tx1">
                    <a:lumMod val="65000"/>
                    <a:lumOff val="35000"/>
                  </a:schemeClr>
                </a:solidFill>
                <a:latin typeface="Calibri" panose="020F0502020204030204" pitchFamily="34" charset="0"/>
                <a:cs typeface="Calibri" panose="020F0502020204030204" pitchFamily="34" charset="0"/>
              </a:rPr>
              <a:t>This </a:t>
            </a:r>
            <a:r>
              <a:rPr lang="en-US" sz="2000" dirty="0">
                <a:solidFill>
                  <a:schemeClr val="tx1">
                    <a:lumMod val="65000"/>
                    <a:lumOff val="35000"/>
                  </a:schemeClr>
                </a:solidFill>
                <a:latin typeface="Calibri" panose="020F0502020204030204" pitchFamily="34" charset="0"/>
                <a:cs typeface="Calibri" panose="020F0502020204030204" pitchFamily="34" charset="0"/>
              </a:rPr>
              <a:t>step is called stakeholders’ analysis and selection, and is a vital tool for understanding the social and institutional context of a project or area. </a:t>
            </a:r>
          </a:p>
        </p:txBody>
      </p:sp>
      <p:sp>
        <p:nvSpPr>
          <p:cNvPr id="2" name="Title 1"/>
          <p:cNvSpPr>
            <a:spLocks noGrp="1"/>
          </p:cNvSpPr>
          <p:nvPr>
            <p:ph type="title"/>
          </p:nvPr>
        </p:nvSpPr>
        <p:spPr>
          <a:xfrm>
            <a:off x="152400" y="274638"/>
            <a:ext cx="8839200" cy="1143000"/>
          </a:xfrm>
        </p:spPr>
        <p:txBody>
          <a:bodyPr>
            <a:normAutofit fontScale="90000"/>
          </a:bodyPr>
          <a:lstStyle/>
          <a:p>
            <a:r>
              <a:rPr lang="en-US" dirty="0" smtClean="0"/>
              <a:t>Who? The stakeholders in informal settlement upgrading cont.</a:t>
            </a:r>
            <a:endParaRPr lang="en-GB" dirty="0"/>
          </a:p>
        </p:txBody>
      </p:sp>
    </p:spTree>
    <p:extLst>
      <p:ext uri="{BB962C8B-B14F-4D97-AF65-F5344CB8AC3E}">
        <p14:creationId xmlns:p14="http://schemas.microsoft.com/office/powerpoint/2010/main" val="9141895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38150" y="1676400"/>
            <a:ext cx="8229600" cy="4876800"/>
          </a:xfrm>
        </p:spPr>
        <p:txBody>
          <a:bodyPr anchor="ctr">
            <a:noAutofit/>
          </a:bodyPr>
          <a:lstStyle/>
          <a:p>
            <a:pPr>
              <a:spcBef>
                <a:spcPts val="0"/>
              </a:spcBef>
            </a:pPr>
            <a:r>
              <a:rPr lang="en-ZA" dirty="0">
                <a:latin typeface="Calibri" panose="020F0502020204030204" pitchFamily="34" charset="0"/>
                <a:cs typeface="Calibri" panose="020F0502020204030204" pitchFamily="34" charset="0"/>
              </a:rPr>
              <a:t>Activity Type: Facilitated Group Discussion</a:t>
            </a:r>
            <a:endParaRPr lang="en-US" dirty="0">
              <a:latin typeface="Calibri" panose="020F0502020204030204" pitchFamily="34" charset="0"/>
              <a:cs typeface="Calibri" panose="020F0502020204030204" pitchFamily="34" charset="0"/>
            </a:endParaRPr>
          </a:p>
          <a:p>
            <a:pPr>
              <a:spcBef>
                <a:spcPts val="0"/>
              </a:spcBef>
            </a:pPr>
            <a:r>
              <a:rPr lang="en-ZA" dirty="0">
                <a:latin typeface="Calibri" panose="020F0502020204030204" pitchFamily="34" charset="0"/>
                <a:cs typeface="Calibri" panose="020F0502020204030204" pitchFamily="34" charset="0"/>
              </a:rPr>
              <a:t>Timing: 15 minutes</a:t>
            </a:r>
            <a:endParaRPr lang="en-US" dirty="0">
              <a:latin typeface="Calibri" panose="020F0502020204030204" pitchFamily="34" charset="0"/>
              <a:cs typeface="Calibri" panose="020F0502020204030204" pitchFamily="34" charset="0"/>
            </a:endParaRPr>
          </a:p>
          <a:p>
            <a:pPr>
              <a:spcBef>
                <a:spcPts val="0"/>
              </a:spcBef>
            </a:pPr>
            <a:r>
              <a:rPr lang="en-ZA" i="1" dirty="0">
                <a:latin typeface="Calibri" panose="020F0502020204030204" pitchFamily="34" charset="0"/>
                <a:cs typeface="Calibri" panose="020F0502020204030204" pitchFamily="34" charset="0"/>
              </a:rPr>
              <a:t>Purpose: To explore issues around stakeholder analysis.</a:t>
            </a:r>
            <a:endParaRPr lang="en-US" i="1" dirty="0">
              <a:latin typeface="Calibri" panose="020F0502020204030204" pitchFamily="34" charset="0"/>
              <a:cs typeface="Calibri" panose="020F0502020204030204" pitchFamily="34" charset="0"/>
            </a:endParaRPr>
          </a:p>
          <a:p>
            <a:pPr>
              <a:spcBef>
                <a:spcPts val="0"/>
              </a:spcBef>
            </a:pPr>
            <a:r>
              <a:rPr lang="en-ZA" i="1" dirty="0">
                <a:latin typeface="Calibri" panose="020F0502020204030204" pitchFamily="34" charset="0"/>
                <a:cs typeface="Calibri" panose="020F0502020204030204" pitchFamily="34" charset="0"/>
              </a:rPr>
              <a:t>Instruction: The facilitator will lead a discussion on the following questions.</a:t>
            </a:r>
            <a:endParaRPr lang="en-US" i="1" dirty="0">
              <a:latin typeface="Calibri" panose="020F0502020204030204" pitchFamily="34" charset="0"/>
              <a:cs typeface="Calibri" panose="020F0502020204030204" pitchFamily="34" charset="0"/>
            </a:endParaRPr>
          </a:p>
          <a:p>
            <a:pPr lvl="1">
              <a:spcBef>
                <a:spcPts val="0"/>
              </a:spcBef>
            </a:pPr>
            <a:r>
              <a:rPr lang="en-ZA" sz="2400" dirty="0">
                <a:latin typeface="Calibri" panose="020F0502020204030204" pitchFamily="34" charset="0"/>
                <a:cs typeface="Calibri" panose="020F0502020204030204" pitchFamily="34" charset="0"/>
              </a:rPr>
              <a:t>Which stakeholders are easy to find?</a:t>
            </a:r>
            <a:endParaRPr lang="en-US" sz="2400" dirty="0">
              <a:latin typeface="Calibri" panose="020F0502020204030204" pitchFamily="34" charset="0"/>
              <a:cs typeface="Calibri" panose="020F0502020204030204" pitchFamily="34" charset="0"/>
            </a:endParaRPr>
          </a:p>
          <a:p>
            <a:pPr lvl="1">
              <a:spcBef>
                <a:spcPts val="0"/>
              </a:spcBef>
            </a:pPr>
            <a:r>
              <a:rPr lang="en-ZA" sz="2400" dirty="0">
                <a:latin typeface="Calibri" panose="020F0502020204030204" pitchFamily="34" charset="0"/>
                <a:cs typeface="Calibri" panose="020F0502020204030204" pitchFamily="34" charset="0"/>
              </a:rPr>
              <a:t>What are informal networks? What informal networks are you aware of?</a:t>
            </a:r>
            <a:endParaRPr lang="en-US" sz="2400" dirty="0">
              <a:latin typeface="Calibri" panose="020F0502020204030204" pitchFamily="34" charset="0"/>
              <a:cs typeface="Calibri" panose="020F0502020204030204" pitchFamily="34" charset="0"/>
            </a:endParaRPr>
          </a:p>
          <a:p>
            <a:pPr lvl="1">
              <a:spcBef>
                <a:spcPts val="0"/>
              </a:spcBef>
            </a:pPr>
            <a:r>
              <a:rPr lang="en-ZA" sz="2400" dirty="0">
                <a:latin typeface="Calibri" panose="020F0502020204030204" pitchFamily="34" charset="0"/>
                <a:cs typeface="Calibri" panose="020F0502020204030204" pitchFamily="34" charset="0"/>
              </a:rPr>
              <a:t>What are some examples of marginalised groups?</a:t>
            </a:r>
            <a:endParaRPr lang="en-US" sz="2400" dirty="0">
              <a:latin typeface="Calibri" panose="020F0502020204030204" pitchFamily="34" charset="0"/>
              <a:cs typeface="Calibri" panose="020F0502020204030204" pitchFamily="34" charset="0"/>
            </a:endParaRPr>
          </a:p>
          <a:p>
            <a:pPr lvl="1">
              <a:spcBef>
                <a:spcPts val="0"/>
              </a:spcBef>
            </a:pPr>
            <a:r>
              <a:rPr lang="en-ZA" sz="2400" dirty="0">
                <a:latin typeface="Calibri" panose="020F0502020204030204" pitchFamily="34" charset="0"/>
                <a:cs typeface="Calibri" panose="020F0502020204030204" pitchFamily="34" charset="0"/>
              </a:rPr>
              <a:t>What does the term </a:t>
            </a:r>
            <a:r>
              <a:rPr lang="en-ZA" sz="2400" i="1" dirty="0">
                <a:latin typeface="Calibri" panose="020F0502020204030204" pitchFamily="34" charset="0"/>
                <a:cs typeface="Calibri" panose="020F0502020204030204" pitchFamily="34" charset="0"/>
              </a:rPr>
              <a:t>gatekeeper</a:t>
            </a:r>
            <a:r>
              <a:rPr lang="en-ZA" sz="2400" dirty="0">
                <a:latin typeface="Calibri" panose="020F0502020204030204" pitchFamily="34" charset="0"/>
                <a:cs typeface="Calibri" panose="020F0502020204030204" pitchFamily="34" charset="0"/>
              </a:rPr>
              <a:t> mean?</a:t>
            </a:r>
            <a:endParaRPr lang="en-US" sz="2400" dirty="0">
              <a:latin typeface="Calibri" panose="020F0502020204030204" pitchFamily="34" charset="0"/>
              <a:cs typeface="Calibri" panose="020F0502020204030204" pitchFamily="34" charset="0"/>
            </a:endParaRPr>
          </a:p>
          <a:p>
            <a:pPr lvl="1">
              <a:spcBef>
                <a:spcPts val="0"/>
              </a:spcBef>
            </a:pPr>
            <a:r>
              <a:rPr lang="en-ZA" sz="2400" dirty="0">
                <a:latin typeface="Calibri" panose="020F0502020204030204" pitchFamily="34" charset="0"/>
                <a:cs typeface="Calibri" panose="020F0502020204030204" pitchFamily="34" charset="0"/>
              </a:rPr>
              <a:t>What can go wrong in identifying stakeholders?</a:t>
            </a:r>
            <a:endParaRPr lang="en-US" sz="2400" dirty="0">
              <a:latin typeface="Calibri" panose="020F0502020204030204" pitchFamily="34" charset="0"/>
              <a:cs typeface="Calibri" panose="020F0502020204030204" pitchFamily="34" charset="0"/>
            </a:endParaRPr>
          </a:p>
          <a:p>
            <a:pPr lvl="1">
              <a:spcBef>
                <a:spcPts val="0"/>
              </a:spcBef>
            </a:pPr>
            <a:r>
              <a:rPr lang="en-ZA" sz="2400" dirty="0">
                <a:latin typeface="Calibri" panose="020F0502020204030204" pitchFamily="34" charset="0"/>
                <a:cs typeface="Calibri" panose="020F0502020204030204" pitchFamily="34" charset="0"/>
              </a:rPr>
              <a:t>What can you do to identify the stakeholders and gain entry into an informal settlement?</a:t>
            </a:r>
            <a:endParaRPr lang="en-US" sz="2400" dirty="0">
              <a:latin typeface="Calibri" panose="020F0502020204030204" pitchFamily="34" charset="0"/>
              <a:cs typeface="Calibri" panose="020F0502020204030204" pitchFamily="34" charset="0"/>
            </a:endParaRPr>
          </a:p>
          <a:p>
            <a:r>
              <a:rPr lang="en-ZA" dirty="0"/>
              <a:t> </a:t>
            </a:r>
            <a:endParaRPr lang="en-US" dirty="0"/>
          </a:p>
          <a:p>
            <a:endParaRPr lang="en-US" dirty="0"/>
          </a:p>
        </p:txBody>
      </p:sp>
      <p:sp>
        <p:nvSpPr>
          <p:cNvPr id="5" name="Title 3"/>
          <p:cNvSpPr>
            <a:spLocks noGrp="1"/>
          </p:cNvSpPr>
          <p:nvPr>
            <p:ph type="title"/>
          </p:nvPr>
        </p:nvSpPr>
        <p:spPr>
          <a:xfrm>
            <a:off x="457200" y="274638"/>
            <a:ext cx="8229600" cy="1143000"/>
          </a:xfrm>
        </p:spPr>
        <p:txBody>
          <a:bodyPr/>
          <a:lstStyle/>
          <a:p>
            <a:r>
              <a:rPr lang="en-US" dirty="0" smtClean="0"/>
              <a:t>Activity 4.6: Stakeholder Analysis</a:t>
            </a:r>
            <a:endParaRPr lang="en-US" dirty="0"/>
          </a:p>
        </p:txBody>
      </p:sp>
    </p:spTree>
    <p:extLst>
      <p:ext uri="{BB962C8B-B14F-4D97-AF65-F5344CB8AC3E}">
        <p14:creationId xmlns:p14="http://schemas.microsoft.com/office/powerpoint/2010/main" val="3413917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4800" y="1524000"/>
            <a:ext cx="8534400" cy="4216539"/>
          </a:xfrm>
          <a:prstGeom prst="rect">
            <a:avLst/>
          </a:prstGeom>
        </p:spPr>
        <p:txBody>
          <a:bodyPr wrap="square">
            <a:spAutoFit/>
          </a:bodyPr>
          <a:lstStyle/>
          <a:p>
            <a:r>
              <a:rPr lang="en-ZA" sz="2500" dirty="0">
                <a:solidFill>
                  <a:schemeClr val="tx1">
                    <a:lumMod val="65000"/>
                    <a:lumOff val="35000"/>
                  </a:schemeClr>
                </a:solidFill>
                <a:latin typeface="Trebuchet MS" panose="020B0603020202020204" pitchFamily="34" charset="0"/>
              </a:rPr>
              <a:t>Stakeholder analysis includes a consideration of:</a:t>
            </a:r>
            <a:endParaRPr lang="en-GB" sz="2500" dirty="0">
              <a:solidFill>
                <a:schemeClr val="tx1">
                  <a:lumMod val="65000"/>
                  <a:lumOff val="35000"/>
                </a:schemeClr>
              </a:solidFill>
              <a:latin typeface="Trebuchet MS" panose="020B0603020202020204" pitchFamily="34" charset="0"/>
            </a:endParaRPr>
          </a:p>
          <a:p>
            <a:pPr marL="342900" lvl="0" indent="-342900">
              <a:buFont typeface="Arial" panose="020B0604020202020204" pitchFamily="34" charset="0"/>
              <a:buChar char="•"/>
            </a:pPr>
            <a:r>
              <a:rPr lang="en-GB" sz="2500" dirty="0">
                <a:solidFill>
                  <a:schemeClr val="tx1">
                    <a:lumMod val="65000"/>
                    <a:lumOff val="35000"/>
                  </a:schemeClr>
                </a:solidFill>
                <a:latin typeface="Trebuchet MS" panose="020B0603020202020204" pitchFamily="34" charset="0"/>
              </a:rPr>
              <a:t>Who will be affected by the project (positively or negatively)?</a:t>
            </a:r>
          </a:p>
          <a:p>
            <a:pPr marL="342900" lvl="0" indent="-342900">
              <a:buFont typeface="Arial" panose="020B0604020202020204" pitchFamily="34" charset="0"/>
              <a:buChar char="•"/>
            </a:pPr>
            <a:r>
              <a:rPr lang="en-GB" sz="2500" dirty="0">
                <a:solidFill>
                  <a:schemeClr val="tx1">
                    <a:lumMod val="65000"/>
                    <a:lumOff val="35000"/>
                  </a:schemeClr>
                </a:solidFill>
                <a:latin typeface="Trebuchet MS" panose="020B0603020202020204" pitchFamily="34" charset="0"/>
              </a:rPr>
              <a:t>Who could influence the project (positively or negatively)?</a:t>
            </a:r>
          </a:p>
          <a:p>
            <a:pPr marL="342900" lvl="0" indent="-342900">
              <a:buFont typeface="Arial" panose="020B0604020202020204" pitchFamily="34" charset="0"/>
              <a:buChar char="•"/>
            </a:pPr>
            <a:r>
              <a:rPr lang="en-GB" sz="2500" dirty="0">
                <a:solidFill>
                  <a:schemeClr val="tx1">
                    <a:lumMod val="65000"/>
                    <a:lumOff val="35000"/>
                  </a:schemeClr>
                </a:solidFill>
                <a:latin typeface="Trebuchet MS" panose="020B0603020202020204" pitchFamily="34" charset="0"/>
              </a:rPr>
              <a:t>Which individuals, groups, or agencies need to be involved in the project?</a:t>
            </a:r>
          </a:p>
          <a:p>
            <a:pPr marL="342900" lvl="0" indent="-342900">
              <a:buFont typeface="Arial" panose="020B0604020202020204" pitchFamily="34" charset="0"/>
              <a:buChar char="•"/>
            </a:pPr>
            <a:r>
              <a:rPr lang="en-GB" sz="2500" dirty="0">
                <a:solidFill>
                  <a:schemeClr val="tx1">
                    <a:lumMod val="65000"/>
                    <a:lumOff val="35000"/>
                  </a:schemeClr>
                </a:solidFill>
                <a:latin typeface="Trebuchet MS" panose="020B0603020202020204" pitchFamily="34" charset="0"/>
              </a:rPr>
              <a:t>How will they be involved?</a:t>
            </a:r>
          </a:p>
          <a:p>
            <a:pPr marL="342900" lvl="0" indent="-342900">
              <a:buFont typeface="Arial" panose="020B0604020202020204" pitchFamily="34" charset="0"/>
              <a:buChar char="•"/>
            </a:pPr>
            <a:r>
              <a:rPr lang="en-GB" sz="2500" dirty="0">
                <a:solidFill>
                  <a:schemeClr val="tx1">
                    <a:lumMod val="65000"/>
                    <a:lumOff val="35000"/>
                  </a:schemeClr>
                </a:solidFill>
                <a:latin typeface="Trebuchet MS" panose="020B0603020202020204" pitchFamily="34" charset="0"/>
              </a:rPr>
              <a:t>Whose capacity needs to be built upon to enable them to participate?</a:t>
            </a:r>
          </a:p>
          <a:p>
            <a:pPr algn="just"/>
            <a:r>
              <a:rPr lang="en-US" dirty="0" smtClean="0">
                <a:solidFill>
                  <a:schemeClr val="tx1">
                    <a:lumMod val="65000"/>
                    <a:lumOff val="35000"/>
                  </a:schemeClr>
                </a:solidFill>
                <a:latin typeface="Trebuchet MS"/>
                <a:cs typeface="Trebuchet MS"/>
              </a:rPr>
              <a:t>. </a:t>
            </a:r>
            <a:endParaRPr lang="en-US" dirty="0">
              <a:solidFill>
                <a:schemeClr val="tx1">
                  <a:lumMod val="65000"/>
                  <a:lumOff val="35000"/>
                </a:schemeClr>
              </a:solidFill>
              <a:latin typeface="Trebuchet MS"/>
              <a:cs typeface="Trebuchet MS"/>
            </a:endParaRPr>
          </a:p>
        </p:txBody>
      </p:sp>
      <p:sp>
        <p:nvSpPr>
          <p:cNvPr id="2" name="Title 1"/>
          <p:cNvSpPr>
            <a:spLocks noGrp="1"/>
          </p:cNvSpPr>
          <p:nvPr>
            <p:ph type="title"/>
          </p:nvPr>
        </p:nvSpPr>
        <p:spPr>
          <a:xfrm>
            <a:off x="152400" y="274638"/>
            <a:ext cx="8839200" cy="1143000"/>
          </a:xfrm>
        </p:spPr>
        <p:txBody>
          <a:bodyPr>
            <a:normAutofit/>
          </a:bodyPr>
          <a:lstStyle/>
          <a:p>
            <a:r>
              <a:rPr lang="en-GB" dirty="0" smtClean="0"/>
              <a:t>Stakeholder analysis</a:t>
            </a:r>
            <a:endParaRPr lang="en-GB" dirty="0"/>
          </a:p>
        </p:txBody>
      </p:sp>
    </p:spTree>
    <p:extLst>
      <p:ext uri="{BB962C8B-B14F-4D97-AF65-F5344CB8AC3E}">
        <p14:creationId xmlns:p14="http://schemas.microsoft.com/office/powerpoint/2010/main" val="20750309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a:bodyPr>
          <a:lstStyle/>
          <a:p>
            <a:r>
              <a:rPr lang="en-US" dirty="0" smtClean="0"/>
              <a:t>Guidelines for selecting stakeholders </a:t>
            </a:r>
            <a:endParaRPr lang="en-GB" dirty="0"/>
          </a:p>
        </p:txBody>
      </p:sp>
      <p:graphicFrame>
        <p:nvGraphicFramePr>
          <p:cNvPr id="3" name="Diagram 2"/>
          <p:cNvGraphicFramePr/>
          <p:nvPr>
            <p:extLst>
              <p:ext uri="{D42A27DB-BD31-4B8C-83A1-F6EECF244321}">
                <p14:modId xmlns:p14="http://schemas.microsoft.com/office/powerpoint/2010/main" val="4193660075"/>
              </p:ext>
            </p:extLst>
          </p:nvPr>
        </p:nvGraphicFramePr>
        <p:xfrm>
          <a:off x="609600" y="1397000"/>
          <a:ext cx="8153400" cy="523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1838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295400"/>
            <a:ext cx="8229600" cy="5257800"/>
          </a:xfrm>
        </p:spPr>
        <p:txBody>
          <a:bodyPr anchor="ctr">
            <a:normAutofit fontScale="92500"/>
          </a:bodyPr>
          <a:lstStyle/>
          <a:p>
            <a:r>
              <a:rPr lang="en-ZA" dirty="0"/>
              <a:t>Type of activity: Small Groups (Triads)</a:t>
            </a:r>
            <a:endParaRPr lang="en-US" dirty="0"/>
          </a:p>
          <a:p>
            <a:r>
              <a:rPr lang="en-ZA" dirty="0"/>
              <a:t>Timing: 20 min</a:t>
            </a:r>
            <a:endParaRPr lang="en-US" dirty="0"/>
          </a:p>
          <a:p>
            <a:r>
              <a:rPr lang="en-ZA" dirty="0"/>
              <a:t> </a:t>
            </a:r>
            <a:r>
              <a:rPr lang="en-ZA" i="1" dirty="0" smtClean="0"/>
              <a:t>Purpose</a:t>
            </a:r>
            <a:r>
              <a:rPr lang="en-ZA" i="1" dirty="0"/>
              <a:t>: To apply your knowledge of selecting stakeholders and define their appropriate level of engagement.</a:t>
            </a:r>
            <a:endParaRPr lang="en-US" i="1" dirty="0"/>
          </a:p>
          <a:p>
            <a:r>
              <a:rPr lang="en-ZA" i="1" dirty="0"/>
              <a:t>Instructions: Read the case study </a:t>
            </a:r>
            <a:r>
              <a:rPr lang="en-ZA" i="1" dirty="0" smtClean="0"/>
              <a:t>in the Participants Manual </a:t>
            </a:r>
            <a:r>
              <a:rPr lang="en-ZA" i="1" dirty="0"/>
              <a:t>and complete the stakeholder analysis form.</a:t>
            </a:r>
            <a:endParaRPr lang="en-US" i="1" dirty="0"/>
          </a:p>
          <a:p>
            <a:pPr lvl="1"/>
            <a:r>
              <a:rPr lang="en-ZA" dirty="0"/>
              <a:t>Who are the possible stakeholders to be involved in order to have well-balanced representation in the project?</a:t>
            </a:r>
            <a:endParaRPr lang="en-US" dirty="0"/>
          </a:p>
          <a:p>
            <a:pPr lvl="1"/>
            <a:r>
              <a:rPr lang="en-ZA" dirty="0"/>
              <a:t>What are the characteristics and interests of each stakeholder?</a:t>
            </a:r>
            <a:endParaRPr lang="en-US" dirty="0"/>
          </a:p>
          <a:p>
            <a:pPr lvl="1"/>
            <a:r>
              <a:rPr lang="en-ZA" dirty="0"/>
              <a:t>What positive or negative impact could they have on the project?</a:t>
            </a:r>
            <a:endParaRPr lang="en-US" dirty="0"/>
          </a:p>
          <a:p>
            <a:pPr lvl="1"/>
            <a:r>
              <a:rPr lang="en-ZA" dirty="0"/>
              <a:t>What action could you take to strengthen the positive impact or reduce the negative impact</a:t>
            </a:r>
            <a:r>
              <a:rPr lang="en-ZA" dirty="0" smtClean="0"/>
              <a:t>?</a:t>
            </a:r>
            <a:endParaRPr lang="en-US" dirty="0" smtClean="0"/>
          </a:p>
          <a:p>
            <a:endParaRPr lang="en-US" dirty="0"/>
          </a:p>
        </p:txBody>
      </p:sp>
      <p:sp>
        <p:nvSpPr>
          <p:cNvPr id="5" name="Title 3"/>
          <p:cNvSpPr>
            <a:spLocks noGrp="1"/>
          </p:cNvSpPr>
          <p:nvPr>
            <p:ph type="title"/>
          </p:nvPr>
        </p:nvSpPr>
        <p:spPr>
          <a:xfrm>
            <a:off x="457200" y="152400"/>
            <a:ext cx="8229600" cy="1143000"/>
          </a:xfrm>
        </p:spPr>
        <p:txBody>
          <a:bodyPr/>
          <a:lstStyle/>
          <a:p>
            <a:r>
              <a:rPr lang="en-US" dirty="0" smtClean="0"/>
              <a:t>Activity 4.7: Stakeholder Selection</a:t>
            </a:r>
            <a:endParaRPr lang="en-US" dirty="0"/>
          </a:p>
        </p:txBody>
      </p:sp>
    </p:spTree>
    <p:extLst>
      <p:ext uri="{BB962C8B-B14F-4D97-AF65-F5344CB8AC3E}">
        <p14:creationId xmlns:p14="http://schemas.microsoft.com/office/powerpoint/2010/main" val="3963078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 y="762000"/>
            <a:ext cx="8229600" cy="2246769"/>
          </a:xfrm>
          <a:prstGeom prst="rect">
            <a:avLst/>
          </a:prstGeom>
        </p:spPr>
        <p:txBody>
          <a:bodyPr wrap="square">
            <a:spAutoFit/>
          </a:bodyPr>
          <a:lstStyle/>
          <a:p>
            <a:pPr marL="342900" indent="-342900" algn="just">
              <a:buFont typeface="Arial"/>
              <a:buChar char="•"/>
            </a:pPr>
            <a:r>
              <a:rPr lang="en-US" sz="2000" dirty="0">
                <a:solidFill>
                  <a:srgbClr val="595959"/>
                </a:solidFill>
                <a:latin typeface="Trebuchet MS"/>
                <a:cs typeface="Trebuchet MS"/>
              </a:rPr>
              <a:t>Depending on the size, nature and complexity of the scope of an informal settlement </a:t>
            </a:r>
            <a:r>
              <a:rPr lang="en-US" sz="2000" dirty="0" smtClean="0">
                <a:solidFill>
                  <a:srgbClr val="595959"/>
                </a:solidFill>
                <a:latin typeface="Trebuchet MS"/>
                <a:cs typeface="Trebuchet MS"/>
              </a:rPr>
              <a:t>upgrading, a </a:t>
            </a:r>
            <a:r>
              <a:rPr lang="en-US" sz="2000" dirty="0">
                <a:solidFill>
                  <a:srgbClr val="595959"/>
                </a:solidFill>
                <a:latin typeface="Trebuchet MS"/>
                <a:cs typeface="Trebuchet MS"/>
              </a:rPr>
              <a:t>range of organisational structures may be appropriate </a:t>
            </a:r>
            <a:endParaRPr lang="en-US" sz="2000" dirty="0" smtClean="0">
              <a:solidFill>
                <a:srgbClr val="595959"/>
              </a:solidFill>
              <a:latin typeface="Trebuchet MS"/>
              <a:cs typeface="Trebuchet MS"/>
            </a:endParaRPr>
          </a:p>
          <a:p>
            <a:pPr marL="342900" indent="-342900" algn="just">
              <a:buFont typeface="Arial"/>
              <a:buChar char="•"/>
            </a:pPr>
            <a:r>
              <a:rPr lang="en-US" sz="2000" dirty="0" smtClean="0">
                <a:solidFill>
                  <a:srgbClr val="595959"/>
                </a:solidFill>
                <a:latin typeface="Trebuchet MS"/>
                <a:cs typeface="Trebuchet MS"/>
              </a:rPr>
              <a:t>The </a:t>
            </a:r>
            <a:r>
              <a:rPr lang="en-US" sz="2000" dirty="0">
                <a:solidFill>
                  <a:srgbClr val="595959"/>
                </a:solidFill>
                <a:latin typeface="Trebuchet MS"/>
                <a:cs typeface="Trebuchet MS"/>
              </a:rPr>
              <a:t>participatory planning team will need to work with these </a:t>
            </a:r>
            <a:r>
              <a:rPr lang="en-US" sz="2000" dirty="0" smtClean="0">
                <a:solidFill>
                  <a:srgbClr val="595959"/>
                </a:solidFill>
                <a:latin typeface="Trebuchet MS"/>
                <a:cs typeface="Trebuchet MS"/>
              </a:rPr>
              <a:t>structures </a:t>
            </a:r>
            <a:r>
              <a:rPr lang="en-US" sz="2000" dirty="0">
                <a:solidFill>
                  <a:srgbClr val="595959"/>
                </a:solidFill>
                <a:latin typeface="Trebuchet MS"/>
                <a:cs typeface="Trebuchet MS"/>
              </a:rPr>
              <a:t>to enable participation. </a:t>
            </a:r>
            <a:endParaRPr lang="en-US" sz="2000" dirty="0" smtClean="0">
              <a:solidFill>
                <a:srgbClr val="595959"/>
              </a:solidFill>
              <a:latin typeface="Trebuchet MS"/>
              <a:cs typeface="Trebuchet MS"/>
            </a:endParaRPr>
          </a:p>
          <a:p>
            <a:pPr marL="342900" indent="-342900" algn="just">
              <a:buFont typeface="Arial"/>
              <a:buChar char="•"/>
            </a:pPr>
            <a:r>
              <a:rPr lang="en-US" sz="2000" dirty="0" smtClean="0">
                <a:solidFill>
                  <a:srgbClr val="595959"/>
                </a:solidFill>
                <a:latin typeface="Trebuchet MS"/>
                <a:cs typeface="Trebuchet MS"/>
              </a:rPr>
              <a:t>This, together with the stakeholders’ selection, constitute </a:t>
            </a:r>
            <a:r>
              <a:rPr lang="en-US" sz="2000" dirty="0">
                <a:solidFill>
                  <a:srgbClr val="595959"/>
                </a:solidFill>
                <a:latin typeface="Trebuchet MS"/>
                <a:cs typeface="Trebuchet MS"/>
              </a:rPr>
              <a:t>the basic organisational framework for meaningful participation. </a:t>
            </a:r>
          </a:p>
        </p:txBody>
      </p:sp>
      <p:sp>
        <p:nvSpPr>
          <p:cNvPr id="2" name="Title 1"/>
          <p:cNvSpPr>
            <a:spLocks noGrp="1"/>
          </p:cNvSpPr>
          <p:nvPr>
            <p:ph type="title"/>
          </p:nvPr>
        </p:nvSpPr>
        <p:spPr>
          <a:xfrm>
            <a:off x="457200" y="152400"/>
            <a:ext cx="8382000" cy="715962"/>
          </a:xfrm>
        </p:spPr>
        <p:txBody>
          <a:bodyPr/>
          <a:lstStyle/>
          <a:p>
            <a:pPr algn="l"/>
            <a:r>
              <a:rPr lang="en-ZA" sz="3200" b="1" dirty="0" smtClean="0">
                <a:solidFill>
                  <a:srgbClr val="D65636"/>
                </a:solidFill>
                <a:latin typeface="Arial Narrow" panose="020B0606020202030204" pitchFamily="34" charset="0"/>
              </a:rPr>
              <a:t>In </a:t>
            </a:r>
            <a:r>
              <a:rPr lang="en-ZA" sz="3200" b="1" dirty="0">
                <a:solidFill>
                  <a:srgbClr val="D65636"/>
                </a:solidFill>
                <a:latin typeface="Arial Narrow" panose="020B0606020202030204" pitchFamily="34" charset="0"/>
              </a:rPr>
              <a:t>what way can participation be structured?</a:t>
            </a:r>
            <a:r>
              <a:rPr lang="en-GB" b="1" dirty="0">
                <a:latin typeface="Arial Narrow" panose="020B0606020202030204" pitchFamily="34" charset="0"/>
              </a:rPr>
              <a:t/>
            </a:r>
            <a:br>
              <a:rPr lang="en-GB" b="1" dirty="0">
                <a:latin typeface="Arial Narrow" panose="020B0606020202030204" pitchFamily="34" charset="0"/>
              </a:rPr>
            </a:br>
            <a:endParaRPr lang="en-GB" dirty="0">
              <a:latin typeface="Arial Narrow" panose="020B0606020202030204" pitchFamily="34" charset="0"/>
            </a:endParaRPr>
          </a:p>
        </p:txBody>
      </p:sp>
      <p:sp>
        <p:nvSpPr>
          <p:cNvPr id="9" name="Regular Pentagon 8"/>
          <p:cNvSpPr/>
          <p:nvPr/>
        </p:nvSpPr>
        <p:spPr>
          <a:xfrm>
            <a:off x="76200" y="3008770"/>
            <a:ext cx="2209800" cy="2096630"/>
          </a:xfrm>
          <a:prstGeom prst="pentagon">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b="1" dirty="0" smtClean="0">
                <a:solidFill>
                  <a:schemeClr val="bg1"/>
                </a:solidFill>
              </a:rPr>
              <a:t>Community Committee</a:t>
            </a:r>
            <a:endParaRPr lang="en-GB" sz="2000" b="1" dirty="0">
              <a:solidFill>
                <a:schemeClr val="bg1"/>
              </a:solidFill>
            </a:endParaRPr>
          </a:p>
        </p:txBody>
      </p:sp>
      <p:sp>
        <p:nvSpPr>
          <p:cNvPr id="11" name="Regular Pentagon 10"/>
          <p:cNvSpPr/>
          <p:nvPr/>
        </p:nvSpPr>
        <p:spPr>
          <a:xfrm>
            <a:off x="1181100" y="4605795"/>
            <a:ext cx="2209800" cy="2096630"/>
          </a:xfrm>
          <a:prstGeom prst="pentagon">
            <a:avLst/>
          </a:prstGeom>
          <a:solidFill>
            <a:schemeClr val="tx1">
              <a:lumMod val="65000"/>
              <a:lumOff val="3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b="1" dirty="0" smtClean="0">
                <a:solidFill>
                  <a:schemeClr val="bg1"/>
                </a:solidFill>
              </a:rPr>
              <a:t>Co-ordination Committee</a:t>
            </a:r>
            <a:endParaRPr lang="en-GB" sz="2000" b="1" dirty="0">
              <a:solidFill>
                <a:schemeClr val="bg1"/>
              </a:solidFill>
            </a:endParaRPr>
          </a:p>
        </p:txBody>
      </p:sp>
      <p:sp>
        <p:nvSpPr>
          <p:cNvPr id="12" name="Regular Pentagon 11"/>
          <p:cNvSpPr/>
          <p:nvPr/>
        </p:nvSpPr>
        <p:spPr>
          <a:xfrm>
            <a:off x="3276600" y="4597400"/>
            <a:ext cx="2209800" cy="2096630"/>
          </a:xfrm>
          <a:prstGeom prst="pentagon">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b="1" dirty="0" smtClean="0">
                <a:solidFill>
                  <a:schemeClr val="bg1"/>
                </a:solidFill>
              </a:rPr>
              <a:t>Steering Committee</a:t>
            </a:r>
            <a:endParaRPr lang="en-GB" sz="2000" b="1" dirty="0">
              <a:solidFill>
                <a:schemeClr val="bg1"/>
              </a:solidFill>
            </a:endParaRPr>
          </a:p>
        </p:txBody>
      </p:sp>
      <p:sp>
        <p:nvSpPr>
          <p:cNvPr id="13" name="Regular Pentagon 12"/>
          <p:cNvSpPr/>
          <p:nvPr/>
        </p:nvSpPr>
        <p:spPr>
          <a:xfrm>
            <a:off x="2228850" y="3130092"/>
            <a:ext cx="2209800" cy="2096630"/>
          </a:xfrm>
          <a:prstGeom prst="pentagon">
            <a:avLst/>
          </a:prstGeom>
          <a:solidFill>
            <a:srgbClr val="660033"/>
          </a:solidFill>
          <a:ln>
            <a:solidFill>
              <a:srgbClr val="660033"/>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b="1" dirty="0" smtClean="0">
                <a:solidFill>
                  <a:schemeClr val="bg1"/>
                </a:solidFill>
              </a:rPr>
              <a:t>Project Committee</a:t>
            </a:r>
            <a:endParaRPr lang="en-GB" sz="2000" b="1" dirty="0">
              <a:solidFill>
                <a:schemeClr val="bg1"/>
              </a:solidFill>
            </a:endParaRPr>
          </a:p>
        </p:txBody>
      </p:sp>
      <p:sp>
        <p:nvSpPr>
          <p:cNvPr id="15" name="Regular Pentagon 14"/>
          <p:cNvSpPr/>
          <p:nvPr/>
        </p:nvSpPr>
        <p:spPr>
          <a:xfrm>
            <a:off x="4448175" y="3043693"/>
            <a:ext cx="2209800" cy="2096630"/>
          </a:xfrm>
          <a:prstGeom prst="pentagon">
            <a:avLst/>
          </a:prstGeom>
          <a:solidFill>
            <a:srgbClr val="D65636"/>
          </a:solidFill>
          <a:ln>
            <a:solidFill>
              <a:srgbClr val="D65636"/>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b="1" dirty="0" smtClean="0">
                <a:solidFill>
                  <a:schemeClr val="bg1"/>
                </a:solidFill>
              </a:rPr>
              <a:t>Sub- Committee and Task Team</a:t>
            </a:r>
            <a:endParaRPr lang="en-GB" sz="2000" b="1" dirty="0">
              <a:solidFill>
                <a:schemeClr val="bg1"/>
              </a:solidFill>
            </a:endParaRPr>
          </a:p>
        </p:txBody>
      </p:sp>
      <p:sp>
        <p:nvSpPr>
          <p:cNvPr id="16" name="Regular Pentagon 15"/>
          <p:cNvSpPr/>
          <p:nvPr/>
        </p:nvSpPr>
        <p:spPr>
          <a:xfrm>
            <a:off x="5486400" y="4618267"/>
            <a:ext cx="2209800" cy="2096630"/>
          </a:xfrm>
          <a:prstGeom prst="pentagon">
            <a:avLst/>
          </a:prstGeom>
          <a:solidFill>
            <a:srgbClr val="660033"/>
          </a:solidFill>
          <a:ln>
            <a:solidFill>
              <a:srgbClr val="660033"/>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b="1" dirty="0" smtClean="0">
                <a:solidFill>
                  <a:schemeClr val="bg1"/>
                </a:solidFill>
              </a:rPr>
              <a:t>Ward Committee</a:t>
            </a:r>
            <a:endParaRPr lang="en-GB" sz="2000" b="1" dirty="0">
              <a:solidFill>
                <a:schemeClr val="bg1"/>
              </a:solidFill>
            </a:endParaRPr>
          </a:p>
        </p:txBody>
      </p:sp>
      <p:sp>
        <p:nvSpPr>
          <p:cNvPr id="18" name="Regular Pentagon 17"/>
          <p:cNvSpPr/>
          <p:nvPr/>
        </p:nvSpPr>
        <p:spPr>
          <a:xfrm>
            <a:off x="6667500" y="3043693"/>
            <a:ext cx="2400300" cy="2096630"/>
          </a:xfrm>
          <a:prstGeom prst="pentagon">
            <a:avLst/>
          </a:prstGeom>
          <a:solidFill>
            <a:schemeClr val="tx1">
              <a:lumMod val="65000"/>
              <a:lumOff val="3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b="1" dirty="0" smtClean="0">
                <a:solidFill>
                  <a:schemeClr val="bg1"/>
                </a:solidFill>
              </a:rPr>
              <a:t>Community Development Worker</a:t>
            </a:r>
            <a:endParaRPr lang="en-GB" sz="2000" b="1" dirty="0">
              <a:solidFill>
                <a:schemeClr val="bg1"/>
              </a:solidFill>
            </a:endParaRPr>
          </a:p>
        </p:txBody>
      </p:sp>
    </p:spTree>
    <p:extLst>
      <p:ext uri="{BB962C8B-B14F-4D97-AF65-F5344CB8AC3E}">
        <p14:creationId xmlns:p14="http://schemas.microsoft.com/office/powerpoint/2010/main" val="326749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5" grpId="0" animBg="1"/>
      <p:bldP spid="16"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990600"/>
          </a:xfrm>
        </p:spPr>
        <p:txBody>
          <a:bodyPr>
            <a:normAutofit/>
          </a:bodyPr>
          <a:lstStyle/>
          <a:p>
            <a:r>
              <a:rPr lang="en-US" sz="3200" dirty="0" smtClean="0">
                <a:latin typeface="Trebuchet MS" panose="020B0603020202020204" pitchFamily="34" charset="0"/>
              </a:rPr>
              <a:t>5. </a:t>
            </a:r>
            <a:r>
              <a:rPr lang="en-US" sz="3200" dirty="0">
                <a:latin typeface="Trebuchet MS" panose="020B0603020202020204" pitchFamily="34" charset="0"/>
              </a:rPr>
              <a:t>Participatory methods and techniques </a:t>
            </a:r>
            <a:r>
              <a:rPr lang="en-US" sz="1800" b="0" dirty="0">
                <a:solidFill>
                  <a:schemeClr val="tx1">
                    <a:lumMod val="65000"/>
                    <a:lumOff val="35000"/>
                  </a:schemeClr>
                </a:solidFill>
                <a:latin typeface="Trebuchet MS"/>
                <a:cs typeface="Trebuchet MS"/>
              </a:rPr>
              <a:t/>
            </a:r>
            <a:br>
              <a:rPr lang="en-US" sz="1800" b="0" dirty="0">
                <a:solidFill>
                  <a:schemeClr val="tx1">
                    <a:lumMod val="65000"/>
                    <a:lumOff val="35000"/>
                  </a:schemeClr>
                </a:solidFill>
                <a:latin typeface="Trebuchet MS"/>
                <a:cs typeface="Trebuchet MS"/>
              </a:rPr>
            </a:br>
            <a:endParaRPr lang="en-US" sz="1800" b="0" dirty="0">
              <a:solidFill>
                <a:schemeClr val="tx1">
                  <a:lumMod val="65000"/>
                  <a:lumOff val="35000"/>
                </a:schemeClr>
              </a:solidFill>
              <a:latin typeface="Trebuchet MS"/>
              <a:cs typeface="Trebuchet MS"/>
            </a:endParaRPr>
          </a:p>
        </p:txBody>
      </p:sp>
      <p:pic>
        <p:nvPicPr>
          <p:cNvPr id="4" name="Content Placeholder 3" descr="dsc07630.jpg"/>
          <p:cNvPicPr>
            <a:picLocks noGrp="1" noChangeAspect="1"/>
          </p:cNvPicPr>
          <p:nvPr>
            <p:ph idx="1"/>
          </p:nvPr>
        </p:nvPicPr>
        <p:blipFill rotWithShape="1">
          <a:blip r:embed="rId2" cstate="print">
            <a:extLst>
              <a:ext uri="{28A0092B-C50C-407E-A947-70E740481C1C}">
                <a14:useLocalDpi xmlns:a14="http://schemas.microsoft.com/office/drawing/2010/main"/>
              </a:ext>
            </a:extLst>
          </a:blip>
          <a:stretch/>
        </p:blipFill>
        <p:spPr>
          <a:xfrm>
            <a:off x="385762" y="1600200"/>
            <a:ext cx="3845489" cy="2286000"/>
          </a:xfrm>
        </p:spPr>
      </p:pic>
      <p:sp>
        <p:nvSpPr>
          <p:cNvPr id="5" name="Title 1"/>
          <p:cNvSpPr txBox="1">
            <a:spLocks/>
          </p:cNvSpPr>
          <p:nvPr/>
        </p:nvSpPr>
        <p:spPr>
          <a:xfrm>
            <a:off x="4231251" y="2667000"/>
            <a:ext cx="4724400" cy="2971800"/>
          </a:xfrm>
          <a:prstGeom prst="rect">
            <a:avLst/>
          </a:prstGeom>
          <a:ln>
            <a:solidFill>
              <a:schemeClr val="tx1">
                <a:lumMod val="95000"/>
                <a:lumOff val="5000"/>
              </a:schemeClr>
            </a:solidFill>
            <a:prstDash val="dash"/>
          </a:ln>
        </p:spPr>
        <p:txBody>
          <a:bodyPr vert="horz" lIns="91440" tIns="45720" rIns="91440" bIns="45720" rtlCol="0" anchor="ctr">
            <a:normAutofit fontScale="25000" lnSpcReduction="20000"/>
          </a:bodyPr>
          <a:lstStyle>
            <a:lvl1pPr algn="l" defTabSz="457200" rtl="0" eaLnBrk="1" latinLnBrk="0" hangingPunct="1">
              <a:spcBef>
                <a:spcPct val="0"/>
              </a:spcBef>
              <a:buNone/>
              <a:defRPr sz="3600" b="1" i="0" kern="1200">
                <a:solidFill>
                  <a:srgbClr val="D85636"/>
                </a:solidFill>
                <a:latin typeface="Arial Narrow"/>
                <a:ea typeface="+mj-ea"/>
                <a:cs typeface="Arial Narrow"/>
              </a:defRPr>
            </a:lvl1pPr>
          </a:lstStyle>
          <a:p>
            <a:r>
              <a:rPr lang="en-US" sz="8800" b="0" dirty="0" smtClean="0">
                <a:solidFill>
                  <a:schemeClr val="tx1">
                    <a:lumMod val="65000"/>
                    <a:lumOff val="35000"/>
                  </a:schemeClr>
                </a:solidFill>
                <a:latin typeface="Trebuchet MS"/>
                <a:cs typeface="Trebuchet MS"/>
              </a:rPr>
              <a:t>There are various tools that can be used to involve people in the different parts of an upgrading process, but it’s not possible to elaborate a universal recipe for participatory processes. </a:t>
            </a:r>
            <a:br>
              <a:rPr lang="en-US" sz="8800" b="0" dirty="0" smtClean="0">
                <a:solidFill>
                  <a:schemeClr val="tx1">
                    <a:lumMod val="65000"/>
                    <a:lumOff val="35000"/>
                  </a:schemeClr>
                </a:solidFill>
                <a:latin typeface="Trebuchet MS"/>
                <a:cs typeface="Trebuchet MS"/>
              </a:rPr>
            </a:br>
            <a:r>
              <a:rPr lang="en-US" sz="8800" b="0" dirty="0" smtClean="0">
                <a:solidFill>
                  <a:schemeClr val="tx1">
                    <a:lumMod val="65000"/>
                    <a:lumOff val="35000"/>
                  </a:schemeClr>
                </a:solidFill>
                <a:latin typeface="Trebuchet MS"/>
                <a:cs typeface="Trebuchet MS"/>
              </a:rPr>
              <a:t/>
            </a:r>
            <a:br>
              <a:rPr lang="en-US" sz="8800" b="0" dirty="0" smtClean="0">
                <a:solidFill>
                  <a:schemeClr val="tx1">
                    <a:lumMod val="65000"/>
                    <a:lumOff val="35000"/>
                  </a:schemeClr>
                </a:solidFill>
                <a:latin typeface="Trebuchet MS"/>
                <a:cs typeface="Trebuchet MS"/>
              </a:rPr>
            </a:br>
            <a:r>
              <a:rPr lang="en-US" sz="8800" b="0" dirty="0" smtClean="0">
                <a:solidFill>
                  <a:schemeClr val="tx1">
                    <a:lumMod val="65000"/>
                    <a:lumOff val="35000"/>
                  </a:schemeClr>
                </a:solidFill>
                <a:latin typeface="Trebuchet MS"/>
                <a:cs typeface="Trebuchet MS"/>
              </a:rPr>
              <a:t>No one approach is applicable to all situations</a:t>
            </a:r>
            <a:r>
              <a:rPr lang="en-US" sz="1800" b="0" dirty="0" smtClean="0">
                <a:solidFill>
                  <a:schemeClr val="tx1">
                    <a:lumMod val="65000"/>
                    <a:lumOff val="35000"/>
                  </a:schemeClr>
                </a:solidFill>
                <a:latin typeface="Trebuchet MS"/>
                <a:cs typeface="Trebuchet MS"/>
              </a:rPr>
              <a:t>. </a:t>
            </a:r>
            <a:br>
              <a:rPr lang="en-US" sz="1800" b="0" dirty="0" smtClean="0">
                <a:solidFill>
                  <a:schemeClr val="tx1">
                    <a:lumMod val="65000"/>
                    <a:lumOff val="35000"/>
                  </a:schemeClr>
                </a:solidFill>
                <a:latin typeface="Trebuchet MS"/>
                <a:cs typeface="Trebuchet MS"/>
              </a:rPr>
            </a:br>
            <a:endParaRPr lang="en-US" sz="1800" b="0" dirty="0">
              <a:solidFill>
                <a:schemeClr val="tx1">
                  <a:lumMod val="65000"/>
                  <a:lumOff val="35000"/>
                </a:schemeClr>
              </a:solidFill>
              <a:latin typeface="Trebuchet MS"/>
              <a:cs typeface="Trebuchet MS"/>
            </a:endParaRPr>
          </a:p>
        </p:txBody>
      </p:sp>
    </p:spTree>
    <p:extLst>
      <p:ext uri="{BB962C8B-B14F-4D97-AF65-F5344CB8AC3E}">
        <p14:creationId xmlns:p14="http://schemas.microsoft.com/office/powerpoint/2010/main" val="3465257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t="20022" b="4977"/>
          <a:stretch/>
        </p:blipFill>
        <p:spPr bwMode="auto">
          <a:xfrm>
            <a:off x="4495800" y="1600200"/>
            <a:ext cx="4257756" cy="297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rot="5400000">
            <a:off x="3819109" y="-3209509"/>
            <a:ext cx="677108" cy="8010527"/>
          </a:xfrm>
          <a:prstGeom prst="rect">
            <a:avLst/>
          </a:prstGeom>
          <a:noFill/>
        </p:spPr>
        <p:txBody>
          <a:bodyPr vert="vert270" wrap="square" rtlCol="0">
            <a:spAutoFit/>
          </a:bodyPr>
          <a:lstStyle/>
          <a:p>
            <a:r>
              <a:rPr lang="en-US" sz="3200" b="1" dirty="0" smtClean="0">
                <a:solidFill>
                  <a:srgbClr val="D65636"/>
                </a:solidFill>
                <a:latin typeface="Trebuchet MS" panose="020B0603020202020204" pitchFamily="34" charset="0"/>
              </a:rPr>
              <a:t>Overview of participatory methods </a:t>
            </a:r>
            <a:endParaRPr lang="en-US" sz="3200" b="1" dirty="0">
              <a:solidFill>
                <a:srgbClr val="D65636"/>
              </a:solidFill>
              <a:latin typeface="Trebuchet MS" panose="020B0603020202020204" pitchFamily="34" charset="0"/>
            </a:endParaRPr>
          </a:p>
        </p:txBody>
      </p:sp>
      <p:sp>
        <p:nvSpPr>
          <p:cNvPr id="6" name="Rectangle 5"/>
          <p:cNvSpPr/>
          <p:nvPr/>
        </p:nvSpPr>
        <p:spPr>
          <a:xfrm>
            <a:off x="152399" y="1447800"/>
            <a:ext cx="4005264" cy="4832092"/>
          </a:xfrm>
          <a:prstGeom prst="rect">
            <a:avLst/>
          </a:prstGeom>
        </p:spPr>
        <p:txBody>
          <a:bodyPr wrap="square">
            <a:spAutoFit/>
          </a:bodyPr>
          <a:lstStyle/>
          <a:p>
            <a:pPr marL="342900" indent="-342900" algn="just">
              <a:buFont typeface="Arial"/>
              <a:buChar char="•"/>
            </a:pPr>
            <a:r>
              <a:rPr lang="en-US" sz="2200" dirty="0">
                <a:solidFill>
                  <a:schemeClr val="tx1">
                    <a:lumMod val="65000"/>
                    <a:lumOff val="35000"/>
                  </a:schemeClr>
                </a:solidFill>
                <a:latin typeface="Trebuchet MS"/>
                <a:cs typeface="Trebuchet MS"/>
              </a:rPr>
              <a:t>There are methods for analysis and planning and methods for doing and reviewing. </a:t>
            </a:r>
            <a:endParaRPr lang="en-US" sz="2200" dirty="0" smtClean="0">
              <a:solidFill>
                <a:schemeClr val="tx1">
                  <a:lumMod val="65000"/>
                  <a:lumOff val="35000"/>
                </a:schemeClr>
              </a:solidFill>
              <a:latin typeface="Trebuchet MS"/>
              <a:cs typeface="Trebuchet MS"/>
            </a:endParaRPr>
          </a:p>
          <a:p>
            <a:pPr marL="342900" indent="-342900" algn="just">
              <a:buFont typeface="Arial"/>
              <a:buChar char="•"/>
            </a:pPr>
            <a:r>
              <a:rPr lang="en-US" sz="2200" dirty="0" smtClean="0">
                <a:solidFill>
                  <a:schemeClr val="tx1">
                    <a:lumMod val="65000"/>
                    <a:lumOff val="35000"/>
                  </a:schemeClr>
                </a:solidFill>
                <a:latin typeface="Trebuchet MS"/>
                <a:cs typeface="Trebuchet MS"/>
              </a:rPr>
              <a:t>The </a:t>
            </a:r>
            <a:r>
              <a:rPr lang="en-US" sz="2200" dirty="0">
                <a:solidFill>
                  <a:schemeClr val="tx1">
                    <a:lumMod val="65000"/>
                    <a:lumOff val="35000"/>
                  </a:schemeClr>
                </a:solidFill>
                <a:latin typeface="Trebuchet MS"/>
                <a:cs typeface="Trebuchet MS"/>
              </a:rPr>
              <a:t>differences between participatory methods lie in their purpose, the level of participation they aim to work at and their guiding principles. </a:t>
            </a:r>
            <a:endParaRPr lang="en-US" sz="2200" dirty="0" smtClean="0">
              <a:solidFill>
                <a:schemeClr val="tx1">
                  <a:lumMod val="65000"/>
                  <a:lumOff val="35000"/>
                </a:schemeClr>
              </a:solidFill>
              <a:latin typeface="Trebuchet MS"/>
              <a:cs typeface="Trebuchet MS"/>
            </a:endParaRPr>
          </a:p>
          <a:p>
            <a:pPr marL="342900" indent="-342900" algn="just">
              <a:buFont typeface="Arial"/>
              <a:buChar char="•"/>
            </a:pPr>
            <a:r>
              <a:rPr lang="en-US" sz="2200" dirty="0" smtClean="0">
                <a:solidFill>
                  <a:schemeClr val="tx1">
                    <a:lumMod val="65000"/>
                    <a:lumOff val="35000"/>
                  </a:schemeClr>
                </a:solidFill>
                <a:latin typeface="Trebuchet MS"/>
                <a:cs typeface="Trebuchet MS"/>
              </a:rPr>
              <a:t>Some </a:t>
            </a:r>
            <a:r>
              <a:rPr lang="en-US" sz="2200" dirty="0">
                <a:solidFill>
                  <a:schemeClr val="tx1">
                    <a:lumMod val="65000"/>
                    <a:lumOff val="35000"/>
                  </a:schemeClr>
                </a:solidFill>
                <a:latin typeface="Trebuchet MS"/>
                <a:cs typeface="Trebuchet MS"/>
              </a:rPr>
              <a:t>methods are large scale and multi-sectoral, others are more focused in scope. </a:t>
            </a:r>
          </a:p>
        </p:txBody>
      </p:sp>
    </p:spTree>
    <p:extLst>
      <p:ext uri="{BB962C8B-B14F-4D97-AF65-F5344CB8AC3E}">
        <p14:creationId xmlns:p14="http://schemas.microsoft.com/office/powerpoint/2010/main" val="3503425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4063423" y="-3453826"/>
            <a:ext cx="1169551" cy="8991603"/>
          </a:xfrm>
          <a:prstGeom prst="rect">
            <a:avLst/>
          </a:prstGeom>
          <a:noFill/>
        </p:spPr>
        <p:txBody>
          <a:bodyPr vert="vert270" wrap="square" rtlCol="0">
            <a:spAutoFit/>
          </a:bodyPr>
          <a:lstStyle/>
          <a:p>
            <a:r>
              <a:rPr lang="en-US" sz="3200" b="1" dirty="0" smtClean="0">
                <a:solidFill>
                  <a:srgbClr val="D65636"/>
                </a:solidFill>
                <a:latin typeface="Trebuchet MS"/>
                <a:cs typeface="Trebuchet MS"/>
              </a:rPr>
              <a:t>Communication skills for a participatory approach </a:t>
            </a:r>
            <a:endParaRPr lang="en-US" sz="3200" b="1" dirty="0">
              <a:solidFill>
                <a:srgbClr val="D65636"/>
              </a:solidFill>
              <a:latin typeface="Trebuchet MS"/>
              <a:cs typeface="Trebuchet MS"/>
            </a:endParaRPr>
          </a:p>
        </p:txBody>
      </p:sp>
      <p:sp>
        <p:nvSpPr>
          <p:cNvPr id="5" name="Rectangle 4"/>
          <p:cNvSpPr/>
          <p:nvPr/>
        </p:nvSpPr>
        <p:spPr>
          <a:xfrm>
            <a:off x="304800" y="2286000"/>
            <a:ext cx="8212936" cy="2400657"/>
          </a:xfrm>
          <a:prstGeom prst="rect">
            <a:avLst/>
          </a:prstGeom>
        </p:spPr>
        <p:txBody>
          <a:bodyPr wrap="square">
            <a:spAutoFit/>
          </a:bodyPr>
          <a:lstStyle/>
          <a:p>
            <a:pPr marL="342900" indent="-342900" algn="just">
              <a:buFont typeface="Arial"/>
              <a:buChar char="•"/>
            </a:pPr>
            <a:r>
              <a:rPr lang="en-US" sz="2200" dirty="0">
                <a:solidFill>
                  <a:schemeClr val="tx1">
                    <a:lumMod val="65000"/>
                    <a:lumOff val="35000"/>
                  </a:schemeClr>
                </a:solidFill>
                <a:latin typeface="Trebuchet MS"/>
                <a:cs typeface="Trebuchet MS"/>
              </a:rPr>
              <a:t>There are many </a:t>
            </a:r>
            <a:r>
              <a:rPr lang="en-US" sz="2200" b="1" dirty="0">
                <a:solidFill>
                  <a:schemeClr val="tx1">
                    <a:lumMod val="65000"/>
                    <a:lumOff val="35000"/>
                  </a:schemeClr>
                </a:solidFill>
                <a:latin typeface="Trebuchet MS"/>
                <a:cs typeface="Trebuchet MS"/>
              </a:rPr>
              <a:t>tools and techniques for encouraging community participation </a:t>
            </a:r>
            <a:r>
              <a:rPr lang="en-US" sz="2200" dirty="0">
                <a:solidFill>
                  <a:schemeClr val="tx1">
                    <a:lumMod val="65000"/>
                    <a:lumOff val="35000"/>
                  </a:schemeClr>
                </a:solidFill>
                <a:latin typeface="Trebuchet MS"/>
                <a:cs typeface="Trebuchet MS"/>
              </a:rPr>
              <a:t>in an informal settlement upgrading process – </a:t>
            </a:r>
            <a:r>
              <a:rPr lang="en-US" sz="2200" b="1" dirty="0">
                <a:solidFill>
                  <a:schemeClr val="tx1">
                    <a:lumMod val="65000"/>
                    <a:lumOff val="35000"/>
                  </a:schemeClr>
                </a:solidFill>
                <a:latin typeface="Trebuchet MS"/>
                <a:cs typeface="Trebuchet MS"/>
              </a:rPr>
              <a:t>but the most important tool is YOU! </a:t>
            </a:r>
            <a:endParaRPr lang="en-US" sz="2200" b="1" dirty="0" smtClean="0">
              <a:solidFill>
                <a:schemeClr val="tx1">
                  <a:lumMod val="65000"/>
                  <a:lumOff val="35000"/>
                </a:schemeClr>
              </a:solidFill>
              <a:latin typeface="Trebuchet MS"/>
              <a:cs typeface="Trebuchet MS"/>
            </a:endParaRPr>
          </a:p>
          <a:p>
            <a:pPr marL="342900" indent="-342900" algn="just">
              <a:buFont typeface="Arial"/>
              <a:buChar char="•"/>
            </a:pPr>
            <a:r>
              <a:rPr lang="en-US" sz="2200" b="1" dirty="0" smtClean="0">
                <a:solidFill>
                  <a:schemeClr val="tx1">
                    <a:lumMod val="65000"/>
                    <a:lumOff val="35000"/>
                  </a:schemeClr>
                </a:solidFill>
                <a:latin typeface="Trebuchet MS"/>
                <a:cs typeface="Trebuchet MS"/>
              </a:rPr>
              <a:t>No </a:t>
            </a:r>
            <a:r>
              <a:rPr lang="en-US" sz="2200" b="1" dirty="0">
                <a:solidFill>
                  <a:schemeClr val="tx1">
                    <a:lumMod val="65000"/>
                    <a:lumOff val="35000"/>
                  </a:schemeClr>
                </a:solidFill>
                <a:latin typeface="Trebuchet MS"/>
                <a:cs typeface="Trebuchet MS"/>
              </a:rPr>
              <a:t>methods, tools or techniques will work if the person using them has poor communication skills or a bad attitude</a:t>
            </a:r>
            <a:r>
              <a:rPr lang="en-US" sz="2200" dirty="0">
                <a:solidFill>
                  <a:schemeClr val="tx1">
                    <a:lumMod val="65000"/>
                    <a:lumOff val="35000"/>
                  </a:schemeClr>
                </a:solidFill>
                <a:latin typeface="Trebuchet MS"/>
                <a:cs typeface="Trebuchet MS"/>
              </a:rPr>
              <a:t>. </a:t>
            </a:r>
          </a:p>
          <a:p>
            <a:pPr marL="342900" indent="-342900" algn="just">
              <a:buFont typeface="Arial"/>
              <a:buChar char="•"/>
            </a:pPr>
            <a:endParaRPr lang="en-US" dirty="0">
              <a:solidFill>
                <a:schemeClr val="tx1">
                  <a:lumMod val="65000"/>
                  <a:lumOff val="35000"/>
                </a:schemeClr>
              </a:solidFill>
              <a:latin typeface="Trebuchet MS"/>
              <a:cs typeface="Trebuchet MS"/>
            </a:endParaRPr>
          </a:p>
        </p:txBody>
      </p:sp>
    </p:spTree>
    <p:extLst>
      <p:ext uri="{BB962C8B-B14F-4D97-AF65-F5344CB8AC3E}">
        <p14:creationId xmlns:p14="http://schemas.microsoft.com/office/powerpoint/2010/main" val="31282435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t="26603" b="4543"/>
          <a:stretch/>
        </p:blipFill>
        <p:spPr bwMode="auto">
          <a:xfrm>
            <a:off x="1143001" y="533400"/>
            <a:ext cx="6400800"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a:xfrm>
            <a:off x="609600" y="3338512"/>
            <a:ext cx="8229600" cy="2699200"/>
          </a:xfrm>
          <a:prstGeom prst="rect">
            <a:avLst/>
          </a:prstGeom>
        </p:spPr>
        <p:txBody>
          <a:bodyPr wrap="square">
            <a:spAutoFit/>
          </a:bodyPr>
          <a:lstStyle/>
          <a:p>
            <a:pPr marL="342900" indent="-342900" algn="just">
              <a:lnSpc>
                <a:spcPct val="110000"/>
              </a:lnSpc>
              <a:buFont typeface="Arial"/>
              <a:buChar char="•"/>
            </a:pPr>
            <a:r>
              <a:rPr lang="en-US" sz="2200" dirty="0" smtClean="0">
                <a:solidFill>
                  <a:schemeClr val="tx1">
                    <a:lumMod val="65000"/>
                    <a:lumOff val="35000"/>
                  </a:schemeClr>
                </a:solidFill>
                <a:latin typeface="Trebuchet MS"/>
                <a:cs typeface="Trebuchet MS"/>
              </a:rPr>
              <a:t>Communicating </a:t>
            </a:r>
            <a:r>
              <a:rPr lang="en-US" sz="2200" dirty="0">
                <a:solidFill>
                  <a:schemeClr val="tx1">
                    <a:lumMod val="65000"/>
                    <a:lumOff val="35000"/>
                  </a:schemeClr>
                </a:solidFill>
                <a:latin typeface="Trebuchet MS"/>
                <a:cs typeface="Trebuchet MS"/>
              </a:rPr>
              <a:t>means making sure that </a:t>
            </a:r>
            <a:r>
              <a:rPr lang="en-US" sz="2200" b="1" dirty="0">
                <a:solidFill>
                  <a:schemeClr val="tx1">
                    <a:lumMod val="65000"/>
                    <a:lumOff val="35000"/>
                  </a:schemeClr>
                </a:solidFill>
                <a:latin typeface="Trebuchet MS"/>
                <a:cs typeface="Trebuchet MS"/>
              </a:rPr>
              <a:t>your information gets across to another person</a:t>
            </a:r>
            <a:r>
              <a:rPr lang="en-US" sz="2200" dirty="0">
                <a:solidFill>
                  <a:schemeClr val="tx1">
                    <a:lumMod val="65000"/>
                    <a:lumOff val="35000"/>
                  </a:schemeClr>
                </a:solidFill>
                <a:latin typeface="Trebuchet MS"/>
                <a:cs typeface="Trebuchet MS"/>
              </a:rPr>
              <a:t> in such a way that they can understand it in the way you meant it</a:t>
            </a:r>
            <a:r>
              <a:rPr lang="en-US" sz="2200" dirty="0" smtClean="0">
                <a:solidFill>
                  <a:schemeClr val="tx1">
                    <a:lumMod val="65000"/>
                    <a:lumOff val="35000"/>
                  </a:schemeClr>
                </a:solidFill>
                <a:latin typeface="Trebuchet MS"/>
                <a:cs typeface="Trebuchet MS"/>
              </a:rPr>
              <a:t>.</a:t>
            </a:r>
          </a:p>
          <a:p>
            <a:pPr marL="342900" indent="-342900" algn="just">
              <a:lnSpc>
                <a:spcPct val="110000"/>
              </a:lnSpc>
              <a:buFont typeface="Arial"/>
              <a:buChar char="•"/>
            </a:pPr>
            <a:r>
              <a:rPr lang="en-US" sz="2200" dirty="0">
                <a:solidFill>
                  <a:schemeClr val="tx1">
                    <a:lumMod val="65000"/>
                    <a:lumOff val="35000"/>
                  </a:schemeClr>
                </a:solidFill>
                <a:latin typeface="Trebuchet MS"/>
                <a:cs typeface="Trebuchet MS"/>
              </a:rPr>
              <a:t>It involves </a:t>
            </a:r>
            <a:r>
              <a:rPr lang="en-US" sz="2200" b="1" dirty="0">
                <a:solidFill>
                  <a:schemeClr val="tx1">
                    <a:lumMod val="65000"/>
                    <a:lumOff val="35000"/>
                  </a:schemeClr>
                </a:solidFill>
                <a:latin typeface="Trebuchet MS"/>
                <a:cs typeface="Trebuchet MS"/>
              </a:rPr>
              <a:t>sending messages and receiving </a:t>
            </a:r>
            <a:r>
              <a:rPr lang="en-US" sz="2200" b="1" dirty="0" smtClean="0">
                <a:solidFill>
                  <a:schemeClr val="tx1">
                    <a:lumMod val="65000"/>
                    <a:lumOff val="35000"/>
                  </a:schemeClr>
                </a:solidFill>
                <a:latin typeface="Trebuchet MS"/>
                <a:cs typeface="Trebuchet MS"/>
              </a:rPr>
              <a:t>messages, listening </a:t>
            </a:r>
            <a:r>
              <a:rPr lang="en-US" sz="2200" b="1" dirty="0">
                <a:solidFill>
                  <a:schemeClr val="tx1">
                    <a:lumMod val="65000"/>
                    <a:lumOff val="35000"/>
                  </a:schemeClr>
                </a:solidFill>
                <a:latin typeface="Trebuchet MS"/>
                <a:cs typeface="Trebuchet MS"/>
              </a:rPr>
              <a:t>to the other </a:t>
            </a:r>
            <a:r>
              <a:rPr lang="en-US" sz="2200" b="1" dirty="0" smtClean="0">
                <a:solidFill>
                  <a:schemeClr val="tx1">
                    <a:lumMod val="65000"/>
                    <a:lumOff val="35000"/>
                  </a:schemeClr>
                </a:solidFill>
                <a:latin typeface="Trebuchet MS"/>
                <a:cs typeface="Trebuchet MS"/>
              </a:rPr>
              <a:t>people understanding them.</a:t>
            </a:r>
          </a:p>
          <a:p>
            <a:pPr marL="342900" indent="-342900" algn="just">
              <a:lnSpc>
                <a:spcPct val="110000"/>
              </a:lnSpc>
              <a:buFont typeface="Arial"/>
              <a:buChar char="•"/>
            </a:pPr>
            <a:r>
              <a:rPr lang="en-US" sz="2200" b="1" u="sng" dirty="0" smtClean="0">
                <a:solidFill>
                  <a:schemeClr val="tx1">
                    <a:lumMod val="65000"/>
                    <a:lumOff val="35000"/>
                  </a:schemeClr>
                </a:solidFill>
                <a:latin typeface="Trebuchet MS"/>
                <a:cs typeface="Trebuchet MS"/>
              </a:rPr>
              <a:t>Communication </a:t>
            </a:r>
            <a:r>
              <a:rPr lang="en-US" sz="2200" b="1" u="sng" dirty="0">
                <a:solidFill>
                  <a:schemeClr val="tx1">
                    <a:lumMod val="65000"/>
                    <a:lumOff val="35000"/>
                  </a:schemeClr>
                </a:solidFill>
                <a:latin typeface="Trebuchet MS"/>
                <a:cs typeface="Trebuchet MS"/>
              </a:rPr>
              <a:t>is a two-way process. </a:t>
            </a:r>
            <a:endParaRPr lang="en-US" sz="2200" b="1" u="sng" dirty="0" smtClean="0">
              <a:solidFill>
                <a:schemeClr val="tx1">
                  <a:lumMod val="65000"/>
                  <a:lumOff val="35000"/>
                </a:schemeClr>
              </a:solidFill>
              <a:latin typeface="Trebuchet MS"/>
              <a:cs typeface="Trebuchet MS"/>
            </a:endParaRPr>
          </a:p>
          <a:p>
            <a:pPr marL="342900" indent="-342900" algn="just">
              <a:lnSpc>
                <a:spcPct val="110000"/>
              </a:lnSpc>
              <a:buFont typeface="Arial"/>
              <a:buChar char="•"/>
            </a:pPr>
            <a:r>
              <a:rPr lang="en-US" sz="2200" b="1" u="sng" dirty="0" smtClean="0">
                <a:solidFill>
                  <a:srgbClr val="D65636"/>
                </a:solidFill>
                <a:latin typeface="Trebuchet MS"/>
                <a:cs typeface="Trebuchet MS"/>
              </a:rPr>
              <a:t>People need to feel heard!</a:t>
            </a:r>
            <a:endParaRPr lang="en-US" sz="2200" b="1" u="sng" dirty="0">
              <a:solidFill>
                <a:srgbClr val="D65636"/>
              </a:solidFill>
              <a:latin typeface="Trebuchet MS"/>
              <a:cs typeface="Trebuchet MS"/>
            </a:endParaRPr>
          </a:p>
        </p:txBody>
      </p:sp>
    </p:spTree>
    <p:extLst>
      <p:ext uri="{BB962C8B-B14F-4D97-AF65-F5344CB8AC3E}">
        <p14:creationId xmlns:p14="http://schemas.microsoft.com/office/powerpoint/2010/main" val="3936952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219200"/>
            <a:ext cx="8229600" cy="4343400"/>
          </a:xfrm>
        </p:spPr>
        <p:txBody>
          <a:bodyPr anchor="ctr">
            <a:normAutofit/>
          </a:bodyPr>
          <a:lstStyle/>
          <a:p>
            <a:r>
              <a:rPr lang="en-ZA" dirty="0"/>
              <a:t>Type of activity: Big group experience</a:t>
            </a:r>
            <a:endParaRPr lang="en-US" dirty="0"/>
          </a:p>
          <a:p>
            <a:r>
              <a:rPr lang="en-ZA" dirty="0"/>
              <a:t>Timing: 10 minutes</a:t>
            </a:r>
            <a:endParaRPr lang="en-US" dirty="0"/>
          </a:p>
          <a:p>
            <a:r>
              <a:rPr lang="en-ZA" i="1" dirty="0"/>
              <a:t>Purpose: To illustrate the challenges of achieving mutual understanding.</a:t>
            </a:r>
            <a:endParaRPr lang="en-US" i="1" dirty="0"/>
          </a:p>
          <a:p>
            <a:r>
              <a:rPr lang="en-ZA" i="1" dirty="0"/>
              <a:t>Instruction: </a:t>
            </a:r>
            <a:endParaRPr lang="en-ZA" i="1" dirty="0" smtClean="0"/>
          </a:p>
          <a:p>
            <a:pPr lvl="1"/>
            <a:r>
              <a:rPr lang="en-ZA" i="1" dirty="0" smtClean="0"/>
              <a:t>In </a:t>
            </a:r>
            <a:r>
              <a:rPr lang="en-ZA" i="1" dirty="0"/>
              <a:t>this activity a volunteer from the group will give you directions for drawing a diagram.</a:t>
            </a:r>
            <a:endParaRPr lang="en-US" i="1" dirty="0"/>
          </a:p>
          <a:p>
            <a:pPr lvl="1"/>
            <a:r>
              <a:rPr lang="en-ZA" i="1" dirty="0"/>
              <a:t>Use the blank space below to draw the diagram as you follow the directions you are given.</a:t>
            </a:r>
            <a:endParaRPr lang="en-US" i="1" dirty="0"/>
          </a:p>
        </p:txBody>
      </p:sp>
      <p:sp>
        <p:nvSpPr>
          <p:cNvPr id="5" name="Title 3"/>
          <p:cNvSpPr>
            <a:spLocks noGrp="1"/>
          </p:cNvSpPr>
          <p:nvPr>
            <p:ph type="title"/>
          </p:nvPr>
        </p:nvSpPr>
        <p:spPr>
          <a:xfrm>
            <a:off x="457200" y="274638"/>
            <a:ext cx="8229600" cy="1143000"/>
          </a:xfrm>
        </p:spPr>
        <p:txBody>
          <a:bodyPr/>
          <a:lstStyle/>
          <a:p>
            <a:r>
              <a:rPr lang="en-US" dirty="0" smtClean="0"/>
              <a:t>Activity 4.8: Mutual Understanding</a:t>
            </a:r>
            <a:endParaRPr lang="en-US" dirty="0"/>
          </a:p>
        </p:txBody>
      </p:sp>
    </p:spTree>
    <p:extLst>
      <p:ext uri="{BB962C8B-B14F-4D97-AF65-F5344CB8AC3E}">
        <p14:creationId xmlns:p14="http://schemas.microsoft.com/office/powerpoint/2010/main" val="32526403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9562" y="1524000"/>
            <a:ext cx="5029200" cy="3810000"/>
          </a:xfrm>
          <a:prstGeom prst="rect">
            <a:avLst/>
          </a:prstGeom>
        </p:spPr>
      </p:pic>
      <p:sp>
        <p:nvSpPr>
          <p:cNvPr id="2" name="Title 1"/>
          <p:cNvSpPr>
            <a:spLocks noGrp="1"/>
          </p:cNvSpPr>
          <p:nvPr>
            <p:ph type="title"/>
          </p:nvPr>
        </p:nvSpPr>
        <p:spPr/>
        <p:txBody>
          <a:bodyPr/>
          <a:lstStyle/>
          <a:p>
            <a:r>
              <a:rPr lang="en-US" dirty="0" smtClean="0"/>
              <a:t>Active listening </a:t>
            </a:r>
            <a:endParaRPr lang="en-US" dirty="0"/>
          </a:p>
        </p:txBody>
      </p:sp>
      <p:sp>
        <p:nvSpPr>
          <p:cNvPr id="3" name="Content Placeholder 2"/>
          <p:cNvSpPr>
            <a:spLocks noGrp="1"/>
          </p:cNvSpPr>
          <p:nvPr>
            <p:ph idx="1"/>
          </p:nvPr>
        </p:nvSpPr>
        <p:spPr>
          <a:xfrm>
            <a:off x="152400" y="1524000"/>
            <a:ext cx="4267200" cy="4525963"/>
          </a:xfrm>
        </p:spPr>
        <p:txBody>
          <a:bodyPr/>
          <a:lstStyle/>
          <a:p>
            <a:r>
              <a:rPr lang="en-ZA" dirty="0"/>
              <a:t>One of the key principles arising out of the Constitutional Court cases on the right to housing is that municipalities must listen to their citizens. </a:t>
            </a:r>
            <a:endParaRPr lang="en-ZA" dirty="0" smtClean="0"/>
          </a:p>
          <a:p>
            <a:r>
              <a:rPr lang="en-ZA" dirty="0" smtClean="0"/>
              <a:t>Municipalities </a:t>
            </a:r>
            <a:r>
              <a:rPr lang="en-ZA" dirty="0"/>
              <a:t>cannot listen – the people who represent the municipality must listen.</a:t>
            </a:r>
            <a:endParaRPr lang="en-US" dirty="0"/>
          </a:p>
          <a:p>
            <a:endParaRPr lang="en-US" dirty="0"/>
          </a:p>
        </p:txBody>
      </p:sp>
    </p:spTree>
    <p:extLst>
      <p:ext uri="{BB962C8B-B14F-4D97-AF65-F5344CB8AC3E}">
        <p14:creationId xmlns:p14="http://schemas.microsoft.com/office/powerpoint/2010/main" val="3401775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Activity 4.9: Active </a:t>
            </a:r>
            <a:r>
              <a:rPr lang="en-ZA" dirty="0" smtClean="0"/>
              <a:t>Listening</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r>
              <a:rPr lang="en-ZA" dirty="0"/>
              <a:t>Type of Activity: Pairs</a:t>
            </a:r>
            <a:endParaRPr lang="en-US" dirty="0"/>
          </a:p>
          <a:p>
            <a:r>
              <a:rPr lang="en-ZA" dirty="0"/>
              <a:t>Timing: 15 min</a:t>
            </a:r>
            <a:endParaRPr lang="en-US" dirty="0"/>
          </a:p>
          <a:p>
            <a:r>
              <a:rPr lang="en-ZA" i="1" dirty="0"/>
              <a:t>Purpose: To remind you of the impact of active listening for constructive conversations.</a:t>
            </a:r>
            <a:endParaRPr lang="en-US" sz="2800" i="1" dirty="0"/>
          </a:p>
          <a:p>
            <a:r>
              <a:rPr lang="en-ZA" i="1" dirty="0"/>
              <a:t>Instruction: You will work in pairs. In each pair one person is Person A and the other is Person B. The activity has four stages.</a:t>
            </a:r>
            <a:endParaRPr lang="en-US" sz="2800" i="1" dirty="0"/>
          </a:p>
          <a:p>
            <a:pPr lvl="1"/>
            <a:r>
              <a:rPr lang="en-GB" dirty="0"/>
              <a:t>Think of something that happened to you recently, that was either very positive or very challenging</a:t>
            </a:r>
            <a:endParaRPr lang="en-US" sz="3400" dirty="0"/>
          </a:p>
          <a:p>
            <a:pPr lvl="1"/>
            <a:r>
              <a:rPr lang="en-GB" dirty="0"/>
              <a:t>Person A will tell their story to Person B.</a:t>
            </a:r>
            <a:endParaRPr lang="en-US" sz="3400" dirty="0"/>
          </a:p>
          <a:p>
            <a:pPr lvl="1"/>
            <a:r>
              <a:rPr lang="en-GB" dirty="0"/>
              <a:t>Person B will tell their story to Person A.</a:t>
            </a:r>
            <a:endParaRPr lang="en-US" sz="3400" dirty="0"/>
          </a:p>
          <a:p>
            <a:pPr lvl="1"/>
            <a:r>
              <a:rPr lang="en-GB" dirty="0"/>
              <a:t>After the activity we will discuss the following questions:</a:t>
            </a:r>
            <a:endParaRPr lang="en-US" sz="3400" dirty="0"/>
          </a:p>
          <a:p>
            <a:pPr lvl="2"/>
            <a:r>
              <a:rPr lang="en-GB" dirty="0"/>
              <a:t>How did you feel while you were telling your story?</a:t>
            </a:r>
            <a:endParaRPr lang="en-US" sz="3400" dirty="0"/>
          </a:p>
          <a:p>
            <a:pPr lvl="2"/>
            <a:r>
              <a:rPr lang="en-GB" dirty="0"/>
              <a:t>What made you feel that way?</a:t>
            </a:r>
            <a:endParaRPr lang="en-US" sz="3400" dirty="0"/>
          </a:p>
          <a:p>
            <a:pPr lvl="2"/>
            <a:r>
              <a:rPr lang="en-GB" dirty="0"/>
              <a:t>What effect did this have on your story</a:t>
            </a:r>
            <a:r>
              <a:rPr lang="en-GB" dirty="0" smtClean="0"/>
              <a:t>?</a:t>
            </a:r>
            <a:endParaRPr lang="en-US" sz="3400" dirty="0"/>
          </a:p>
        </p:txBody>
      </p:sp>
    </p:spTree>
    <p:extLst>
      <p:ext uri="{BB962C8B-B14F-4D97-AF65-F5344CB8AC3E}">
        <p14:creationId xmlns:p14="http://schemas.microsoft.com/office/powerpoint/2010/main" val="3946795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400" dirty="0"/>
              <a:t>Activity 4.10: Know Your Listening </a:t>
            </a:r>
            <a:r>
              <a:rPr lang="en-ZA" sz="3400" dirty="0" smtClean="0"/>
              <a:t>Behaviour</a:t>
            </a:r>
            <a:endParaRPr lang="en-US" sz="3400" dirty="0"/>
          </a:p>
        </p:txBody>
      </p:sp>
      <p:sp>
        <p:nvSpPr>
          <p:cNvPr id="3" name="Content Placeholder 2"/>
          <p:cNvSpPr>
            <a:spLocks noGrp="1"/>
          </p:cNvSpPr>
          <p:nvPr>
            <p:ph idx="1"/>
          </p:nvPr>
        </p:nvSpPr>
        <p:spPr/>
        <p:txBody>
          <a:bodyPr/>
          <a:lstStyle/>
          <a:p>
            <a:r>
              <a:rPr lang="en-ZA" dirty="0"/>
              <a:t>Activity Type: Individual</a:t>
            </a:r>
            <a:endParaRPr lang="en-US" dirty="0"/>
          </a:p>
          <a:p>
            <a:r>
              <a:rPr lang="en-ZA" dirty="0"/>
              <a:t>Timing: 10 minutes</a:t>
            </a:r>
            <a:endParaRPr lang="en-US" dirty="0"/>
          </a:p>
          <a:p>
            <a:r>
              <a:rPr lang="en-ZA" i="1" dirty="0"/>
              <a:t>Purpose: To examine your own listening behaviour.</a:t>
            </a:r>
            <a:endParaRPr lang="en-US" i="1" dirty="0"/>
          </a:p>
          <a:p>
            <a:r>
              <a:rPr lang="en-ZA" i="1" dirty="0"/>
              <a:t>Instruction: If you plead guilty to any of the symptoms of poor listening in the list </a:t>
            </a:r>
            <a:r>
              <a:rPr lang="en-ZA" i="1" dirty="0" smtClean="0"/>
              <a:t>set out in the Participants Manual, </a:t>
            </a:r>
            <a:r>
              <a:rPr lang="en-ZA" i="1" dirty="0"/>
              <a:t>tick it.</a:t>
            </a:r>
            <a:endParaRPr lang="en-US" i="1" dirty="0"/>
          </a:p>
          <a:p>
            <a:pPr marL="0" indent="0">
              <a:buNone/>
            </a:pPr>
            <a:endParaRPr lang="en-ZA" sz="1600" i="1" dirty="0" smtClean="0"/>
          </a:p>
          <a:p>
            <a:pPr marL="0" indent="0">
              <a:buNone/>
            </a:pPr>
            <a:r>
              <a:rPr lang="en-ZA" sz="1600" i="1" dirty="0" smtClean="0"/>
              <a:t>NOTE</a:t>
            </a:r>
            <a:r>
              <a:rPr lang="en-ZA" sz="1600" i="1" dirty="0"/>
              <a:t>: These questions were put to approximately 50 managers who were recognised as excellent communicators, and yet most of them admitted to at least four of the symptoms.</a:t>
            </a:r>
            <a:endParaRPr lang="en-US" sz="1600" dirty="0"/>
          </a:p>
          <a:p>
            <a:endParaRPr lang="en-US" dirty="0"/>
          </a:p>
        </p:txBody>
      </p:sp>
    </p:spTree>
    <p:extLst>
      <p:ext uri="{BB962C8B-B14F-4D97-AF65-F5344CB8AC3E}">
        <p14:creationId xmlns:p14="http://schemas.microsoft.com/office/powerpoint/2010/main" val="1415993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25562"/>
            <a:ext cx="8229600" cy="4572000"/>
          </a:xfrm>
        </p:spPr>
        <p:txBody>
          <a:bodyPr anchor="ctr">
            <a:normAutofit/>
          </a:bodyPr>
          <a:lstStyle/>
          <a:p>
            <a:pPr marL="0" indent="0" algn="ctr">
              <a:buNone/>
            </a:pPr>
            <a:endParaRPr lang="en-US" dirty="0" smtClean="0"/>
          </a:p>
          <a:p>
            <a:endParaRPr lang="en-US" dirty="0"/>
          </a:p>
        </p:txBody>
      </p:sp>
      <p:sp>
        <p:nvSpPr>
          <p:cNvPr id="4" name="Title 3"/>
          <p:cNvSpPr>
            <a:spLocks noGrp="1"/>
          </p:cNvSpPr>
          <p:nvPr>
            <p:ph type="title"/>
          </p:nvPr>
        </p:nvSpPr>
        <p:spPr>
          <a:xfrm>
            <a:off x="152400" y="143028"/>
            <a:ext cx="8839200" cy="1081973"/>
          </a:xfrm>
        </p:spPr>
        <p:txBody>
          <a:bodyPr>
            <a:noAutofit/>
          </a:bodyPr>
          <a:lstStyle/>
          <a:p>
            <a:r>
              <a:rPr lang="en-ZA" sz="3200" dirty="0" smtClean="0"/>
              <a:t>Tools </a:t>
            </a:r>
            <a:r>
              <a:rPr lang="en-ZA" sz="3200" dirty="0"/>
              <a:t>and techniques for a participatory approach</a:t>
            </a:r>
            <a:endParaRPr lang="en-GB" sz="3200" dirty="0"/>
          </a:p>
        </p:txBody>
      </p:sp>
      <p:pic>
        <p:nvPicPr>
          <p:cNvPr id="5" name="Picture 4"/>
          <p:cNvPicPr>
            <a:picLocks noChangeAspect="1"/>
          </p:cNvPicPr>
          <p:nvPr/>
        </p:nvPicPr>
        <p:blipFill>
          <a:blip r:embed="rId2"/>
          <a:stretch>
            <a:fillRect/>
          </a:stretch>
        </p:blipFill>
        <p:spPr>
          <a:xfrm>
            <a:off x="366712" y="1821055"/>
            <a:ext cx="2143125" cy="2143125"/>
          </a:xfrm>
          <a:prstGeom prst="rect">
            <a:avLst/>
          </a:prstGeom>
        </p:spPr>
      </p:pic>
      <p:sp>
        <p:nvSpPr>
          <p:cNvPr id="6" name="Rectangle 5"/>
          <p:cNvSpPr/>
          <p:nvPr/>
        </p:nvSpPr>
        <p:spPr>
          <a:xfrm>
            <a:off x="447674" y="1297631"/>
            <a:ext cx="5674630" cy="369332"/>
          </a:xfrm>
          <a:prstGeom prst="rect">
            <a:avLst/>
          </a:prstGeom>
        </p:spPr>
        <p:txBody>
          <a:bodyPr wrap="none">
            <a:spAutoFit/>
          </a:bodyPr>
          <a:lstStyle/>
          <a:p>
            <a:r>
              <a:rPr lang="en-ZA" b="1" dirty="0"/>
              <a:t>Tools for collecting information and building relationships</a:t>
            </a:r>
            <a:endParaRPr lang="en-GB" b="1" dirty="0"/>
          </a:p>
        </p:txBody>
      </p:sp>
      <p:pic>
        <p:nvPicPr>
          <p:cNvPr id="8" name="Picture 7"/>
          <p:cNvPicPr>
            <a:picLocks noChangeAspect="1"/>
          </p:cNvPicPr>
          <p:nvPr/>
        </p:nvPicPr>
        <p:blipFill>
          <a:blip r:embed="rId3"/>
          <a:stretch>
            <a:fillRect/>
          </a:stretch>
        </p:blipFill>
        <p:spPr>
          <a:xfrm>
            <a:off x="3425522" y="2800121"/>
            <a:ext cx="4789970" cy="3780243"/>
          </a:xfrm>
          <a:prstGeom prst="rect">
            <a:avLst/>
          </a:prstGeom>
        </p:spPr>
      </p:pic>
      <p:sp>
        <p:nvSpPr>
          <p:cNvPr id="9" name="Rectangle 8"/>
          <p:cNvSpPr/>
          <p:nvPr/>
        </p:nvSpPr>
        <p:spPr>
          <a:xfrm>
            <a:off x="762643" y="4946302"/>
            <a:ext cx="2357437" cy="1246495"/>
          </a:xfrm>
          <a:prstGeom prst="rect">
            <a:avLst/>
          </a:prstGeom>
        </p:spPr>
        <p:txBody>
          <a:bodyPr wrap="square">
            <a:spAutoFit/>
          </a:bodyPr>
          <a:lstStyle/>
          <a:p>
            <a:r>
              <a:rPr lang="en-GB" sz="2500" dirty="0" smtClean="0"/>
              <a:t>Looking, observing and measuring</a:t>
            </a:r>
            <a:endParaRPr lang="en-GB" sz="2500" dirty="0"/>
          </a:p>
        </p:txBody>
      </p:sp>
      <p:sp>
        <p:nvSpPr>
          <p:cNvPr id="10" name="Rectangle 9"/>
          <p:cNvSpPr/>
          <p:nvPr/>
        </p:nvSpPr>
        <p:spPr>
          <a:xfrm>
            <a:off x="2680152" y="1802609"/>
            <a:ext cx="2357437" cy="477054"/>
          </a:xfrm>
          <a:prstGeom prst="rect">
            <a:avLst/>
          </a:prstGeom>
        </p:spPr>
        <p:txBody>
          <a:bodyPr wrap="square">
            <a:spAutoFit/>
          </a:bodyPr>
          <a:lstStyle/>
          <a:p>
            <a:r>
              <a:rPr lang="en-GB" sz="2500" dirty="0" smtClean="0"/>
              <a:t>Listening</a:t>
            </a:r>
            <a:endParaRPr lang="en-GB" sz="2500" dirty="0"/>
          </a:p>
        </p:txBody>
      </p:sp>
    </p:spTree>
    <p:extLst>
      <p:ext uri="{BB962C8B-B14F-4D97-AF65-F5344CB8AC3E}">
        <p14:creationId xmlns:p14="http://schemas.microsoft.com/office/powerpoint/2010/main" val="363460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25562"/>
            <a:ext cx="8229600" cy="4572000"/>
          </a:xfrm>
        </p:spPr>
        <p:txBody>
          <a:bodyPr anchor="ctr">
            <a:normAutofit/>
          </a:bodyPr>
          <a:lstStyle/>
          <a:p>
            <a:pPr marL="0" indent="0" algn="ctr">
              <a:buNone/>
            </a:pPr>
            <a:endParaRPr lang="en-US" dirty="0" smtClean="0"/>
          </a:p>
          <a:p>
            <a:endParaRPr lang="en-US" dirty="0"/>
          </a:p>
        </p:txBody>
      </p:sp>
      <p:sp>
        <p:nvSpPr>
          <p:cNvPr id="4" name="Title 3"/>
          <p:cNvSpPr>
            <a:spLocks noGrp="1"/>
          </p:cNvSpPr>
          <p:nvPr>
            <p:ph type="title"/>
          </p:nvPr>
        </p:nvSpPr>
        <p:spPr>
          <a:xfrm>
            <a:off x="220949" y="128932"/>
            <a:ext cx="8839200" cy="1210119"/>
          </a:xfrm>
        </p:spPr>
        <p:txBody>
          <a:bodyPr>
            <a:noAutofit/>
          </a:bodyPr>
          <a:lstStyle/>
          <a:p>
            <a:r>
              <a:rPr lang="en-ZA" sz="3200" dirty="0" smtClean="0"/>
              <a:t>Tools </a:t>
            </a:r>
            <a:r>
              <a:rPr lang="en-ZA" sz="3200" dirty="0"/>
              <a:t>and techniques for a participatory approach</a:t>
            </a:r>
            <a:endParaRPr lang="en-GB" sz="3200" dirty="0"/>
          </a:p>
        </p:txBody>
      </p:sp>
      <p:pic>
        <p:nvPicPr>
          <p:cNvPr id="9" name="Picture 8"/>
          <p:cNvPicPr>
            <a:picLocks noChangeAspect="1"/>
          </p:cNvPicPr>
          <p:nvPr/>
        </p:nvPicPr>
        <p:blipFill>
          <a:blip r:embed="rId2"/>
          <a:stretch>
            <a:fillRect/>
          </a:stretch>
        </p:blipFill>
        <p:spPr>
          <a:xfrm>
            <a:off x="116174" y="1322940"/>
            <a:ext cx="4286250" cy="3209925"/>
          </a:xfrm>
          <a:prstGeom prst="rect">
            <a:avLst/>
          </a:prstGeom>
        </p:spPr>
      </p:pic>
      <p:pic>
        <p:nvPicPr>
          <p:cNvPr id="10" name="Picture 9"/>
          <p:cNvPicPr>
            <a:picLocks noChangeAspect="1"/>
          </p:cNvPicPr>
          <p:nvPr/>
        </p:nvPicPr>
        <p:blipFill>
          <a:blip r:embed="rId3"/>
          <a:stretch>
            <a:fillRect/>
          </a:stretch>
        </p:blipFill>
        <p:spPr>
          <a:xfrm>
            <a:off x="4596984" y="1339051"/>
            <a:ext cx="4488888" cy="2767659"/>
          </a:xfrm>
          <a:prstGeom prst="rect">
            <a:avLst/>
          </a:prstGeom>
        </p:spPr>
      </p:pic>
      <p:pic>
        <p:nvPicPr>
          <p:cNvPr id="11" name="Picture 10"/>
          <p:cNvPicPr>
            <a:picLocks noChangeAspect="1"/>
          </p:cNvPicPr>
          <p:nvPr/>
        </p:nvPicPr>
        <p:blipFill>
          <a:blip r:embed="rId4"/>
          <a:stretch>
            <a:fillRect/>
          </a:stretch>
        </p:blipFill>
        <p:spPr>
          <a:xfrm>
            <a:off x="2009720" y="4343400"/>
            <a:ext cx="3467156" cy="2009775"/>
          </a:xfrm>
          <a:prstGeom prst="rect">
            <a:avLst/>
          </a:prstGeom>
        </p:spPr>
      </p:pic>
      <p:sp>
        <p:nvSpPr>
          <p:cNvPr id="12" name="Rectangle 11"/>
          <p:cNvSpPr/>
          <p:nvPr/>
        </p:nvSpPr>
        <p:spPr>
          <a:xfrm>
            <a:off x="5719763" y="4683967"/>
            <a:ext cx="2357437" cy="1631216"/>
          </a:xfrm>
          <a:prstGeom prst="rect">
            <a:avLst/>
          </a:prstGeom>
        </p:spPr>
        <p:txBody>
          <a:bodyPr wrap="square">
            <a:spAutoFit/>
          </a:bodyPr>
          <a:lstStyle/>
          <a:p>
            <a:r>
              <a:rPr lang="en-GB" sz="2500" dirty="0"/>
              <a:t>Mapping and making models (drawing with everyone): </a:t>
            </a:r>
          </a:p>
        </p:txBody>
      </p:sp>
    </p:spTree>
    <p:extLst>
      <p:ext uri="{BB962C8B-B14F-4D97-AF65-F5344CB8AC3E}">
        <p14:creationId xmlns:p14="http://schemas.microsoft.com/office/powerpoint/2010/main" val="17532550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890"/>
            <a:ext cx="8534400" cy="5334000"/>
          </a:xfrm>
        </p:spPr>
        <p:txBody>
          <a:bodyPr anchor="ctr">
            <a:normAutofit/>
          </a:bodyPr>
          <a:lstStyle/>
          <a:p>
            <a:r>
              <a:rPr lang="en-ZA" sz="2000" dirty="0"/>
              <a:t>Type of activity: Groups</a:t>
            </a:r>
            <a:endParaRPr lang="en-US" sz="2000" dirty="0"/>
          </a:p>
          <a:p>
            <a:r>
              <a:rPr lang="en-ZA" sz="2000" dirty="0"/>
              <a:t>Timing: 15 min</a:t>
            </a:r>
            <a:endParaRPr lang="en-US" sz="2000" dirty="0"/>
          </a:p>
          <a:p>
            <a:r>
              <a:rPr lang="en-ZA" sz="2000" i="1" dirty="0"/>
              <a:t>Purpose: To think spatially to identify the key elements of the settlement, and reflect on perception.</a:t>
            </a:r>
            <a:endParaRPr lang="en-US" sz="2000" i="1" dirty="0"/>
          </a:p>
          <a:p>
            <a:r>
              <a:rPr lang="en-ZA" sz="2000" i="1" dirty="0"/>
              <a:t>Instructions: You will work in the same group you worked to draw this map in Module 2.</a:t>
            </a:r>
            <a:endParaRPr lang="en-US" sz="2000" i="1" dirty="0"/>
          </a:p>
          <a:p>
            <a:pPr lvl="1"/>
            <a:r>
              <a:rPr lang="en-ZA" sz="2000" dirty="0"/>
              <a:t>Review the map you drew in Module 2, showing the risks in the settlement. Are there any changes or additions you want to make?</a:t>
            </a:r>
            <a:endParaRPr lang="en-US" sz="2000" dirty="0"/>
          </a:p>
          <a:p>
            <a:pPr lvl="1"/>
            <a:r>
              <a:rPr lang="en-ZA" sz="2000" dirty="0"/>
              <a:t>Add to the map the assets you know about in the settlement.  Try to show the different types of assets: physical, natural, economic and social assets.</a:t>
            </a:r>
            <a:endParaRPr lang="en-US" sz="2000" dirty="0"/>
          </a:p>
          <a:p>
            <a:pPr lvl="1"/>
            <a:r>
              <a:rPr lang="en-ZA" sz="2000" dirty="0"/>
              <a:t>What have you learnt from the process of drawing this </a:t>
            </a:r>
            <a:r>
              <a:rPr lang="en-ZA" sz="2000" dirty="0" smtClean="0"/>
              <a:t>map</a:t>
            </a:r>
            <a:endParaRPr lang="en-GB" sz="2000" dirty="0"/>
          </a:p>
          <a:p>
            <a:pPr marL="0" indent="0" algn="ctr">
              <a:buNone/>
            </a:pPr>
            <a:endParaRPr lang="en-US" sz="2000" dirty="0" smtClean="0"/>
          </a:p>
          <a:p>
            <a:endParaRPr lang="en-US" sz="2000" dirty="0"/>
          </a:p>
        </p:txBody>
      </p:sp>
      <p:sp>
        <p:nvSpPr>
          <p:cNvPr id="4" name="Title 3"/>
          <p:cNvSpPr>
            <a:spLocks noGrp="1"/>
          </p:cNvSpPr>
          <p:nvPr>
            <p:ph type="title"/>
          </p:nvPr>
        </p:nvSpPr>
        <p:spPr/>
        <p:txBody>
          <a:bodyPr/>
          <a:lstStyle/>
          <a:p>
            <a:r>
              <a:rPr lang="en-US" dirty="0" smtClean="0"/>
              <a:t>Activity 4.11: Mapping from Memory</a:t>
            </a:r>
            <a:endParaRPr lang="en-US" dirty="0"/>
          </a:p>
        </p:txBody>
      </p:sp>
    </p:spTree>
    <p:extLst>
      <p:ext uri="{BB962C8B-B14F-4D97-AF65-F5344CB8AC3E}">
        <p14:creationId xmlns:p14="http://schemas.microsoft.com/office/powerpoint/2010/main" val="2119761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5" y="457200"/>
            <a:ext cx="8229600" cy="1143000"/>
          </a:xfrm>
        </p:spPr>
        <p:txBody>
          <a:bodyPr>
            <a:normAutofit fontScale="90000"/>
          </a:bodyPr>
          <a:lstStyle/>
          <a:p>
            <a:r>
              <a:rPr lang="en-ZA" dirty="0"/>
              <a:t>Four techniques that encourage sharing of ideas and </a:t>
            </a:r>
            <a:r>
              <a:rPr lang="en-ZA" dirty="0" smtClean="0"/>
              <a:t>knowledge</a:t>
            </a:r>
            <a:endParaRPr lang="en-US" dirty="0"/>
          </a:p>
        </p:txBody>
      </p:sp>
      <p:sp>
        <p:nvSpPr>
          <p:cNvPr id="3" name="Content Placeholder 2"/>
          <p:cNvSpPr>
            <a:spLocks noGrp="1"/>
          </p:cNvSpPr>
          <p:nvPr>
            <p:ph idx="1"/>
          </p:nvPr>
        </p:nvSpPr>
        <p:spPr>
          <a:xfrm>
            <a:off x="457200" y="1928018"/>
            <a:ext cx="8229600" cy="4525963"/>
          </a:xfrm>
        </p:spPr>
        <p:txBody>
          <a:bodyPr>
            <a:normAutofit/>
          </a:bodyPr>
          <a:lstStyle/>
          <a:p>
            <a:r>
              <a:rPr lang="en-GB" b="1" dirty="0"/>
              <a:t>Brainstorming (all ideas </a:t>
            </a:r>
            <a:r>
              <a:rPr lang="en-GB" b="1" dirty="0" smtClean="0"/>
              <a:t>count</a:t>
            </a:r>
            <a:r>
              <a:rPr lang="en-GB" dirty="0"/>
              <a:t> </a:t>
            </a:r>
            <a:endParaRPr lang="en-US" dirty="0"/>
          </a:p>
          <a:p>
            <a:r>
              <a:rPr lang="en-GB" b="1" dirty="0"/>
              <a:t>Games and </a:t>
            </a:r>
            <a:r>
              <a:rPr lang="en-GB" b="1" dirty="0" smtClean="0"/>
              <a:t>role-play</a:t>
            </a:r>
          </a:p>
          <a:p>
            <a:r>
              <a:rPr lang="en-GB" b="1" dirty="0" smtClean="0"/>
              <a:t>Group </a:t>
            </a:r>
            <a:r>
              <a:rPr lang="en-GB" b="1" dirty="0"/>
              <a:t>work and intermixing (expanding perspectives by learning from </a:t>
            </a:r>
            <a:r>
              <a:rPr lang="en-GB" b="1" dirty="0" smtClean="0"/>
              <a:t>others)</a:t>
            </a:r>
            <a:r>
              <a:rPr lang="en-GB" dirty="0"/>
              <a:t> </a:t>
            </a:r>
            <a:endParaRPr lang="en-US" dirty="0"/>
          </a:p>
          <a:p>
            <a:r>
              <a:rPr lang="en-GB" b="1" dirty="0"/>
              <a:t>Prioritizing (what needs to be done </a:t>
            </a:r>
            <a:r>
              <a:rPr lang="en-GB" b="1" dirty="0" smtClean="0"/>
              <a:t>first</a:t>
            </a:r>
          </a:p>
          <a:p>
            <a:endParaRPr lang="en-US" dirty="0"/>
          </a:p>
        </p:txBody>
      </p:sp>
      <p:sp>
        <p:nvSpPr>
          <p:cNvPr id="4" name="TextBox 3"/>
          <p:cNvSpPr txBox="1"/>
          <p:nvPr/>
        </p:nvSpPr>
        <p:spPr>
          <a:xfrm>
            <a:off x="457200" y="4191000"/>
            <a:ext cx="8344852" cy="1569660"/>
          </a:xfrm>
          <a:prstGeom prst="rect">
            <a:avLst/>
          </a:prstGeom>
          <a:noFill/>
        </p:spPr>
        <p:txBody>
          <a:bodyPr wrap="square" rtlCol="0">
            <a:spAutoFit/>
          </a:bodyPr>
          <a:lstStyle/>
          <a:p>
            <a:r>
              <a:rPr lang="en-US" sz="2400" b="1" dirty="0">
                <a:solidFill>
                  <a:srgbClr val="D65636"/>
                </a:solidFill>
              </a:rPr>
              <a:t>→ </a:t>
            </a:r>
            <a:r>
              <a:rPr lang="en-ZA" sz="2400" dirty="0" smtClean="0">
                <a:solidFill>
                  <a:srgbClr val="D65636"/>
                </a:solidFill>
              </a:rPr>
              <a:t>When </a:t>
            </a:r>
            <a:r>
              <a:rPr lang="en-ZA" sz="2400" dirty="0">
                <a:solidFill>
                  <a:srgbClr val="D65636"/>
                </a:solidFill>
              </a:rPr>
              <a:t>using all the tools and techniques described above, you need to listen and care, so that effective communication happens and there is mutual understanding.</a:t>
            </a:r>
            <a:endParaRPr lang="en-US" sz="2400" dirty="0">
              <a:solidFill>
                <a:srgbClr val="D65636"/>
              </a:solidFill>
            </a:endParaRPr>
          </a:p>
          <a:p>
            <a:endParaRPr lang="en-GB" sz="2400" dirty="0">
              <a:solidFill>
                <a:srgbClr val="D65636"/>
              </a:solidFill>
            </a:endParaRPr>
          </a:p>
        </p:txBody>
      </p:sp>
    </p:spTree>
    <p:extLst>
      <p:ext uri="{BB962C8B-B14F-4D97-AF65-F5344CB8AC3E}">
        <p14:creationId xmlns:p14="http://schemas.microsoft.com/office/powerpoint/2010/main" val="1522525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surveys</a:t>
            </a:r>
            <a:endParaRPr lang="en-US" dirty="0"/>
          </a:p>
        </p:txBody>
      </p:sp>
      <p:sp>
        <p:nvSpPr>
          <p:cNvPr id="3" name="Content Placeholder 2"/>
          <p:cNvSpPr>
            <a:spLocks noGrp="1"/>
          </p:cNvSpPr>
          <p:nvPr>
            <p:ph idx="1"/>
          </p:nvPr>
        </p:nvSpPr>
        <p:spPr/>
        <p:txBody>
          <a:bodyPr>
            <a:normAutofit/>
          </a:bodyPr>
          <a:lstStyle/>
          <a:p>
            <a:pPr marL="0" indent="0">
              <a:buNone/>
            </a:pPr>
            <a:r>
              <a:rPr lang="en-ZA" dirty="0"/>
              <a:t>This is a broad term to describe gathering data about the community, with the community. Different types of data can be gathered as follows: </a:t>
            </a:r>
            <a:endParaRPr lang="en-US" dirty="0"/>
          </a:p>
          <a:p>
            <a:pPr lvl="0"/>
            <a:r>
              <a:rPr lang="en-GB" b="1" dirty="0"/>
              <a:t>Demographic profile</a:t>
            </a:r>
            <a:r>
              <a:rPr lang="en-GB" dirty="0"/>
              <a:t>. </a:t>
            </a:r>
            <a:endParaRPr lang="en-GB" dirty="0" smtClean="0"/>
          </a:p>
          <a:p>
            <a:pPr lvl="0"/>
            <a:r>
              <a:rPr lang="en-GB" b="1" dirty="0" smtClean="0"/>
              <a:t>Analysis </a:t>
            </a:r>
            <a:r>
              <a:rPr lang="en-GB" b="1" dirty="0"/>
              <a:t>of risk </a:t>
            </a:r>
            <a:r>
              <a:rPr lang="en-GB" b="1" dirty="0" smtClean="0"/>
              <a:t>factors</a:t>
            </a:r>
            <a:r>
              <a:rPr lang="en-GB" dirty="0" smtClean="0"/>
              <a:t> </a:t>
            </a:r>
          </a:p>
          <a:p>
            <a:pPr lvl="0"/>
            <a:r>
              <a:rPr lang="en-GB" b="1" dirty="0" smtClean="0"/>
              <a:t>Asset inventory</a:t>
            </a:r>
            <a:endParaRPr lang="en-US" dirty="0"/>
          </a:p>
        </p:txBody>
      </p:sp>
    </p:spTree>
    <p:extLst>
      <p:ext uri="{BB962C8B-B14F-4D97-AF65-F5344CB8AC3E}">
        <p14:creationId xmlns:p14="http://schemas.microsoft.com/office/powerpoint/2010/main" val="19006818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533400"/>
            <a:ext cx="8229600" cy="868362"/>
          </a:xfrm>
        </p:spPr>
        <p:txBody>
          <a:bodyPr>
            <a:normAutofit/>
          </a:bodyPr>
          <a:lstStyle/>
          <a:p>
            <a:r>
              <a:rPr lang="en-US" dirty="0" smtClean="0"/>
              <a:t>Community surveys - demographic profile</a:t>
            </a:r>
            <a:endParaRPr lang="en-US" dirty="0"/>
          </a:p>
        </p:txBody>
      </p:sp>
      <p:pic>
        <p:nvPicPr>
          <p:cNvPr id="6" name="Picture 5"/>
          <p:cNvPicPr>
            <a:picLocks noChangeAspect="1"/>
          </p:cNvPicPr>
          <p:nvPr/>
        </p:nvPicPr>
        <p:blipFill>
          <a:blip r:embed="rId2"/>
          <a:stretch>
            <a:fillRect/>
          </a:stretch>
        </p:blipFill>
        <p:spPr>
          <a:xfrm>
            <a:off x="304800" y="1737519"/>
            <a:ext cx="8382000" cy="4587080"/>
          </a:xfrm>
          <a:prstGeom prst="rect">
            <a:avLst/>
          </a:prstGeom>
        </p:spPr>
      </p:pic>
    </p:spTree>
    <p:extLst>
      <p:ext uri="{BB962C8B-B14F-4D97-AF65-F5344CB8AC3E}">
        <p14:creationId xmlns:p14="http://schemas.microsoft.com/office/powerpoint/2010/main" val="17289910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304800"/>
            <a:ext cx="8229600" cy="1143000"/>
          </a:xfrm>
        </p:spPr>
        <p:txBody>
          <a:bodyPr>
            <a:normAutofit fontScale="90000"/>
          </a:bodyPr>
          <a:lstStyle/>
          <a:p>
            <a:pPr lvl="0"/>
            <a:r>
              <a:rPr lang="en-US" dirty="0" smtClean="0"/>
              <a:t>Community surveys – analysis of risk factors</a:t>
            </a:r>
            <a:endParaRPr lang="en-US" dirty="0"/>
          </a:p>
        </p:txBody>
      </p:sp>
      <p:pic>
        <p:nvPicPr>
          <p:cNvPr id="5" name="Picture 2" descr="C:\Users\00200205\Documents\informal settlements\NUSP training material\social improvement\resources\Crime maping VPUU.jpg"/>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bwMode="auto">
          <a:xfrm>
            <a:off x="4648200" y="1493837"/>
            <a:ext cx="4038600" cy="452596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381000" y="1600200"/>
            <a:ext cx="3966369" cy="18288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b="1" i="0" kern="1200">
                <a:solidFill>
                  <a:srgbClr val="D85636"/>
                </a:solidFill>
                <a:latin typeface="Arial Narrow"/>
                <a:ea typeface="+mj-ea"/>
                <a:cs typeface="Arial Narrow"/>
              </a:defRPr>
            </a:lvl1pPr>
          </a:lstStyle>
          <a:p>
            <a:r>
              <a:rPr lang="en-US" sz="2400" dirty="0" smtClean="0">
                <a:solidFill>
                  <a:schemeClr val="tx1">
                    <a:lumMod val="65000"/>
                    <a:lumOff val="35000"/>
                  </a:schemeClr>
                </a:solidFill>
              </a:rPr>
              <a:t>Analysis of risk factors: crime mapping </a:t>
            </a:r>
            <a:br>
              <a:rPr lang="en-US" sz="2400" dirty="0" smtClean="0">
                <a:solidFill>
                  <a:schemeClr val="tx1">
                    <a:lumMod val="65000"/>
                    <a:lumOff val="35000"/>
                  </a:schemeClr>
                </a:solidFill>
              </a:rPr>
            </a:br>
            <a:endParaRPr lang="en-US" sz="2400" dirty="0">
              <a:solidFill>
                <a:schemeClr val="tx1">
                  <a:lumMod val="65000"/>
                  <a:lumOff val="35000"/>
                </a:schemeClr>
              </a:solidFill>
            </a:endParaRPr>
          </a:p>
        </p:txBody>
      </p:sp>
    </p:spTree>
    <p:extLst>
      <p:ext uri="{BB962C8B-B14F-4D97-AF65-F5344CB8AC3E}">
        <p14:creationId xmlns:p14="http://schemas.microsoft.com/office/powerpoint/2010/main" val="4120361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r>
              <a:rPr lang="en-US" dirty="0" smtClean="0"/>
              <a:t>Community surveys - asset inventory</a:t>
            </a:r>
            <a:endParaRPr lang="en-US" dirty="0"/>
          </a:p>
        </p:txBody>
      </p:sp>
      <p:pic>
        <p:nvPicPr>
          <p:cNvPr id="3" name="Content Placeholder 2"/>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t="6445" b="6445"/>
          <a:stretch>
            <a:fillRect/>
          </a:stretch>
        </p:blipFill>
        <p:spPr bwMode="auto">
          <a:xfrm>
            <a:off x="414337" y="1524000"/>
            <a:ext cx="3886200" cy="4355172"/>
          </a:xfrm>
          <a:prstGeom prst="rect">
            <a:avLst/>
          </a:prstGeom>
          <a:noFill/>
          <a:ln w="9525">
            <a:solidFill>
              <a:schemeClr val="tx1">
                <a:alpha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05400" y="1524000"/>
            <a:ext cx="3071724" cy="4343400"/>
          </a:xfrm>
          <a:prstGeom prst="rect">
            <a:avLst/>
          </a:prstGeom>
          <a:noFill/>
          <a:ln w="9525">
            <a:solidFill>
              <a:schemeClr val="tx1">
                <a:alpha val="74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94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r>
              <a:rPr lang="en-US" sz="3200" dirty="0" smtClean="0"/>
              <a:t>Action </a:t>
            </a:r>
            <a:r>
              <a:rPr lang="en-US" sz="3200" dirty="0"/>
              <a:t>Planning</a:t>
            </a:r>
          </a:p>
        </p:txBody>
      </p:sp>
      <p:sp>
        <p:nvSpPr>
          <p:cNvPr id="3" name="Content Placeholder 3"/>
          <p:cNvSpPr>
            <a:spLocks noGrp="1"/>
          </p:cNvSpPr>
          <p:nvPr>
            <p:ph sz="half" idx="1"/>
          </p:nvPr>
        </p:nvSpPr>
        <p:spPr>
          <a:xfrm>
            <a:off x="4648200" y="1066800"/>
            <a:ext cx="4038600" cy="4800600"/>
          </a:xfrm>
        </p:spPr>
        <p:txBody>
          <a:bodyPr>
            <a:noAutofit/>
          </a:bodyPr>
          <a:lstStyle/>
          <a:p>
            <a:pPr marL="0" indent="0">
              <a:buNone/>
            </a:pPr>
            <a:r>
              <a:rPr lang="en-US" sz="2400" dirty="0"/>
              <a:t>T</a:t>
            </a:r>
            <a:r>
              <a:rPr lang="en-US" sz="2400" dirty="0" smtClean="0"/>
              <a:t>he </a:t>
            </a:r>
            <a:r>
              <a:rPr lang="en-US" sz="2400" dirty="0"/>
              <a:t>participatory process of identifying key issues and agreeing on priority projects in a community</a:t>
            </a:r>
          </a:p>
          <a:p>
            <a:pPr marL="0" indent="0">
              <a:buNone/>
            </a:pPr>
            <a:endParaRPr lang="en-US" sz="900" dirty="0"/>
          </a:p>
          <a:p>
            <a:r>
              <a:rPr lang="en-US" sz="2400" dirty="0"/>
              <a:t>M</a:t>
            </a:r>
            <a:r>
              <a:rPr lang="en-US" sz="2400" dirty="0" smtClean="0"/>
              <a:t>any techniques to </a:t>
            </a:r>
          </a:p>
          <a:p>
            <a:pPr lvl="1"/>
            <a:r>
              <a:rPr lang="en-US" dirty="0" smtClean="0"/>
              <a:t>encourage </a:t>
            </a:r>
            <a:r>
              <a:rPr lang="en-US" dirty="0"/>
              <a:t>people to </a:t>
            </a:r>
            <a:r>
              <a:rPr lang="en-US" dirty="0" smtClean="0"/>
              <a:t>participate</a:t>
            </a:r>
          </a:p>
          <a:p>
            <a:pPr lvl="1"/>
            <a:r>
              <a:rPr lang="en-US" dirty="0" smtClean="0"/>
              <a:t>identify </a:t>
            </a:r>
            <a:r>
              <a:rPr lang="en-US" dirty="0"/>
              <a:t>and </a:t>
            </a:r>
            <a:r>
              <a:rPr lang="en-US" dirty="0" smtClean="0"/>
              <a:t>record </a:t>
            </a:r>
            <a:r>
              <a:rPr lang="en-US" dirty="0"/>
              <a:t>what people </a:t>
            </a:r>
            <a:r>
              <a:rPr lang="en-US" dirty="0" smtClean="0"/>
              <a:t>express</a:t>
            </a:r>
          </a:p>
          <a:p>
            <a:pPr lvl="1"/>
            <a:r>
              <a:rPr lang="en-US" dirty="0" smtClean="0"/>
              <a:t>collectively prioritise </a:t>
            </a:r>
            <a:r>
              <a:rPr lang="en-US" dirty="0"/>
              <a:t>and </a:t>
            </a:r>
            <a:r>
              <a:rPr lang="en-US" dirty="0" smtClean="0"/>
              <a:t>identify </a:t>
            </a:r>
            <a:r>
              <a:rPr lang="en-US" dirty="0"/>
              <a:t>action steps.</a:t>
            </a:r>
          </a:p>
        </p:txBody>
      </p:sp>
      <p:pic>
        <p:nvPicPr>
          <p:cNvPr id="4" name="Picture 2" descr="C:\Users\00200205\Documents\informal settlements\NUSP training material\social improvement\resources\Community-Planninng.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0675" y="1600200"/>
            <a:ext cx="413132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0365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6347"/>
            <a:ext cx="8229600" cy="1143000"/>
          </a:xfrm>
        </p:spPr>
        <p:txBody>
          <a:bodyPr>
            <a:noAutofit/>
          </a:bodyPr>
          <a:lstStyle/>
          <a:p>
            <a:r>
              <a:rPr lang="en-US" sz="3200" dirty="0" smtClean="0"/>
              <a:t>Action Planning </a:t>
            </a:r>
            <a:br>
              <a:rPr lang="en-US" sz="3200" dirty="0" smtClean="0"/>
            </a:br>
            <a:r>
              <a:rPr lang="en-US" sz="2400" b="0" dirty="0" smtClean="0"/>
              <a:t>Eg: </a:t>
            </a:r>
            <a:r>
              <a:rPr lang="en-US" sz="2400" b="0" dirty="0"/>
              <a:t>Participatory Community Action Plan (Sustainable Livelihood Focus)</a:t>
            </a:r>
          </a:p>
        </p:txBody>
      </p:sp>
      <p:sp>
        <p:nvSpPr>
          <p:cNvPr id="3" name="Content Placeholder 2"/>
          <p:cNvSpPr>
            <a:spLocks noGrp="1"/>
          </p:cNvSpPr>
          <p:nvPr>
            <p:ph sz="half" idx="1"/>
          </p:nvPr>
        </p:nvSpPr>
        <p:spPr>
          <a:xfrm>
            <a:off x="476250" y="1527868"/>
            <a:ext cx="4038600" cy="4525963"/>
          </a:xfrm>
        </p:spPr>
        <p:txBody>
          <a:bodyPr>
            <a:normAutofit/>
          </a:bodyPr>
          <a:lstStyle/>
          <a:p>
            <a:pPr marL="0" indent="0">
              <a:buNone/>
            </a:pPr>
            <a:r>
              <a:rPr lang="en-US" sz="2400" dirty="0" smtClean="0"/>
              <a:t>Informal </a:t>
            </a:r>
            <a:r>
              <a:rPr lang="en-US" sz="2400" dirty="0"/>
              <a:t>Settlements at Kenville (Mysore and Temple) and Redcliffe </a:t>
            </a:r>
            <a:r>
              <a:rPr lang="en-US" sz="2400" dirty="0" smtClean="0"/>
              <a:t>in Thekwini </a:t>
            </a:r>
          </a:p>
          <a:p>
            <a:pPr marL="0" indent="0">
              <a:buNone/>
            </a:pPr>
            <a:endParaRPr lang="en-US" sz="2400" dirty="0" smtClean="0"/>
          </a:p>
          <a:p>
            <a:pPr marL="0" indent="0">
              <a:buNone/>
            </a:pPr>
            <a:endParaRPr lang="en-US" sz="2400" dirty="0" smtClean="0"/>
          </a:p>
          <a:p>
            <a:endParaRPr lang="en-US" dirty="0"/>
          </a:p>
        </p:txBody>
      </p:sp>
      <p:sp>
        <p:nvSpPr>
          <p:cNvPr id="4" name="Content Placeholder 3"/>
          <p:cNvSpPr txBox="1">
            <a:spLocks/>
          </p:cNvSpPr>
          <p:nvPr/>
        </p:nvSpPr>
        <p:spPr>
          <a:xfrm>
            <a:off x="4648200" y="1600200"/>
            <a:ext cx="4038600" cy="4525963"/>
          </a:xfrm>
          <a:prstGeom prst="rect">
            <a:avLst/>
          </a:prstGeom>
        </p:spPr>
        <p:txBody>
          <a:bodyPr>
            <a:normAutofit/>
          </a:bodyPr>
          <a:lst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smtClean="0"/>
              <a:t>Developed plans for:</a:t>
            </a:r>
          </a:p>
          <a:p>
            <a:r>
              <a:rPr lang="en-US" dirty="0" smtClean="0"/>
              <a:t>Tavern and spaza shop owners</a:t>
            </a:r>
          </a:p>
          <a:p>
            <a:r>
              <a:rPr lang="en-US" dirty="0" smtClean="0"/>
              <a:t>Early child development and crèches</a:t>
            </a:r>
          </a:p>
          <a:p>
            <a:r>
              <a:rPr lang="en-US" dirty="0" smtClean="0"/>
              <a:t>Health sector plan</a:t>
            </a:r>
          </a:p>
          <a:p>
            <a:r>
              <a:rPr lang="en-US" dirty="0" smtClean="0"/>
              <a:t>Home based care plan</a:t>
            </a:r>
          </a:p>
          <a:p>
            <a:r>
              <a:rPr lang="en-US" dirty="0" smtClean="0"/>
              <a:t>Community gardens</a:t>
            </a:r>
          </a:p>
          <a:p>
            <a:r>
              <a:rPr lang="en-US" dirty="0" smtClean="0"/>
              <a:t>Fashion design and dressmaking groups</a:t>
            </a:r>
            <a:endParaRPr lang="en-US" dirty="0"/>
          </a:p>
        </p:txBody>
      </p:sp>
      <p:pic>
        <p:nvPicPr>
          <p:cNvPr id="5" name="Picture 6" descr="C:\Users\00200205\Documents\informal settlements\NUSP training material\social improvement\resources\1acape-town-rob-small-and-abalimi-bezekhaya-model-urban-agriculture-scheme-9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 y="3196331"/>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319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p:spPr>
        <p:txBody>
          <a:bodyPr>
            <a:noAutofit/>
          </a:bodyPr>
          <a:lstStyle/>
          <a:p>
            <a:r>
              <a:rPr lang="en-ZA" sz="3200" dirty="0" smtClean="0"/>
              <a:t>Tools </a:t>
            </a:r>
            <a:r>
              <a:rPr lang="en-ZA" sz="3200" dirty="0"/>
              <a:t>and techniques for a participatory approach</a:t>
            </a:r>
            <a:endParaRPr lang="en-GB" sz="3200" dirty="0"/>
          </a:p>
        </p:txBody>
      </p:sp>
      <p:sp>
        <p:nvSpPr>
          <p:cNvPr id="5" name="Content Placeholder 1"/>
          <p:cNvSpPr>
            <a:spLocks noGrp="1"/>
          </p:cNvSpPr>
          <p:nvPr>
            <p:ph idx="1"/>
          </p:nvPr>
        </p:nvSpPr>
        <p:spPr>
          <a:xfrm>
            <a:off x="457200" y="1600200"/>
            <a:ext cx="8305800" cy="4876800"/>
          </a:xfrm>
        </p:spPr>
        <p:txBody>
          <a:bodyPr/>
          <a:lstStyle/>
          <a:p>
            <a:pPr marL="0" indent="0">
              <a:buNone/>
            </a:pPr>
            <a:r>
              <a:rPr lang="en-ZA" b="1" dirty="0"/>
              <a:t>Participatory Action Planning (PAP): </a:t>
            </a:r>
            <a:r>
              <a:rPr lang="en-ZA" b="1" dirty="0" smtClean="0"/>
              <a:t>DAG case study</a:t>
            </a:r>
            <a:endParaRPr lang="en-GB" b="1" dirty="0"/>
          </a:p>
          <a:p>
            <a:r>
              <a:rPr lang="en-ZA" dirty="0" smtClean="0"/>
              <a:t>The </a:t>
            </a:r>
            <a:r>
              <a:rPr lang="en-ZA" dirty="0"/>
              <a:t>DAG approach </a:t>
            </a:r>
            <a:r>
              <a:rPr lang="en-ZA" dirty="0" smtClean="0"/>
              <a:t>involves </a:t>
            </a:r>
            <a:r>
              <a:rPr lang="en-ZA" dirty="0"/>
              <a:t>three workshops </a:t>
            </a:r>
            <a:r>
              <a:rPr lang="en-ZA" dirty="0" smtClean="0"/>
              <a:t>at </a:t>
            </a:r>
            <a:r>
              <a:rPr lang="en-ZA" dirty="0"/>
              <a:t>the local settlement level. </a:t>
            </a:r>
            <a:endParaRPr lang="en-ZA" dirty="0" smtClean="0"/>
          </a:p>
          <a:p>
            <a:r>
              <a:rPr lang="en-ZA" dirty="0" smtClean="0"/>
              <a:t>These workshops </a:t>
            </a:r>
            <a:r>
              <a:rPr lang="en-ZA" dirty="0"/>
              <a:t>engage local participants in </a:t>
            </a:r>
            <a:r>
              <a:rPr lang="en-ZA" dirty="0" smtClean="0"/>
              <a:t>identifying </a:t>
            </a:r>
            <a:r>
              <a:rPr lang="en-ZA" dirty="0"/>
              <a:t>their </a:t>
            </a:r>
            <a:r>
              <a:rPr lang="en-ZA" b="1" dirty="0"/>
              <a:t>key development priorities</a:t>
            </a:r>
            <a:r>
              <a:rPr lang="en-ZA" dirty="0"/>
              <a:t> over the short, medium and longer term. </a:t>
            </a:r>
            <a:endParaRPr lang="en-ZA" dirty="0" smtClean="0"/>
          </a:p>
          <a:p>
            <a:r>
              <a:rPr lang="en-ZA" dirty="0" smtClean="0"/>
              <a:t>Key </a:t>
            </a:r>
            <a:r>
              <a:rPr lang="en-ZA" dirty="0"/>
              <a:t>outcomes is that local partnerships between the local committee and the municipality are strengthened </a:t>
            </a:r>
            <a:endParaRPr lang="en-ZA" dirty="0" smtClean="0"/>
          </a:p>
          <a:p>
            <a:r>
              <a:rPr lang="en-ZA" dirty="0" smtClean="0"/>
              <a:t>Over </a:t>
            </a:r>
            <a:r>
              <a:rPr lang="en-ZA" dirty="0"/>
              <a:t>the longer term, the municipality has the ability to plan and implement informal settlement upgrading interventions in a more programmatic manner.</a:t>
            </a:r>
            <a:endParaRPr lang="en-GB" dirty="0"/>
          </a:p>
          <a:p>
            <a:pPr marL="0" indent="0">
              <a:buNone/>
            </a:pPr>
            <a:endParaRPr lang="en-GB" dirty="0"/>
          </a:p>
        </p:txBody>
      </p:sp>
    </p:spTree>
    <p:extLst>
      <p:ext uri="{BB962C8B-B14F-4D97-AF65-F5344CB8AC3E}">
        <p14:creationId xmlns:p14="http://schemas.microsoft.com/office/powerpoint/2010/main" val="16850029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665769" cy="1143000"/>
          </a:xfrm>
        </p:spPr>
        <p:txBody>
          <a:bodyPr>
            <a:noAutofit/>
          </a:bodyPr>
          <a:lstStyle/>
          <a:p>
            <a:r>
              <a:rPr lang="en-US" dirty="0" smtClean="0"/>
              <a:t>Assessing </a:t>
            </a:r>
            <a:r>
              <a:rPr lang="en-US" dirty="0"/>
              <a:t>problems and planning for improvements</a:t>
            </a:r>
          </a:p>
        </p:txBody>
      </p:sp>
      <p:pic>
        <p:nvPicPr>
          <p:cNvPr id="3" name="Content Placeholder 2" descr="C:\Users\00200205\Documents\informal settlements\NUSP training material\social improvement\resources\Community-mapping-3.jpg"/>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bwMode="auto">
          <a:xfrm>
            <a:off x="381000" y="2514600"/>
            <a:ext cx="3186450" cy="238983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txBox="1">
            <a:spLocks/>
          </p:cNvSpPr>
          <p:nvPr/>
        </p:nvSpPr>
        <p:spPr>
          <a:xfrm>
            <a:off x="3886200" y="1905000"/>
            <a:ext cx="4800600" cy="4221163"/>
          </a:xfrm>
          <a:prstGeom prst="rect">
            <a:avLst/>
          </a:prstGeom>
        </p:spPr>
        <p:txBody>
          <a:bodyPr>
            <a:noAutofit/>
          </a:bodyPr>
          <a:lst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smtClean="0"/>
              <a:t>Community surveys such as demographic profiling, risk analysis and asset identification are ways of gathering specific useful informal on needs and opportunities in a community.  </a:t>
            </a:r>
          </a:p>
          <a:p>
            <a:pPr marL="0" indent="0">
              <a:buFont typeface="Arial"/>
              <a:buNone/>
            </a:pPr>
            <a:endParaRPr lang="en-US" sz="800" dirty="0" smtClean="0"/>
          </a:p>
          <a:p>
            <a:pPr marL="0" indent="0">
              <a:buFont typeface="Arial"/>
              <a:buNone/>
            </a:pPr>
            <a:r>
              <a:rPr lang="en-US" dirty="0" smtClean="0"/>
              <a:t>Community action planning offers a method for identifying key issues, ways of improving the situation and agreeing on priority steps to start. </a:t>
            </a:r>
            <a:endParaRPr lang="en-US" dirty="0"/>
          </a:p>
        </p:txBody>
      </p:sp>
    </p:spTree>
    <p:extLst>
      <p:ext uri="{BB962C8B-B14F-4D97-AF65-F5344CB8AC3E}">
        <p14:creationId xmlns:p14="http://schemas.microsoft.com/office/powerpoint/2010/main" val="1962811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and vulnerability index</a:t>
            </a:r>
            <a:endParaRPr lang="en-US" dirty="0"/>
          </a:p>
        </p:txBody>
      </p:sp>
      <p:sp>
        <p:nvSpPr>
          <p:cNvPr id="3" name="Content Placeholder 2"/>
          <p:cNvSpPr>
            <a:spLocks noGrp="1"/>
          </p:cNvSpPr>
          <p:nvPr>
            <p:ph idx="1"/>
          </p:nvPr>
        </p:nvSpPr>
        <p:spPr/>
        <p:txBody>
          <a:bodyPr>
            <a:normAutofit/>
          </a:bodyPr>
          <a:lstStyle/>
          <a:p>
            <a:r>
              <a:rPr lang="en-ZA" dirty="0" smtClean="0"/>
              <a:t>Moving </a:t>
            </a:r>
            <a:r>
              <a:rPr lang="en-ZA" dirty="0"/>
              <a:t>beyond an assessment of one individual settlement, there are examples of surveys and evaluations which consider the relative or comparative levels of risk between a number of informal settlements. </a:t>
            </a:r>
            <a:endParaRPr lang="en-ZA" dirty="0" smtClean="0"/>
          </a:p>
          <a:p>
            <a:r>
              <a:rPr lang="en-ZA" dirty="0" smtClean="0"/>
              <a:t>This </a:t>
            </a:r>
            <a:r>
              <a:rPr lang="en-ZA" dirty="0"/>
              <a:t>is useful for a municipality when trying to decide the most urgent situations of need, and how to prioritise responses. </a:t>
            </a:r>
            <a:endParaRPr lang="en-ZA" dirty="0" smtClean="0"/>
          </a:p>
          <a:p>
            <a:endParaRPr lang="en-US" dirty="0"/>
          </a:p>
        </p:txBody>
      </p:sp>
    </p:spTree>
    <p:extLst>
      <p:ext uri="{BB962C8B-B14F-4D97-AF65-F5344CB8AC3E}">
        <p14:creationId xmlns:p14="http://schemas.microsoft.com/office/powerpoint/2010/main" val="31047022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Activity 4.12: Participation in the UISP </a:t>
            </a:r>
            <a:r>
              <a:rPr lang="en-ZA" dirty="0" smtClean="0"/>
              <a:t>Phases</a:t>
            </a:r>
            <a:endParaRPr lang="en-US" dirty="0"/>
          </a:p>
        </p:txBody>
      </p:sp>
      <p:sp>
        <p:nvSpPr>
          <p:cNvPr id="3" name="Content Placeholder 2"/>
          <p:cNvSpPr>
            <a:spLocks noGrp="1"/>
          </p:cNvSpPr>
          <p:nvPr>
            <p:ph idx="1"/>
          </p:nvPr>
        </p:nvSpPr>
        <p:spPr/>
        <p:txBody>
          <a:bodyPr>
            <a:normAutofit/>
          </a:bodyPr>
          <a:lstStyle/>
          <a:p>
            <a:r>
              <a:rPr lang="en-ZA" dirty="0"/>
              <a:t>Type of activity: Small group work</a:t>
            </a:r>
            <a:endParaRPr lang="en-US" dirty="0"/>
          </a:p>
          <a:p>
            <a:r>
              <a:rPr lang="en-ZA" dirty="0"/>
              <a:t>Timing: 15 min</a:t>
            </a:r>
            <a:endParaRPr lang="en-US" dirty="0"/>
          </a:p>
          <a:p>
            <a:r>
              <a:rPr lang="en-ZA" i="1" dirty="0"/>
              <a:t>Purpose: To identify ways to engage the community in the phases of the UISP project.</a:t>
            </a:r>
            <a:endParaRPr lang="en-US" i="1" dirty="0"/>
          </a:p>
          <a:p>
            <a:r>
              <a:rPr lang="en-ZA" i="1" dirty="0"/>
              <a:t>Instructions: </a:t>
            </a:r>
            <a:endParaRPr lang="en-US" i="1" dirty="0"/>
          </a:p>
          <a:p>
            <a:pPr lvl="1"/>
            <a:r>
              <a:rPr lang="en-ZA" i="1" dirty="0"/>
              <a:t>Refer to the kinds of activities that take place in each of the UISP phases (refer to Module 3 for the details.)</a:t>
            </a:r>
            <a:endParaRPr lang="en-US" i="1" dirty="0"/>
          </a:p>
          <a:p>
            <a:pPr lvl="1"/>
            <a:r>
              <a:rPr lang="en-ZA" i="1" dirty="0"/>
              <a:t>Identify what kind of participatory activities you can build into each phase to deepen community engagement.</a:t>
            </a:r>
            <a:endParaRPr lang="en-US" i="1" dirty="0"/>
          </a:p>
          <a:p>
            <a:pPr lvl="1"/>
            <a:r>
              <a:rPr lang="en-ZA" i="1" dirty="0"/>
              <a:t>Complete the table </a:t>
            </a:r>
            <a:r>
              <a:rPr lang="en-ZA" i="1" dirty="0" smtClean="0"/>
              <a:t>in the Participants Manual.</a:t>
            </a:r>
            <a:endParaRPr lang="en-US" i="1" dirty="0"/>
          </a:p>
          <a:p>
            <a:endParaRPr lang="en-US" dirty="0"/>
          </a:p>
        </p:txBody>
      </p:sp>
    </p:spTree>
    <p:extLst>
      <p:ext uri="{BB962C8B-B14F-4D97-AF65-F5344CB8AC3E}">
        <p14:creationId xmlns:p14="http://schemas.microsoft.com/office/powerpoint/2010/main" val="30083462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419600"/>
          </a:xfrm>
        </p:spPr>
        <p:txBody>
          <a:bodyPr anchor="ctr">
            <a:normAutofit/>
          </a:bodyPr>
          <a:lstStyle/>
          <a:p>
            <a:r>
              <a:rPr lang="en-ZA" dirty="0"/>
              <a:t>Type of activity: Pair work</a:t>
            </a:r>
            <a:endParaRPr lang="en-US" dirty="0"/>
          </a:p>
          <a:p>
            <a:r>
              <a:rPr lang="en-ZA" dirty="0"/>
              <a:t>Timing: 10 minutes</a:t>
            </a:r>
            <a:endParaRPr lang="en-US" dirty="0"/>
          </a:p>
          <a:p>
            <a:r>
              <a:rPr lang="en-ZA" i="1" dirty="0"/>
              <a:t>Purpose: To share knowledge and experience on how to respond to some of the challenges of participation you identified at the start of this module.</a:t>
            </a:r>
            <a:endParaRPr lang="en-US" i="1" dirty="0"/>
          </a:p>
          <a:p>
            <a:r>
              <a:rPr lang="en-ZA" i="1" dirty="0"/>
              <a:t>Instruction: Your facilitator will give each pair one of the challenges identified this morning. With your partner, discuss what the cause of the challenge is and what might be a way to avoid or respond to the challenge.</a:t>
            </a:r>
            <a:endParaRPr lang="en-US" i="1" dirty="0"/>
          </a:p>
          <a:p>
            <a:endParaRPr lang="en-US" dirty="0"/>
          </a:p>
        </p:txBody>
      </p:sp>
      <p:sp>
        <p:nvSpPr>
          <p:cNvPr id="4" name="Title 3"/>
          <p:cNvSpPr>
            <a:spLocks noGrp="1"/>
          </p:cNvSpPr>
          <p:nvPr>
            <p:ph type="title"/>
          </p:nvPr>
        </p:nvSpPr>
        <p:spPr>
          <a:xfrm>
            <a:off x="457200" y="913168"/>
            <a:ext cx="8229600" cy="1143000"/>
          </a:xfrm>
        </p:spPr>
        <p:txBody>
          <a:bodyPr>
            <a:normAutofit/>
          </a:bodyPr>
          <a:lstStyle/>
          <a:p>
            <a:r>
              <a:rPr lang="en-US" sz="3200" dirty="0" smtClean="0"/>
              <a:t>Activity 4.13: The Challenges of Participation</a:t>
            </a:r>
            <a:endParaRPr lang="en-US" sz="3200" dirty="0"/>
          </a:p>
        </p:txBody>
      </p:sp>
      <p:sp>
        <p:nvSpPr>
          <p:cNvPr id="5" name="TextBox 4"/>
          <p:cNvSpPr txBox="1"/>
          <p:nvPr/>
        </p:nvSpPr>
        <p:spPr>
          <a:xfrm rot="5400000">
            <a:off x="4423945" y="-3585747"/>
            <a:ext cx="677108" cy="8763002"/>
          </a:xfrm>
          <a:prstGeom prst="rect">
            <a:avLst/>
          </a:prstGeom>
          <a:noFill/>
        </p:spPr>
        <p:txBody>
          <a:bodyPr vert="vert270" wrap="square" rtlCol="0">
            <a:spAutoFit/>
          </a:bodyPr>
          <a:lstStyle/>
          <a:p>
            <a:r>
              <a:rPr lang="en-US" sz="3200" b="1" dirty="0" smtClean="0">
                <a:solidFill>
                  <a:srgbClr val="D65636"/>
                </a:solidFill>
                <a:latin typeface="Arial Narrow" panose="020B0606020202030204" pitchFamily="34" charset="0"/>
                <a:cs typeface="Trebuchet MS"/>
              </a:rPr>
              <a:t>6. Participation </a:t>
            </a:r>
            <a:r>
              <a:rPr lang="en-US" sz="3200" b="1" dirty="0">
                <a:solidFill>
                  <a:srgbClr val="D65636"/>
                </a:solidFill>
                <a:latin typeface="Arial Narrow" panose="020B0606020202030204" pitchFamily="34" charset="0"/>
                <a:cs typeface="Trebuchet MS"/>
              </a:rPr>
              <a:t>is challenging</a:t>
            </a:r>
            <a:r>
              <a:rPr lang="en-US" sz="3200" b="1" dirty="0">
                <a:solidFill>
                  <a:srgbClr val="D65636"/>
                </a:solidFill>
                <a:latin typeface="Trebuchet MS"/>
                <a:cs typeface="Trebuchet MS"/>
              </a:rPr>
              <a:t> </a:t>
            </a:r>
          </a:p>
        </p:txBody>
      </p:sp>
    </p:spTree>
    <p:extLst>
      <p:ext uri="{BB962C8B-B14F-4D97-AF65-F5344CB8AC3E}">
        <p14:creationId xmlns:p14="http://schemas.microsoft.com/office/powerpoint/2010/main" val="18765429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3276600"/>
            <a:ext cx="8839200" cy="3581400"/>
          </a:xfrm>
        </p:spPr>
        <p:txBody>
          <a:bodyPr anchor="t">
            <a:noAutofit/>
          </a:bodyPr>
          <a:lstStyle/>
          <a:p>
            <a:pPr lvl="0"/>
            <a:r>
              <a:rPr lang="en-US" sz="2000" b="0" dirty="0" smtClean="0">
                <a:solidFill>
                  <a:srgbClr val="595959"/>
                </a:solidFill>
                <a:latin typeface="Trebuchet MS"/>
                <a:cs typeface="Trebuchet MS"/>
              </a:rPr>
              <a:t>Developing </a:t>
            </a:r>
            <a:r>
              <a:rPr lang="en-US" sz="2000" b="0" dirty="0">
                <a:solidFill>
                  <a:srgbClr val="595959"/>
                </a:solidFill>
                <a:latin typeface="Trebuchet MS"/>
                <a:cs typeface="Trebuchet MS"/>
              </a:rPr>
              <a:t>a meaningful </a:t>
            </a:r>
            <a:r>
              <a:rPr lang="en-US" sz="2000" b="0" dirty="0" smtClean="0">
                <a:solidFill>
                  <a:srgbClr val="595959"/>
                </a:solidFill>
                <a:latin typeface="Trebuchet MS"/>
                <a:cs typeface="Trebuchet MS"/>
              </a:rPr>
              <a:t>participatory </a:t>
            </a:r>
            <a:r>
              <a:rPr lang="en-US" sz="2000" b="0" dirty="0">
                <a:solidFill>
                  <a:srgbClr val="595959"/>
                </a:solidFill>
                <a:latin typeface="Trebuchet MS"/>
                <a:cs typeface="Trebuchet MS"/>
              </a:rPr>
              <a:t>process is mainly a matter of creating an </a:t>
            </a:r>
            <a:r>
              <a:rPr lang="en-US" sz="2000" b="0" dirty="0" smtClean="0">
                <a:solidFill>
                  <a:srgbClr val="595959"/>
                </a:solidFill>
                <a:latin typeface="Trebuchet MS"/>
                <a:cs typeface="Trebuchet MS"/>
              </a:rPr>
              <a:t>  enabling </a:t>
            </a:r>
            <a:r>
              <a:rPr lang="en-US" sz="2000" b="0" dirty="0">
                <a:solidFill>
                  <a:srgbClr val="595959"/>
                </a:solidFill>
                <a:latin typeface="Trebuchet MS"/>
                <a:cs typeface="Trebuchet MS"/>
              </a:rPr>
              <a:t>environment, with appropriate channels of communication and, </a:t>
            </a:r>
            <a:r>
              <a:rPr lang="en-US" sz="2000" b="0" dirty="0" smtClean="0">
                <a:solidFill>
                  <a:srgbClr val="595959"/>
                </a:solidFill>
                <a:latin typeface="Trebuchet MS"/>
                <a:cs typeface="Trebuchet MS"/>
              </a:rPr>
              <a:t>essentially</a:t>
            </a:r>
            <a:r>
              <a:rPr lang="en-US" sz="2000" b="0" dirty="0">
                <a:solidFill>
                  <a:srgbClr val="595959"/>
                </a:solidFill>
                <a:latin typeface="Trebuchet MS"/>
                <a:cs typeface="Trebuchet MS"/>
              </a:rPr>
              <a:t>, the allocation of time and resources needed to promote </a:t>
            </a:r>
            <a:r>
              <a:rPr lang="en-US" sz="2000" b="0" dirty="0" smtClean="0">
                <a:solidFill>
                  <a:srgbClr val="595959"/>
                </a:solidFill>
                <a:latin typeface="Trebuchet MS"/>
                <a:cs typeface="Trebuchet MS"/>
              </a:rPr>
              <a:t>it.</a:t>
            </a:r>
            <a:br>
              <a:rPr lang="en-US" sz="2000" b="0" dirty="0" smtClean="0">
                <a:solidFill>
                  <a:srgbClr val="595959"/>
                </a:solidFill>
                <a:latin typeface="Trebuchet MS"/>
                <a:cs typeface="Trebuchet MS"/>
              </a:rPr>
            </a:br>
            <a:r>
              <a:rPr lang="en-US" sz="2000" b="0" dirty="0" smtClean="0">
                <a:solidFill>
                  <a:srgbClr val="595959"/>
                </a:solidFill>
                <a:latin typeface="Trebuchet MS"/>
                <a:cs typeface="Trebuchet MS"/>
              </a:rPr>
              <a:t>Participatory </a:t>
            </a:r>
            <a:r>
              <a:rPr lang="en-US" sz="2000" b="0" dirty="0">
                <a:solidFill>
                  <a:srgbClr val="595959"/>
                </a:solidFill>
                <a:latin typeface="Trebuchet MS"/>
                <a:cs typeface="Trebuchet MS"/>
              </a:rPr>
              <a:t>methods can bring together information from a diversity of sources </a:t>
            </a:r>
            <a:r>
              <a:rPr lang="en-US" sz="2000" b="0" dirty="0" smtClean="0">
                <a:solidFill>
                  <a:srgbClr val="595959"/>
                </a:solidFill>
                <a:latin typeface="Trebuchet MS"/>
                <a:cs typeface="Trebuchet MS"/>
              </a:rPr>
              <a:t>and </a:t>
            </a:r>
            <a:r>
              <a:rPr lang="en-US" sz="2000" b="0" dirty="0">
                <a:solidFill>
                  <a:srgbClr val="595959"/>
                </a:solidFill>
                <a:latin typeface="Trebuchet MS"/>
                <a:cs typeface="Trebuchet MS"/>
              </a:rPr>
              <a:t>activate synergies, maximizing resources in upgrading </a:t>
            </a:r>
            <a:r>
              <a:rPr lang="en-US" sz="2000" b="0" dirty="0" smtClean="0">
                <a:solidFill>
                  <a:srgbClr val="595959"/>
                </a:solidFill>
                <a:latin typeface="Trebuchet MS"/>
                <a:cs typeface="Trebuchet MS"/>
              </a:rPr>
              <a:t>projects.</a:t>
            </a:r>
            <a:r>
              <a:rPr lang="en-ZA" sz="2000" b="0" dirty="0">
                <a:solidFill>
                  <a:srgbClr val="595959"/>
                </a:solidFill>
                <a:latin typeface="Trebuchet MS"/>
                <a:cs typeface="Trebuchet MS"/>
              </a:rPr>
              <a:t/>
            </a:r>
            <a:br>
              <a:rPr lang="en-ZA" sz="2000" b="0" dirty="0">
                <a:solidFill>
                  <a:srgbClr val="595959"/>
                </a:solidFill>
                <a:latin typeface="Trebuchet MS"/>
                <a:cs typeface="Trebuchet MS"/>
              </a:rPr>
            </a:br>
            <a:r>
              <a:rPr lang="en-US" sz="2000" b="0" dirty="0" smtClean="0">
                <a:solidFill>
                  <a:srgbClr val="595959"/>
                </a:solidFill>
                <a:latin typeface="Trebuchet MS"/>
                <a:cs typeface="Trebuchet MS"/>
              </a:rPr>
              <a:t>This </a:t>
            </a:r>
            <a:r>
              <a:rPr lang="en-US" sz="2000" b="0" dirty="0">
                <a:solidFill>
                  <a:srgbClr val="595959"/>
                </a:solidFill>
                <a:latin typeface="Trebuchet MS"/>
                <a:cs typeface="Trebuchet MS"/>
              </a:rPr>
              <a:t>starts with considering the community the most important of those </a:t>
            </a:r>
            <a:r>
              <a:rPr lang="en-US" sz="2000" b="0" dirty="0" smtClean="0">
                <a:solidFill>
                  <a:srgbClr val="595959"/>
                </a:solidFill>
                <a:latin typeface="Trebuchet MS"/>
                <a:cs typeface="Trebuchet MS"/>
              </a:rPr>
              <a:t>resources</a:t>
            </a:r>
            <a:r>
              <a:rPr lang="en-US" sz="2000" b="0" dirty="0">
                <a:solidFill>
                  <a:srgbClr val="595959"/>
                </a:solidFill>
                <a:latin typeface="Trebuchet MS"/>
                <a:cs typeface="Trebuchet MS"/>
              </a:rPr>
              <a:t>. </a:t>
            </a:r>
            <a:endParaRPr lang="en-ZA" sz="2000" b="0" dirty="0">
              <a:solidFill>
                <a:srgbClr val="595959"/>
              </a:solidFill>
              <a:latin typeface="Trebuchet MS"/>
              <a:cs typeface="Trebuchet MS"/>
            </a:endParaRPr>
          </a:p>
        </p:txBody>
      </p:sp>
      <p:sp>
        <p:nvSpPr>
          <p:cNvPr id="5" name="TextBox 4"/>
          <p:cNvSpPr txBox="1"/>
          <p:nvPr/>
        </p:nvSpPr>
        <p:spPr>
          <a:xfrm rot="5400000">
            <a:off x="2381905" y="-2368035"/>
            <a:ext cx="677108" cy="5498068"/>
          </a:xfrm>
          <a:prstGeom prst="rect">
            <a:avLst/>
          </a:prstGeom>
          <a:noFill/>
        </p:spPr>
        <p:txBody>
          <a:bodyPr vert="vert270" wrap="square" rtlCol="0">
            <a:spAutoFit/>
          </a:bodyPr>
          <a:lstStyle/>
          <a:p>
            <a:r>
              <a:rPr lang="en-US" sz="3200" b="1" dirty="0" smtClean="0">
                <a:solidFill>
                  <a:srgbClr val="D65636"/>
                </a:solidFill>
                <a:latin typeface="Arial Narrow" panose="020B0606020202030204" pitchFamily="34" charset="0"/>
                <a:cs typeface="Trebuchet MS"/>
              </a:rPr>
              <a:t>Summing up</a:t>
            </a:r>
            <a:r>
              <a:rPr lang="en-US" sz="3200" b="1" dirty="0" smtClean="0">
                <a:solidFill>
                  <a:srgbClr val="D65636"/>
                </a:solidFill>
                <a:latin typeface="Trebuchet MS"/>
                <a:cs typeface="Trebuchet MS"/>
              </a:rPr>
              <a:t>  </a:t>
            </a:r>
            <a:endParaRPr lang="en-US" sz="3200" b="1" dirty="0">
              <a:solidFill>
                <a:srgbClr val="D65636"/>
              </a:solidFill>
              <a:latin typeface="Trebuchet MS"/>
              <a:cs typeface="Trebuchet MS"/>
            </a:endParaRPr>
          </a:p>
        </p:txBody>
      </p:sp>
      <p:pic>
        <p:nvPicPr>
          <p:cNvPr id="7" name="Picture 6" descr="IMG_1221.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5400000">
            <a:off x="1068612" y="588836"/>
            <a:ext cx="2438402" cy="2632329"/>
          </a:xfrm>
          <a:prstGeom prst="rect">
            <a:avLst/>
          </a:prstGeom>
        </p:spPr>
      </p:pic>
      <p:pic>
        <p:nvPicPr>
          <p:cNvPr id="8" name="Picture 7" descr="IMG_6720.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656559" y="685800"/>
            <a:ext cx="2309619" cy="2438402"/>
          </a:xfrm>
          <a:prstGeom prst="rect">
            <a:avLst/>
          </a:prstGeom>
        </p:spPr>
      </p:pic>
      <p:pic>
        <p:nvPicPr>
          <p:cNvPr id="9" name="Picture 8" descr="IMG_1180.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011515" y="685800"/>
            <a:ext cx="2697863" cy="2438402"/>
          </a:xfrm>
          <a:prstGeom prst="rect">
            <a:avLst/>
          </a:prstGeom>
        </p:spPr>
      </p:pic>
    </p:spTree>
    <p:extLst>
      <p:ext uri="{BB962C8B-B14F-4D97-AF65-F5344CB8AC3E}">
        <p14:creationId xmlns:p14="http://schemas.microsoft.com/office/powerpoint/2010/main" val="379158331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8700"/>
            <a:ext cx="8229600" cy="1143000"/>
          </a:xfrm>
        </p:spPr>
        <p:txBody>
          <a:bodyPr>
            <a:normAutofit/>
          </a:bodyPr>
          <a:lstStyle/>
          <a:p>
            <a:r>
              <a:rPr lang="en-ZA" dirty="0"/>
              <a:t>What Did You Gain</a:t>
            </a:r>
            <a:r>
              <a:rPr lang="en-ZA" dirty="0" smtClean="0"/>
              <a:t>?</a:t>
            </a:r>
            <a:endParaRPr lang="en-US" dirty="0"/>
          </a:p>
        </p:txBody>
      </p:sp>
      <p:sp>
        <p:nvSpPr>
          <p:cNvPr id="3" name="Content Placeholder 2"/>
          <p:cNvSpPr>
            <a:spLocks noGrp="1"/>
          </p:cNvSpPr>
          <p:nvPr>
            <p:ph idx="1"/>
          </p:nvPr>
        </p:nvSpPr>
        <p:spPr/>
        <p:txBody>
          <a:bodyPr/>
          <a:lstStyle/>
          <a:p>
            <a:endParaRPr lang="en-ZA" dirty="0" smtClean="0"/>
          </a:p>
          <a:p>
            <a:endParaRPr lang="en-ZA" dirty="0"/>
          </a:p>
          <a:p>
            <a:r>
              <a:rPr lang="en-ZA" dirty="0" smtClean="0"/>
              <a:t>What </a:t>
            </a:r>
            <a:r>
              <a:rPr lang="en-ZA" dirty="0"/>
              <a:t>were the most valuable things you learnt in this module? How will you apply them in your work?</a:t>
            </a:r>
            <a:endParaRPr lang="en-US" dirty="0"/>
          </a:p>
          <a:p>
            <a:endParaRPr lang="en-US" dirty="0"/>
          </a:p>
        </p:txBody>
      </p:sp>
    </p:spTree>
    <p:extLst>
      <p:ext uri="{BB962C8B-B14F-4D97-AF65-F5344CB8AC3E}">
        <p14:creationId xmlns:p14="http://schemas.microsoft.com/office/powerpoint/2010/main" val="1148720052"/>
      </p:ext>
    </p:extLst>
  </p:cSld>
  <p:clrMapOvr>
    <a:masterClrMapping/>
  </p:clrMapOvr>
</p:sld>
</file>

<file path=ppt/theme/theme1.xml><?xml version="1.0" encoding="utf-8"?>
<a:theme xmlns:a="http://schemas.openxmlformats.org/drawingml/2006/main" name="MODUL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67703F1-78E0-4E25-A45A-6EEFC31D52A6}"/>
</file>

<file path=customXml/itemProps2.xml><?xml version="1.0" encoding="utf-8"?>
<ds:datastoreItem xmlns:ds="http://schemas.openxmlformats.org/officeDocument/2006/customXml" ds:itemID="{77DF7FC5-268A-40CB-9224-F09AF1873E2A}"/>
</file>

<file path=customXml/itemProps3.xml><?xml version="1.0" encoding="utf-8"?>
<ds:datastoreItem xmlns:ds="http://schemas.openxmlformats.org/officeDocument/2006/customXml" ds:itemID="{2DBFAD9C-2BC2-4CC5-ADF3-7CA647652588}"/>
</file>

<file path=docProps/app.xml><?xml version="1.0" encoding="utf-8"?>
<Properties xmlns="http://schemas.openxmlformats.org/officeDocument/2006/extended-properties" xmlns:vt="http://schemas.openxmlformats.org/officeDocument/2006/docPropsVTypes">
  <Template>MODULE TEMPLATE.thmx</Template>
  <TotalTime>1132</TotalTime>
  <Words>3154</Words>
  <Application>Microsoft Office PowerPoint</Application>
  <PresentationFormat>On-screen Show (4:3)</PresentationFormat>
  <Paragraphs>320</Paragraphs>
  <Slides>57</Slides>
  <Notes>0</Notes>
  <HiddenSlides>4</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57</vt:i4>
      </vt:variant>
    </vt:vector>
  </HeadingPairs>
  <TitlesOfParts>
    <vt:vector size="64" baseType="lpstr">
      <vt:lpstr>Arial</vt:lpstr>
      <vt:lpstr>Arial Narrow</vt:lpstr>
      <vt:lpstr>Calibri</vt:lpstr>
      <vt:lpstr>Times New Roman</vt:lpstr>
      <vt:lpstr>Trebuchet MS</vt:lpstr>
      <vt:lpstr>MODULE TEMPLATE</vt:lpstr>
      <vt:lpstr>Custom Design</vt:lpstr>
      <vt:lpstr> INTRODUCTION TO</vt:lpstr>
      <vt:lpstr>PowerPoint Presentation</vt:lpstr>
      <vt:lpstr>Learning Outcomes </vt:lpstr>
      <vt:lpstr>Module content</vt:lpstr>
      <vt:lpstr>Activity 4.1: Know what you Know</vt:lpstr>
      <vt:lpstr>1. Why is Participation important?  </vt:lpstr>
      <vt:lpstr>What is meaningful participation?</vt:lpstr>
      <vt:lpstr>What is meaningful participation cont.?</vt:lpstr>
      <vt:lpstr>What is meaningful participation cont.?</vt:lpstr>
      <vt:lpstr>Activity 4.2: The benefits of participation</vt:lpstr>
      <vt:lpstr>The benefits of participation</vt:lpstr>
      <vt:lpstr>The benefits of participation  </vt:lpstr>
      <vt:lpstr>The benefits of participation  </vt:lpstr>
      <vt:lpstr>Is participation mandated?</vt:lpstr>
      <vt:lpstr>Is participation mandated?</vt:lpstr>
      <vt:lpstr>2. Good practice in participatory processes</vt:lpstr>
      <vt:lpstr>Good practice in participatory processes – Court Cases </vt:lpstr>
      <vt:lpstr>The Participation Continuum</vt:lpstr>
      <vt:lpstr>Activity 4.3: Participatory Continuum Examples</vt:lpstr>
      <vt:lpstr>Activity 4.5: Reflecting on your Practice</vt:lpstr>
      <vt:lpstr>3. When? Participation in the different stages of the upgrading process </vt:lpstr>
      <vt:lpstr>Participation at the programme level</vt:lpstr>
      <vt:lpstr>Activity 4.5: Video: Thandi and the IDP</vt:lpstr>
      <vt:lpstr>Participation at the project level</vt:lpstr>
      <vt:lpstr>Participation in the UISP phases</vt:lpstr>
      <vt:lpstr>4. Who? The stakeholders in informal settlements upgrading</vt:lpstr>
      <vt:lpstr>Who? The stakeholders in informal settlement upgrading cont.</vt:lpstr>
      <vt:lpstr>Activity 4.6: Stakeholder Analysis</vt:lpstr>
      <vt:lpstr>Stakeholder analysis</vt:lpstr>
      <vt:lpstr>Guidelines for selecting stakeholders </vt:lpstr>
      <vt:lpstr>Activity 4.7: Stakeholder Selection</vt:lpstr>
      <vt:lpstr>In what way can participation be structured? </vt:lpstr>
      <vt:lpstr>5. Participatory methods and techniques  </vt:lpstr>
      <vt:lpstr>PowerPoint Presentation</vt:lpstr>
      <vt:lpstr>PowerPoint Presentation</vt:lpstr>
      <vt:lpstr>PowerPoint Presentation</vt:lpstr>
      <vt:lpstr>Activity 4.8: Mutual Understanding</vt:lpstr>
      <vt:lpstr>Active listening </vt:lpstr>
      <vt:lpstr>Activity 4.9: Active Listening</vt:lpstr>
      <vt:lpstr>Activity 4.10: Know Your Listening Behaviour</vt:lpstr>
      <vt:lpstr>Tools and techniques for a participatory approach</vt:lpstr>
      <vt:lpstr>Tools and techniques for a participatory approach</vt:lpstr>
      <vt:lpstr>Activity 4.11: Mapping from Memory</vt:lpstr>
      <vt:lpstr>Four techniques that encourage sharing of ideas and knowledge</vt:lpstr>
      <vt:lpstr>Community surveys</vt:lpstr>
      <vt:lpstr>Community surveys - demographic profile</vt:lpstr>
      <vt:lpstr>Community surveys – analysis of risk factors</vt:lpstr>
      <vt:lpstr>Community surveys - asset inventory</vt:lpstr>
      <vt:lpstr>Action Planning</vt:lpstr>
      <vt:lpstr>Action Planning  Eg: Participatory Community Action Plan (Sustainable Livelihood Focus)</vt:lpstr>
      <vt:lpstr>Tools and techniques for a participatory approach</vt:lpstr>
      <vt:lpstr>Assessing problems and planning for improvements</vt:lpstr>
      <vt:lpstr>Risk and vulnerability index</vt:lpstr>
      <vt:lpstr>Activity 4.12: Participation in the UISP Phases</vt:lpstr>
      <vt:lpstr>Activity 4.13: The Challenges of Participation</vt:lpstr>
      <vt:lpstr>Developing a meaningful participatory process is mainly a matter of creating an   enabling environment, with appropriate channels of communication and, essentially, the allocation of time and resources needed to promote it. Participatory methods can bring together information from a diversity of sources and activate synergies, maximizing resources in upgrading projects. This starts with considering the community the most important of those resources. </vt:lpstr>
      <vt:lpstr>What Did You Gain?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dc:creator>
  <cp:lastModifiedBy>Ros</cp:lastModifiedBy>
  <cp:revision>150</cp:revision>
  <dcterms:created xsi:type="dcterms:W3CDTF">2014-10-19T22:31:48Z</dcterms:created>
  <dcterms:modified xsi:type="dcterms:W3CDTF">2015-04-19T09:14:30Z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