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diagrams/data1.xml" ContentType="application/vnd.openxmlformats-officedocument.drawingml.diagramData+xml"/>
  <Override PartName="/ppt/presentation.xml" ContentType="application/vnd.openxmlformats-officedocument.presentationml.presentation.main+xml"/>
  <Override PartName="/ppt/slides/slide3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3.xml" ContentType="application/vnd.openxmlformats-officedocument.presentationml.slide+xml"/>
  <Override PartName="/ppt/slides/slide42.xml" ContentType="application/vnd.openxmlformats-officedocument.presentationml.slide+xml"/>
  <Override PartName="/ppt/slides/slide41.xml" ContentType="application/vnd.openxmlformats-officedocument.presentationml.slide+xml"/>
  <Override PartName="/ppt/slides/slide40.xml" ContentType="application/vnd.openxmlformats-officedocument.presentationml.slide+xml"/>
  <Override PartName="/ppt/slides/slide44.xml" ContentType="application/vnd.openxmlformats-officedocument.presentationml.slide+xml"/>
  <Override PartName="/ppt/slides/slide35.xml" ContentType="application/vnd.openxmlformats-officedocument.presentationml.slide+xml"/>
  <Override PartName="/ppt/slides/slide34.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8.xml" ContentType="application/vnd.openxmlformats-officedocument.presentationml.slide+xml"/>
  <Override PartName="/ppt/slides/slide11.xml" ContentType="application/vnd.openxmlformats-officedocument.presentationml.slide+xml"/>
  <Override PartName="/ppt/slides/slide9.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10.xml" ContentType="application/vnd.openxmlformats-officedocument.presentationml.slide+xml"/>
  <Override PartName="/ppt/slides/slide6.xml" ContentType="application/vnd.openxmlformats-officedocument.presentationml.slide+xml"/>
  <Override PartName="/ppt/slides/slide8.xml" ContentType="application/vnd.openxmlformats-officedocument.presentationml.slide+xml"/>
  <Override PartName="/ppt/slides/slide5.xml" ContentType="application/vnd.openxmlformats-officedocument.presentationml.slide+xml"/>
  <Override PartName="/ppt/slides/slide7.xml" ContentType="application/vnd.openxmlformats-officedocument.presentationml.slide+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22.xml" ContentType="application/vnd.openxmlformats-officedocument.presentationml.slideLayout+xml"/>
  <Override PartName="/ppt/commentAuthors.xml" ContentType="application/vnd.openxmlformats-officedocument.presentationml.commentAuthors+xml"/>
  <Override PartName="/ppt/diagrams/layout1.xml" ContentType="application/vnd.openxmlformats-officedocument.drawingml.diagram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theme/theme3.xml" ContentType="application/vnd.openxmlformats-officedocument.theme+xml"/>
  <Override PartName="/ppt/diagrams/colors1.xml" ContentType="application/vnd.openxmlformats-officedocument.drawingml.diagramColors+xml"/>
  <Override PartName="/ppt/diagrams/quickStyle1.xml" ContentType="application/vnd.openxmlformats-officedocument.drawingml.diagramStyle+xml"/>
  <Override PartName="/ppt/diagrams/drawing1.xml" ContentType="application/vnd.ms-office.drawingml.diagramDrawing+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47"/>
  </p:notesMasterIdLst>
  <p:sldIdLst>
    <p:sldId id="313" r:id="rId3"/>
    <p:sldId id="314" r:id="rId4"/>
    <p:sldId id="321" r:id="rId5"/>
    <p:sldId id="368" r:id="rId6"/>
    <p:sldId id="369" r:id="rId7"/>
    <p:sldId id="326" r:id="rId8"/>
    <p:sldId id="327" r:id="rId9"/>
    <p:sldId id="328" r:id="rId10"/>
    <p:sldId id="319" r:id="rId11"/>
    <p:sldId id="370" r:id="rId12"/>
    <p:sldId id="371" r:id="rId13"/>
    <p:sldId id="372" r:id="rId14"/>
    <p:sldId id="373" r:id="rId15"/>
    <p:sldId id="374" r:id="rId16"/>
    <p:sldId id="375" r:id="rId17"/>
    <p:sldId id="376" r:id="rId18"/>
    <p:sldId id="334" r:id="rId19"/>
    <p:sldId id="336" r:id="rId20"/>
    <p:sldId id="377" r:id="rId21"/>
    <p:sldId id="338" r:id="rId22"/>
    <p:sldId id="378" r:id="rId23"/>
    <p:sldId id="350" r:id="rId24"/>
    <p:sldId id="342" r:id="rId25"/>
    <p:sldId id="343" r:id="rId26"/>
    <p:sldId id="379" r:id="rId27"/>
    <p:sldId id="351" r:id="rId28"/>
    <p:sldId id="346" r:id="rId29"/>
    <p:sldId id="347" r:id="rId30"/>
    <p:sldId id="348" r:id="rId31"/>
    <p:sldId id="380" r:id="rId32"/>
    <p:sldId id="354" r:id="rId33"/>
    <p:sldId id="355" r:id="rId34"/>
    <p:sldId id="356" r:id="rId35"/>
    <p:sldId id="357" r:id="rId36"/>
    <p:sldId id="358" r:id="rId37"/>
    <p:sldId id="353" r:id="rId38"/>
    <p:sldId id="359" r:id="rId39"/>
    <p:sldId id="360" r:id="rId40"/>
    <p:sldId id="361" r:id="rId41"/>
    <p:sldId id="381" r:id="rId42"/>
    <p:sldId id="382" r:id="rId43"/>
    <p:sldId id="362" r:id="rId44"/>
    <p:sldId id="363" r:id="rId45"/>
    <p:sldId id="383"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ill" initials="J" lastIdx="31" clrIdx="0"/>
  <p:cmAuthor id="1" name="Sarah Charlton" initials="SC" lastIdx="7" clrIdx="1"/>
  <p:cmAuthor id="2" name="Marie Huchzermeyer" initials="MH"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436B"/>
    <a:srgbClr val="D656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017" autoAdjust="0"/>
  </p:normalViewPr>
  <p:slideViewPr>
    <p:cSldViewPr>
      <p:cViewPr varScale="1">
        <p:scale>
          <a:sx n="63" d="100"/>
          <a:sy n="63" d="100"/>
        </p:scale>
        <p:origin x="1512"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viewProps" Target="viewProps.xml"/><Relationship Id="rId55" Type="http://schemas.openxmlformats.org/officeDocument/2006/relationships/customXml" Target="../customXml/item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customXml" Target="../customXml/item1.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commentAuthors" Target="commentAuthors.xml"/><Relationship Id="rId8" Type="http://schemas.openxmlformats.org/officeDocument/2006/relationships/slide" Target="slides/slide6.xml"/><Relationship Id="rId51"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354787-F2B8-409E-880D-1BCC8318784A}"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ZA"/>
        </a:p>
      </dgm:t>
    </dgm:pt>
    <dgm:pt modelId="{D0F7644F-6894-444B-B821-6811EDF97696}">
      <dgm:prSet phldrT="[Text]"/>
      <dgm:spPr/>
      <dgm:t>
        <a:bodyPr/>
        <a:lstStyle/>
        <a:p>
          <a:r>
            <a:rPr lang="en-ZA" dirty="0" smtClean="0"/>
            <a:t>Housing White Paper</a:t>
          </a:r>
          <a:endParaRPr lang="en-ZA" dirty="0"/>
        </a:p>
      </dgm:t>
    </dgm:pt>
    <dgm:pt modelId="{3FD98E99-4DA3-4BE7-87CF-8B83278A1480}" type="parTrans" cxnId="{15DDAF41-9A72-4A7C-B260-4D951D7C5AEC}">
      <dgm:prSet/>
      <dgm:spPr/>
      <dgm:t>
        <a:bodyPr/>
        <a:lstStyle/>
        <a:p>
          <a:endParaRPr lang="en-ZA"/>
        </a:p>
      </dgm:t>
    </dgm:pt>
    <dgm:pt modelId="{C118C797-1D40-4E0B-9A41-B932B1FFCDEC}" type="sibTrans" cxnId="{15DDAF41-9A72-4A7C-B260-4D951D7C5AEC}">
      <dgm:prSet/>
      <dgm:spPr/>
      <dgm:t>
        <a:bodyPr/>
        <a:lstStyle/>
        <a:p>
          <a:endParaRPr lang="en-ZA" dirty="0"/>
        </a:p>
      </dgm:t>
    </dgm:pt>
    <dgm:pt modelId="{563B426D-39A7-4EAB-9484-65FBB0BCFA89}">
      <dgm:prSet phldrT="[Text]"/>
      <dgm:spPr/>
      <dgm:t>
        <a:bodyPr/>
        <a:lstStyle/>
        <a:p>
          <a:r>
            <a:rPr lang="en-ZA" dirty="0" smtClean="0"/>
            <a:t>Breaking New Ground</a:t>
          </a:r>
          <a:endParaRPr lang="en-ZA" dirty="0"/>
        </a:p>
      </dgm:t>
    </dgm:pt>
    <dgm:pt modelId="{1ADEB42C-A412-4F22-A754-713CDC572614}" type="parTrans" cxnId="{EEAEBEC7-EC83-45E2-916A-7E1CD577B640}">
      <dgm:prSet/>
      <dgm:spPr/>
      <dgm:t>
        <a:bodyPr/>
        <a:lstStyle/>
        <a:p>
          <a:endParaRPr lang="en-ZA"/>
        </a:p>
      </dgm:t>
    </dgm:pt>
    <dgm:pt modelId="{DD761B41-D96B-46DC-B995-F931878D022C}" type="sibTrans" cxnId="{EEAEBEC7-EC83-45E2-916A-7E1CD577B640}">
      <dgm:prSet/>
      <dgm:spPr/>
      <dgm:t>
        <a:bodyPr/>
        <a:lstStyle/>
        <a:p>
          <a:endParaRPr lang="en-ZA" dirty="0"/>
        </a:p>
      </dgm:t>
    </dgm:pt>
    <dgm:pt modelId="{576662EC-D57D-4598-A1C3-427CDD758888}">
      <dgm:prSet phldrT="[Text]"/>
      <dgm:spPr/>
      <dgm:t>
        <a:bodyPr/>
        <a:lstStyle/>
        <a:p>
          <a:r>
            <a:rPr lang="en-ZA" dirty="0" smtClean="0"/>
            <a:t>UISP and Housing Code</a:t>
          </a:r>
          <a:endParaRPr lang="en-ZA" dirty="0"/>
        </a:p>
      </dgm:t>
    </dgm:pt>
    <dgm:pt modelId="{31B86145-6C26-429E-9C06-A4457698C94B}" type="parTrans" cxnId="{3277D5AB-E512-4D06-8F27-73CCB5E82B69}">
      <dgm:prSet/>
      <dgm:spPr/>
      <dgm:t>
        <a:bodyPr/>
        <a:lstStyle/>
        <a:p>
          <a:endParaRPr lang="en-ZA"/>
        </a:p>
      </dgm:t>
    </dgm:pt>
    <dgm:pt modelId="{8AFAEB10-0863-4293-B356-C4000D89DA65}" type="sibTrans" cxnId="{3277D5AB-E512-4D06-8F27-73CCB5E82B69}">
      <dgm:prSet/>
      <dgm:spPr/>
      <dgm:t>
        <a:bodyPr/>
        <a:lstStyle/>
        <a:p>
          <a:endParaRPr lang="en-ZA" dirty="0"/>
        </a:p>
      </dgm:t>
    </dgm:pt>
    <dgm:pt modelId="{E8483750-FCD7-4728-AB31-A51BE3C43F68}">
      <dgm:prSet/>
      <dgm:spPr/>
      <dgm:t>
        <a:bodyPr/>
        <a:lstStyle/>
        <a:p>
          <a:r>
            <a:rPr lang="en-ZA" dirty="0" smtClean="0"/>
            <a:t>Outcome 8</a:t>
          </a:r>
          <a:endParaRPr lang="en-ZA" dirty="0"/>
        </a:p>
      </dgm:t>
    </dgm:pt>
    <dgm:pt modelId="{3528EEFB-46C3-418F-ADA4-05B4FB496211}" type="parTrans" cxnId="{69F3CA7F-3CBE-4236-828F-E0A8C3780343}">
      <dgm:prSet/>
      <dgm:spPr/>
      <dgm:t>
        <a:bodyPr/>
        <a:lstStyle/>
        <a:p>
          <a:endParaRPr lang="en-ZA"/>
        </a:p>
      </dgm:t>
    </dgm:pt>
    <dgm:pt modelId="{B3AD1142-7FD5-483B-9770-DFF29FAC4E30}" type="sibTrans" cxnId="{69F3CA7F-3CBE-4236-828F-E0A8C3780343}">
      <dgm:prSet/>
      <dgm:spPr/>
      <dgm:t>
        <a:bodyPr/>
        <a:lstStyle/>
        <a:p>
          <a:endParaRPr lang="en-ZA" dirty="0"/>
        </a:p>
      </dgm:t>
    </dgm:pt>
    <dgm:pt modelId="{52F4B5C4-049D-4FC0-8285-B4A6CEFB81DD}">
      <dgm:prSet/>
      <dgm:spPr/>
      <dgm:t>
        <a:bodyPr/>
        <a:lstStyle/>
        <a:p>
          <a:r>
            <a:rPr lang="en-ZA" dirty="0" smtClean="0"/>
            <a:t>National Development Plan</a:t>
          </a:r>
          <a:endParaRPr lang="en-ZA" dirty="0"/>
        </a:p>
      </dgm:t>
    </dgm:pt>
    <dgm:pt modelId="{704692DF-5693-49A2-BCAF-9533000B9758}" type="parTrans" cxnId="{0C48BCC6-B603-4FD9-BE98-4D80448A6048}">
      <dgm:prSet/>
      <dgm:spPr/>
      <dgm:t>
        <a:bodyPr/>
        <a:lstStyle/>
        <a:p>
          <a:endParaRPr lang="en-ZA"/>
        </a:p>
      </dgm:t>
    </dgm:pt>
    <dgm:pt modelId="{FB149465-5982-437A-9013-1AD7AC512A80}" type="sibTrans" cxnId="{0C48BCC6-B603-4FD9-BE98-4D80448A6048}">
      <dgm:prSet/>
      <dgm:spPr/>
      <dgm:t>
        <a:bodyPr/>
        <a:lstStyle/>
        <a:p>
          <a:endParaRPr lang="en-ZA"/>
        </a:p>
      </dgm:t>
    </dgm:pt>
    <dgm:pt modelId="{DF4F575F-C412-4649-8F1C-CE7D344142F3}" type="pres">
      <dgm:prSet presAssocID="{14354787-F2B8-409E-880D-1BCC8318784A}" presName="outerComposite" presStyleCnt="0">
        <dgm:presLayoutVars>
          <dgm:chMax val="5"/>
          <dgm:dir/>
          <dgm:resizeHandles val="exact"/>
        </dgm:presLayoutVars>
      </dgm:prSet>
      <dgm:spPr/>
      <dgm:t>
        <a:bodyPr/>
        <a:lstStyle/>
        <a:p>
          <a:endParaRPr lang="en-ZA"/>
        </a:p>
      </dgm:t>
    </dgm:pt>
    <dgm:pt modelId="{DC853F6B-112B-4F23-BC96-C0F2CCAEA7DC}" type="pres">
      <dgm:prSet presAssocID="{14354787-F2B8-409E-880D-1BCC8318784A}" presName="dummyMaxCanvas" presStyleCnt="0">
        <dgm:presLayoutVars/>
      </dgm:prSet>
      <dgm:spPr/>
    </dgm:pt>
    <dgm:pt modelId="{6D28C86B-FEBA-443D-BDB0-23B1767ED2C6}" type="pres">
      <dgm:prSet presAssocID="{14354787-F2B8-409E-880D-1BCC8318784A}" presName="FiveNodes_1" presStyleLbl="node1" presStyleIdx="0" presStyleCnt="5">
        <dgm:presLayoutVars>
          <dgm:bulletEnabled val="1"/>
        </dgm:presLayoutVars>
      </dgm:prSet>
      <dgm:spPr/>
      <dgm:t>
        <a:bodyPr/>
        <a:lstStyle/>
        <a:p>
          <a:endParaRPr lang="en-ZA"/>
        </a:p>
      </dgm:t>
    </dgm:pt>
    <dgm:pt modelId="{3B9F6A73-0669-47F3-B3C3-A1E58EDCFF1C}" type="pres">
      <dgm:prSet presAssocID="{14354787-F2B8-409E-880D-1BCC8318784A}" presName="FiveNodes_2" presStyleLbl="node1" presStyleIdx="1" presStyleCnt="5">
        <dgm:presLayoutVars>
          <dgm:bulletEnabled val="1"/>
        </dgm:presLayoutVars>
      </dgm:prSet>
      <dgm:spPr/>
      <dgm:t>
        <a:bodyPr/>
        <a:lstStyle/>
        <a:p>
          <a:endParaRPr lang="en-ZA"/>
        </a:p>
      </dgm:t>
    </dgm:pt>
    <dgm:pt modelId="{0F27869C-7CB3-4DE9-B0C3-4C9A9F24DCA0}" type="pres">
      <dgm:prSet presAssocID="{14354787-F2B8-409E-880D-1BCC8318784A}" presName="FiveNodes_3" presStyleLbl="node1" presStyleIdx="2" presStyleCnt="5">
        <dgm:presLayoutVars>
          <dgm:bulletEnabled val="1"/>
        </dgm:presLayoutVars>
      </dgm:prSet>
      <dgm:spPr/>
      <dgm:t>
        <a:bodyPr/>
        <a:lstStyle/>
        <a:p>
          <a:endParaRPr lang="en-ZA"/>
        </a:p>
      </dgm:t>
    </dgm:pt>
    <dgm:pt modelId="{CD8A0C40-C60A-4052-A38F-CFAE6E8C5D75}" type="pres">
      <dgm:prSet presAssocID="{14354787-F2B8-409E-880D-1BCC8318784A}" presName="FiveNodes_4" presStyleLbl="node1" presStyleIdx="3" presStyleCnt="5">
        <dgm:presLayoutVars>
          <dgm:bulletEnabled val="1"/>
        </dgm:presLayoutVars>
      </dgm:prSet>
      <dgm:spPr/>
      <dgm:t>
        <a:bodyPr/>
        <a:lstStyle/>
        <a:p>
          <a:endParaRPr lang="en-ZA"/>
        </a:p>
      </dgm:t>
    </dgm:pt>
    <dgm:pt modelId="{D9C7EF17-F6E2-4A86-9D6C-A3E8BB252B5B}" type="pres">
      <dgm:prSet presAssocID="{14354787-F2B8-409E-880D-1BCC8318784A}" presName="FiveNodes_5" presStyleLbl="node1" presStyleIdx="4" presStyleCnt="5">
        <dgm:presLayoutVars>
          <dgm:bulletEnabled val="1"/>
        </dgm:presLayoutVars>
      </dgm:prSet>
      <dgm:spPr/>
      <dgm:t>
        <a:bodyPr/>
        <a:lstStyle/>
        <a:p>
          <a:endParaRPr lang="en-ZA"/>
        </a:p>
      </dgm:t>
    </dgm:pt>
    <dgm:pt modelId="{D7CAD7D7-5927-40A5-8B24-0F1902A0AA01}" type="pres">
      <dgm:prSet presAssocID="{14354787-F2B8-409E-880D-1BCC8318784A}" presName="FiveConn_1-2" presStyleLbl="fgAccFollowNode1" presStyleIdx="0" presStyleCnt="4">
        <dgm:presLayoutVars>
          <dgm:bulletEnabled val="1"/>
        </dgm:presLayoutVars>
      </dgm:prSet>
      <dgm:spPr/>
      <dgm:t>
        <a:bodyPr/>
        <a:lstStyle/>
        <a:p>
          <a:endParaRPr lang="en-ZA"/>
        </a:p>
      </dgm:t>
    </dgm:pt>
    <dgm:pt modelId="{7AC72EA6-A84F-4563-BC89-C66BAFA02A19}" type="pres">
      <dgm:prSet presAssocID="{14354787-F2B8-409E-880D-1BCC8318784A}" presName="FiveConn_2-3" presStyleLbl="fgAccFollowNode1" presStyleIdx="1" presStyleCnt="4">
        <dgm:presLayoutVars>
          <dgm:bulletEnabled val="1"/>
        </dgm:presLayoutVars>
      </dgm:prSet>
      <dgm:spPr/>
      <dgm:t>
        <a:bodyPr/>
        <a:lstStyle/>
        <a:p>
          <a:endParaRPr lang="en-ZA"/>
        </a:p>
      </dgm:t>
    </dgm:pt>
    <dgm:pt modelId="{CCD1C44B-379F-4D08-B190-C926A60C95C2}" type="pres">
      <dgm:prSet presAssocID="{14354787-F2B8-409E-880D-1BCC8318784A}" presName="FiveConn_3-4" presStyleLbl="fgAccFollowNode1" presStyleIdx="2" presStyleCnt="4">
        <dgm:presLayoutVars>
          <dgm:bulletEnabled val="1"/>
        </dgm:presLayoutVars>
      </dgm:prSet>
      <dgm:spPr/>
      <dgm:t>
        <a:bodyPr/>
        <a:lstStyle/>
        <a:p>
          <a:endParaRPr lang="en-ZA"/>
        </a:p>
      </dgm:t>
    </dgm:pt>
    <dgm:pt modelId="{D84E738D-3F89-4C33-AE5A-9F9555268826}" type="pres">
      <dgm:prSet presAssocID="{14354787-F2B8-409E-880D-1BCC8318784A}" presName="FiveConn_4-5" presStyleLbl="fgAccFollowNode1" presStyleIdx="3" presStyleCnt="4">
        <dgm:presLayoutVars>
          <dgm:bulletEnabled val="1"/>
        </dgm:presLayoutVars>
      </dgm:prSet>
      <dgm:spPr/>
      <dgm:t>
        <a:bodyPr/>
        <a:lstStyle/>
        <a:p>
          <a:endParaRPr lang="en-ZA"/>
        </a:p>
      </dgm:t>
    </dgm:pt>
    <dgm:pt modelId="{C7BD1B61-A3BC-4654-A2CA-9676DC786ADD}" type="pres">
      <dgm:prSet presAssocID="{14354787-F2B8-409E-880D-1BCC8318784A}" presName="FiveNodes_1_text" presStyleLbl="node1" presStyleIdx="4" presStyleCnt="5">
        <dgm:presLayoutVars>
          <dgm:bulletEnabled val="1"/>
        </dgm:presLayoutVars>
      </dgm:prSet>
      <dgm:spPr/>
      <dgm:t>
        <a:bodyPr/>
        <a:lstStyle/>
        <a:p>
          <a:endParaRPr lang="en-ZA"/>
        </a:p>
      </dgm:t>
    </dgm:pt>
    <dgm:pt modelId="{BF961D0C-70F5-43AA-99C8-5C0B12A3DFD0}" type="pres">
      <dgm:prSet presAssocID="{14354787-F2B8-409E-880D-1BCC8318784A}" presName="FiveNodes_2_text" presStyleLbl="node1" presStyleIdx="4" presStyleCnt="5">
        <dgm:presLayoutVars>
          <dgm:bulletEnabled val="1"/>
        </dgm:presLayoutVars>
      </dgm:prSet>
      <dgm:spPr/>
      <dgm:t>
        <a:bodyPr/>
        <a:lstStyle/>
        <a:p>
          <a:endParaRPr lang="en-ZA"/>
        </a:p>
      </dgm:t>
    </dgm:pt>
    <dgm:pt modelId="{92C64118-0ABB-4A0D-A088-1F8D6CEA603F}" type="pres">
      <dgm:prSet presAssocID="{14354787-F2B8-409E-880D-1BCC8318784A}" presName="FiveNodes_3_text" presStyleLbl="node1" presStyleIdx="4" presStyleCnt="5">
        <dgm:presLayoutVars>
          <dgm:bulletEnabled val="1"/>
        </dgm:presLayoutVars>
      </dgm:prSet>
      <dgm:spPr/>
      <dgm:t>
        <a:bodyPr/>
        <a:lstStyle/>
        <a:p>
          <a:endParaRPr lang="en-ZA"/>
        </a:p>
      </dgm:t>
    </dgm:pt>
    <dgm:pt modelId="{BA6F4D4D-9D7A-479F-9280-A7B9FFA050A0}" type="pres">
      <dgm:prSet presAssocID="{14354787-F2B8-409E-880D-1BCC8318784A}" presName="FiveNodes_4_text" presStyleLbl="node1" presStyleIdx="4" presStyleCnt="5">
        <dgm:presLayoutVars>
          <dgm:bulletEnabled val="1"/>
        </dgm:presLayoutVars>
      </dgm:prSet>
      <dgm:spPr/>
      <dgm:t>
        <a:bodyPr/>
        <a:lstStyle/>
        <a:p>
          <a:endParaRPr lang="en-ZA"/>
        </a:p>
      </dgm:t>
    </dgm:pt>
    <dgm:pt modelId="{7A7587C5-E117-436F-A5C6-527EAD9A1233}" type="pres">
      <dgm:prSet presAssocID="{14354787-F2B8-409E-880D-1BCC8318784A}" presName="FiveNodes_5_text" presStyleLbl="node1" presStyleIdx="4" presStyleCnt="5">
        <dgm:presLayoutVars>
          <dgm:bulletEnabled val="1"/>
        </dgm:presLayoutVars>
      </dgm:prSet>
      <dgm:spPr/>
      <dgm:t>
        <a:bodyPr/>
        <a:lstStyle/>
        <a:p>
          <a:endParaRPr lang="en-ZA"/>
        </a:p>
      </dgm:t>
    </dgm:pt>
  </dgm:ptLst>
  <dgm:cxnLst>
    <dgm:cxn modelId="{E445C9CB-5DC3-4832-8B9E-37C104ECA151}" type="presOf" srcId="{14354787-F2B8-409E-880D-1BCC8318784A}" destId="{DF4F575F-C412-4649-8F1C-CE7D344142F3}" srcOrd="0" destOrd="0" presId="urn:microsoft.com/office/officeart/2005/8/layout/vProcess5"/>
    <dgm:cxn modelId="{3ABEF4CF-151B-4D26-9879-9D47AF951C63}" type="presOf" srcId="{D0F7644F-6894-444B-B821-6811EDF97696}" destId="{6D28C86B-FEBA-443D-BDB0-23B1767ED2C6}" srcOrd="0" destOrd="0" presId="urn:microsoft.com/office/officeart/2005/8/layout/vProcess5"/>
    <dgm:cxn modelId="{7C521146-90E4-4179-8B4D-3FEE4D8A101E}" type="presOf" srcId="{B3AD1142-7FD5-483B-9770-DFF29FAC4E30}" destId="{D84E738D-3F89-4C33-AE5A-9F9555268826}" srcOrd="0" destOrd="0" presId="urn:microsoft.com/office/officeart/2005/8/layout/vProcess5"/>
    <dgm:cxn modelId="{3277D5AB-E512-4D06-8F27-73CCB5E82B69}" srcId="{14354787-F2B8-409E-880D-1BCC8318784A}" destId="{576662EC-D57D-4598-A1C3-427CDD758888}" srcOrd="2" destOrd="0" parTransId="{31B86145-6C26-429E-9C06-A4457698C94B}" sibTransId="{8AFAEB10-0863-4293-B356-C4000D89DA65}"/>
    <dgm:cxn modelId="{7B23A838-1B88-4A41-9AD4-5240C7BD42C5}" type="presOf" srcId="{D0F7644F-6894-444B-B821-6811EDF97696}" destId="{C7BD1B61-A3BC-4654-A2CA-9676DC786ADD}" srcOrd="1" destOrd="0" presId="urn:microsoft.com/office/officeart/2005/8/layout/vProcess5"/>
    <dgm:cxn modelId="{69F3CA7F-3CBE-4236-828F-E0A8C3780343}" srcId="{14354787-F2B8-409E-880D-1BCC8318784A}" destId="{E8483750-FCD7-4728-AB31-A51BE3C43F68}" srcOrd="3" destOrd="0" parTransId="{3528EEFB-46C3-418F-ADA4-05B4FB496211}" sibTransId="{B3AD1142-7FD5-483B-9770-DFF29FAC4E30}"/>
    <dgm:cxn modelId="{5A056F7E-6D55-4798-ACBB-C249CA7BEBF7}" type="presOf" srcId="{52F4B5C4-049D-4FC0-8285-B4A6CEFB81DD}" destId="{7A7587C5-E117-436F-A5C6-527EAD9A1233}" srcOrd="1" destOrd="0" presId="urn:microsoft.com/office/officeart/2005/8/layout/vProcess5"/>
    <dgm:cxn modelId="{85066666-6414-4F6F-B3A0-9035E0AC2112}" type="presOf" srcId="{C118C797-1D40-4E0B-9A41-B932B1FFCDEC}" destId="{D7CAD7D7-5927-40A5-8B24-0F1902A0AA01}" srcOrd="0" destOrd="0" presId="urn:microsoft.com/office/officeart/2005/8/layout/vProcess5"/>
    <dgm:cxn modelId="{15DDAF41-9A72-4A7C-B260-4D951D7C5AEC}" srcId="{14354787-F2B8-409E-880D-1BCC8318784A}" destId="{D0F7644F-6894-444B-B821-6811EDF97696}" srcOrd="0" destOrd="0" parTransId="{3FD98E99-4DA3-4BE7-87CF-8B83278A1480}" sibTransId="{C118C797-1D40-4E0B-9A41-B932B1FFCDEC}"/>
    <dgm:cxn modelId="{95BDD398-AF0A-400A-8F77-A21D35CC93BB}" type="presOf" srcId="{E8483750-FCD7-4728-AB31-A51BE3C43F68}" destId="{CD8A0C40-C60A-4052-A38F-CFAE6E8C5D75}" srcOrd="0" destOrd="0" presId="urn:microsoft.com/office/officeart/2005/8/layout/vProcess5"/>
    <dgm:cxn modelId="{480D1F0A-995E-4B39-BF85-B7B5A3CC4153}" type="presOf" srcId="{E8483750-FCD7-4728-AB31-A51BE3C43F68}" destId="{BA6F4D4D-9D7A-479F-9280-A7B9FFA050A0}" srcOrd="1" destOrd="0" presId="urn:microsoft.com/office/officeart/2005/8/layout/vProcess5"/>
    <dgm:cxn modelId="{71DD957D-D3E2-43E6-9F24-87AC8E9EFD3C}" type="presOf" srcId="{563B426D-39A7-4EAB-9484-65FBB0BCFA89}" destId="{3B9F6A73-0669-47F3-B3C3-A1E58EDCFF1C}" srcOrd="0" destOrd="0" presId="urn:microsoft.com/office/officeart/2005/8/layout/vProcess5"/>
    <dgm:cxn modelId="{396BE531-3869-48EA-A001-C5BA830C9DCB}" type="presOf" srcId="{8AFAEB10-0863-4293-B356-C4000D89DA65}" destId="{CCD1C44B-379F-4D08-B190-C926A60C95C2}" srcOrd="0" destOrd="0" presId="urn:microsoft.com/office/officeart/2005/8/layout/vProcess5"/>
    <dgm:cxn modelId="{5C92A06F-766E-47C6-B3CF-5BBBC6839C5E}" type="presOf" srcId="{52F4B5C4-049D-4FC0-8285-B4A6CEFB81DD}" destId="{D9C7EF17-F6E2-4A86-9D6C-A3E8BB252B5B}" srcOrd="0" destOrd="0" presId="urn:microsoft.com/office/officeart/2005/8/layout/vProcess5"/>
    <dgm:cxn modelId="{20AB8285-33A5-45EF-849E-CB19209425C0}" type="presOf" srcId="{576662EC-D57D-4598-A1C3-427CDD758888}" destId="{0F27869C-7CB3-4DE9-B0C3-4C9A9F24DCA0}" srcOrd="0" destOrd="0" presId="urn:microsoft.com/office/officeart/2005/8/layout/vProcess5"/>
    <dgm:cxn modelId="{F8BF6A30-5D0C-455F-8CA3-619262DCC8F4}" type="presOf" srcId="{563B426D-39A7-4EAB-9484-65FBB0BCFA89}" destId="{BF961D0C-70F5-43AA-99C8-5C0B12A3DFD0}" srcOrd="1" destOrd="0" presId="urn:microsoft.com/office/officeart/2005/8/layout/vProcess5"/>
    <dgm:cxn modelId="{0483E2D2-36F3-4D84-A3D4-94632360CAE6}" type="presOf" srcId="{576662EC-D57D-4598-A1C3-427CDD758888}" destId="{92C64118-0ABB-4A0D-A088-1F8D6CEA603F}" srcOrd="1" destOrd="0" presId="urn:microsoft.com/office/officeart/2005/8/layout/vProcess5"/>
    <dgm:cxn modelId="{EEAEBEC7-EC83-45E2-916A-7E1CD577B640}" srcId="{14354787-F2B8-409E-880D-1BCC8318784A}" destId="{563B426D-39A7-4EAB-9484-65FBB0BCFA89}" srcOrd="1" destOrd="0" parTransId="{1ADEB42C-A412-4F22-A754-713CDC572614}" sibTransId="{DD761B41-D96B-46DC-B995-F931878D022C}"/>
    <dgm:cxn modelId="{0C48BCC6-B603-4FD9-BE98-4D80448A6048}" srcId="{14354787-F2B8-409E-880D-1BCC8318784A}" destId="{52F4B5C4-049D-4FC0-8285-B4A6CEFB81DD}" srcOrd="4" destOrd="0" parTransId="{704692DF-5693-49A2-BCAF-9533000B9758}" sibTransId="{FB149465-5982-437A-9013-1AD7AC512A80}"/>
    <dgm:cxn modelId="{49C89B5A-448C-4206-8AFB-6DABF7180062}" type="presOf" srcId="{DD761B41-D96B-46DC-B995-F931878D022C}" destId="{7AC72EA6-A84F-4563-BC89-C66BAFA02A19}" srcOrd="0" destOrd="0" presId="urn:microsoft.com/office/officeart/2005/8/layout/vProcess5"/>
    <dgm:cxn modelId="{562FF62E-E0FF-4276-9CC2-BE0406B3CA01}" type="presParOf" srcId="{DF4F575F-C412-4649-8F1C-CE7D344142F3}" destId="{DC853F6B-112B-4F23-BC96-C0F2CCAEA7DC}" srcOrd="0" destOrd="0" presId="urn:microsoft.com/office/officeart/2005/8/layout/vProcess5"/>
    <dgm:cxn modelId="{5664EAD3-B87E-4533-AAAA-EB04FC39C764}" type="presParOf" srcId="{DF4F575F-C412-4649-8F1C-CE7D344142F3}" destId="{6D28C86B-FEBA-443D-BDB0-23B1767ED2C6}" srcOrd="1" destOrd="0" presId="urn:microsoft.com/office/officeart/2005/8/layout/vProcess5"/>
    <dgm:cxn modelId="{331D6ED1-5F84-4988-8F27-17A5D84D7E2A}" type="presParOf" srcId="{DF4F575F-C412-4649-8F1C-CE7D344142F3}" destId="{3B9F6A73-0669-47F3-B3C3-A1E58EDCFF1C}" srcOrd="2" destOrd="0" presId="urn:microsoft.com/office/officeart/2005/8/layout/vProcess5"/>
    <dgm:cxn modelId="{874D95CE-1308-4020-886D-7FD8126945DF}" type="presParOf" srcId="{DF4F575F-C412-4649-8F1C-CE7D344142F3}" destId="{0F27869C-7CB3-4DE9-B0C3-4C9A9F24DCA0}" srcOrd="3" destOrd="0" presId="urn:microsoft.com/office/officeart/2005/8/layout/vProcess5"/>
    <dgm:cxn modelId="{91E34B56-57F0-43E9-9186-4E1D5945DC11}" type="presParOf" srcId="{DF4F575F-C412-4649-8F1C-CE7D344142F3}" destId="{CD8A0C40-C60A-4052-A38F-CFAE6E8C5D75}" srcOrd="4" destOrd="0" presId="urn:microsoft.com/office/officeart/2005/8/layout/vProcess5"/>
    <dgm:cxn modelId="{D1E4D0F4-66E2-4534-A06D-6917E350FD30}" type="presParOf" srcId="{DF4F575F-C412-4649-8F1C-CE7D344142F3}" destId="{D9C7EF17-F6E2-4A86-9D6C-A3E8BB252B5B}" srcOrd="5" destOrd="0" presId="urn:microsoft.com/office/officeart/2005/8/layout/vProcess5"/>
    <dgm:cxn modelId="{3C8E81A0-9F18-49B2-B174-3F7724FD0978}" type="presParOf" srcId="{DF4F575F-C412-4649-8F1C-CE7D344142F3}" destId="{D7CAD7D7-5927-40A5-8B24-0F1902A0AA01}" srcOrd="6" destOrd="0" presId="urn:microsoft.com/office/officeart/2005/8/layout/vProcess5"/>
    <dgm:cxn modelId="{DD88DCE6-8403-49DA-8067-C6F8C45A86F2}" type="presParOf" srcId="{DF4F575F-C412-4649-8F1C-CE7D344142F3}" destId="{7AC72EA6-A84F-4563-BC89-C66BAFA02A19}" srcOrd="7" destOrd="0" presId="urn:microsoft.com/office/officeart/2005/8/layout/vProcess5"/>
    <dgm:cxn modelId="{807F1BA7-65E7-4E68-B52C-D94EA82CAB32}" type="presParOf" srcId="{DF4F575F-C412-4649-8F1C-CE7D344142F3}" destId="{CCD1C44B-379F-4D08-B190-C926A60C95C2}" srcOrd="8" destOrd="0" presId="urn:microsoft.com/office/officeart/2005/8/layout/vProcess5"/>
    <dgm:cxn modelId="{550C95F7-06A9-43A4-AF77-D7BA6AA8628A}" type="presParOf" srcId="{DF4F575F-C412-4649-8F1C-CE7D344142F3}" destId="{D84E738D-3F89-4C33-AE5A-9F9555268826}" srcOrd="9" destOrd="0" presId="urn:microsoft.com/office/officeart/2005/8/layout/vProcess5"/>
    <dgm:cxn modelId="{8AF5902E-34D8-4986-8BF7-D18A78E52A80}" type="presParOf" srcId="{DF4F575F-C412-4649-8F1C-CE7D344142F3}" destId="{C7BD1B61-A3BC-4654-A2CA-9676DC786ADD}" srcOrd="10" destOrd="0" presId="urn:microsoft.com/office/officeart/2005/8/layout/vProcess5"/>
    <dgm:cxn modelId="{1CD17A3F-0A80-4B48-9F2A-E6ABDD89CF18}" type="presParOf" srcId="{DF4F575F-C412-4649-8F1C-CE7D344142F3}" destId="{BF961D0C-70F5-43AA-99C8-5C0B12A3DFD0}" srcOrd="11" destOrd="0" presId="urn:microsoft.com/office/officeart/2005/8/layout/vProcess5"/>
    <dgm:cxn modelId="{9FBCDD02-377E-45B1-BE71-5E36934001CE}" type="presParOf" srcId="{DF4F575F-C412-4649-8F1C-CE7D344142F3}" destId="{92C64118-0ABB-4A0D-A088-1F8D6CEA603F}" srcOrd="12" destOrd="0" presId="urn:microsoft.com/office/officeart/2005/8/layout/vProcess5"/>
    <dgm:cxn modelId="{BF39ADC2-1F6F-4470-A194-809BECF69D29}" type="presParOf" srcId="{DF4F575F-C412-4649-8F1C-CE7D344142F3}" destId="{BA6F4D4D-9D7A-479F-9280-A7B9FFA050A0}" srcOrd="13" destOrd="0" presId="urn:microsoft.com/office/officeart/2005/8/layout/vProcess5"/>
    <dgm:cxn modelId="{6039FB6F-8892-40AC-A234-F58971A600C3}" type="presParOf" srcId="{DF4F575F-C412-4649-8F1C-CE7D344142F3}" destId="{7A7587C5-E117-436F-A5C6-527EAD9A1233}"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3F5F5F-C5EB-4DA6-86AB-7BBA2488E1D7}" type="datetimeFigureOut">
              <a:rPr lang="en-US" smtClean="0"/>
              <a:t>4/19/2015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1EA198-E0A6-4674-A7CE-4D452541762F}" type="slidenum">
              <a:rPr lang="en-US" smtClean="0"/>
              <a:t>‹#›</a:t>
            </a:fld>
            <a:endParaRPr lang="en-US" dirty="0"/>
          </a:p>
        </p:txBody>
      </p:sp>
    </p:spTree>
    <p:extLst>
      <p:ext uri="{BB962C8B-B14F-4D97-AF65-F5344CB8AC3E}">
        <p14:creationId xmlns:p14="http://schemas.microsoft.com/office/powerpoint/2010/main" val="11853044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51DEABC-D766-4322-8E78-B830FAE35C72}" type="datetime4">
              <a:rPr lang="en-US" smtClean="0"/>
              <a:pPr/>
              <a:t>April 19,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36766759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333F43-3E86-47E4-BFBB-2476D384E1C6}" type="datetime4">
              <a:rPr lang="en-US" smtClean="0"/>
              <a:pPr/>
              <a:t>April 19,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41414125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1663BA-01FC-4367-B6F3-ABB2645D55F1}" type="datetime4">
              <a:rPr lang="en-US" smtClean="0"/>
              <a:pPr/>
              <a:t>April 19,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1692605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9B19C71-EC74-44AF-B27E-FC7DC3C3A61D}" type="datetime4">
              <a:rPr lang="en-US" smtClean="0"/>
              <a:pPr/>
              <a:t>April 19, 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3501475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A5CDA29-3CBE-48EA-92AE-A996835462BA}" type="datetime4">
              <a:rPr lang="en-US" smtClean="0"/>
              <a:pPr/>
              <a:t>April 19, 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4188842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29EC054-3869-4501-B163-1BBFDE8DCE04}" type="datetime4">
              <a:rPr lang="en-US" smtClean="0"/>
              <a:pPr/>
              <a:t>April 19, 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3316913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63D831-56C1-49CF-8EF7-8B9A98402BCD}" type="datetime4">
              <a:rPr lang="en-US" smtClean="0"/>
              <a:pPr/>
              <a:t>April 19, 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4066469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AD5615-7F4F-4584-84D5-CC95918C321F}" type="datetime4">
              <a:rPr lang="en-US" smtClean="0"/>
              <a:pPr/>
              <a:t>April 19, 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580597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EEA923-9BEE-48CE-9F28-5B525F399BAD}" type="datetime4">
              <a:rPr lang="en-US" smtClean="0"/>
              <a:pPr/>
              <a:t>April 19, 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1780693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131F9E-604E-4343-9F29-EF72E8231CAD}" type="datetime4">
              <a:rPr lang="en-US" smtClean="0"/>
              <a:pPr/>
              <a:t>April 19,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28209201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A8E1CE-37F8-4102-8DF9-852A0A51F293}" type="datetime4">
              <a:rPr lang="en-US" smtClean="0"/>
              <a:pPr/>
              <a:t>April 19,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20728084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7258259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7076529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32704310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25263575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27079298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21880590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2715995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235560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9425648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4278625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1817320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01_Click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D0EFEE-2756-4A20-BF2A-63F0A94F99AC}" type="datetime4">
              <a:rPr lang="en-US" smtClean="0"/>
              <a:pPr/>
              <a:t>April 19, 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8DF745-7D3F-47F4-83A3-874385CFAA69}" type="slidenum">
              <a:rPr lang="en-US" smtClean="0"/>
              <a:pPr/>
              <a:t>‹#›</a:t>
            </a:fld>
            <a:endParaRPr lang="en-US" dirty="0"/>
          </a:p>
        </p:txBody>
      </p:sp>
      <p:pic>
        <p:nvPicPr>
          <p:cNvPr id="7" name="Picture 6" descr="NUSP logo.jpg"/>
          <p:cNvPicPr>
            <a:picLocks noChangeAspect="1"/>
          </p:cNvPicPr>
          <p:nvPr userDrawn="1"/>
        </p:nvPicPr>
        <p:blipFill rotWithShape="1">
          <a:blip r:embed="rId13" cstate="email">
            <a:extLst>
              <a:ext uri="{28A0092B-C50C-407E-A947-70E740481C1C}">
                <a14:useLocalDpi xmlns:a14="http://schemas.microsoft.com/office/drawing/2010/main"/>
              </a:ext>
            </a:extLst>
          </a:blip>
          <a:srcRect/>
          <a:stretch/>
        </p:blipFill>
        <p:spPr>
          <a:xfrm>
            <a:off x="8472598" y="6120940"/>
            <a:ext cx="519132" cy="641677"/>
          </a:xfrm>
          <a:prstGeom prst="rect">
            <a:avLst/>
          </a:prstGeom>
        </p:spPr>
      </p:pic>
      <p:pic>
        <p:nvPicPr>
          <p:cNvPr id="8" name="Picture 7" descr="dhs_logo.jpg"/>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06951" y="6108547"/>
            <a:ext cx="1893925" cy="690712"/>
          </a:xfrm>
          <a:prstGeom prst="rect">
            <a:avLst/>
          </a:prstGeom>
        </p:spPr>
      </p:pic>
      <p:sp>
        <p:nvSpPr>
          <p:cNvPr id="10" name="Snip Single Corner Rectangle 9"/>
          <p:cNvSpPr/>
          <p:nvPr/>
        </p:nvSpPr>
        <p:spPr>
          <a:xfrm rot="5400000">
            <a:off x="8557767" y="-85422"/>
            <a:ext cx="292331" cy="463176"/>
          </a:xfrm>
          <a:prstGeom prst="snip1Rect">
            <a:avLst/>
          </a:prstGeom>
          <a:solidFill>
            <a:srgbClr val="D85636"/>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12" name="TextBox 11"/>
          <p:cNvSpPr txBox="1"/>
          <p:nvPr userDrawn="1"/>
        </p:nvSpPr>
        <p:spPr>
          <a:xfrm>
            <a:off x="2000876" y="-6720"/>
            <a:ext cx="3914588" cy="369332"/>
          </a:xfrm>
          <a:prstGeom prst="rect">
            <a:avLst/>
          </a:prstGeom>
          <a:noFill/>
        </p:spPr>
        <p:txBody>
          <a:bodyPr wrap="square" rtlCol="0">
            <a:spAutoFit/>
          </a:bodyPr>
          <a:lstStyle/>
          <a:p>
            <a:pPr algn="r"/>
            <a:r>
              <a:rPr lang="en-US" sz="900" dirty="0" smtClean="0">
                <a:solidFill>
                  <a:schemeClr val="bg1">
                    <a:lumMod val="50000"/>
                  </a:schemeClr>
                </a:solidFill>
                <a:latin typeface="Arial Narrow"/>
                <a:cs typeface="Arial Narrow"/>
              </a:rPr>
              <a:t>INTRODUCTION TO</a:t>
            </a:r>
          </a:p>
          <a:p>
            <a:pPr algn="r"/>
            <a:r>
              <a:rPr lang="en-US" sz="900" dirty="0" smtClean="0">
                <a:latin typeface="Arial Narrow"/>
                <a:cs typeface="Arial Narrow"/>
              </a:rPr>
              <a:t>INFORMAL SETTLEMENT UPGRADING</a:t>
            </a:r>
            <a:endParaRPr lang="en-US" sz="900" dirty="0">
              <a:latin typeface="Arial Narrow"/>
              <a:cs typeface="Arial Narrow"/>
            </a:endParaRPr>
          </a:p>
        </p:txBody>
      </p:sp>
      <p:sp>
        <p:nvSpPr>
          <p:cNvPr id="13" name="Rectangle 12"/>
          <p:cNvSpPr/>
          <p:nvPr userDrawn="1"/>
        </p:nvSpPr>
        <p:spPr>
          <a:xfrm>
            <a:off x="5943600" y="0"/>
            <a:ext cx="2489822" cy="292332"/>
          </a:xfrm>
          <a:prstGeom prst="rect">
            <a:avLst/>
          </a:prstGeom>
          <a:solidFill>
            <a:srgbClr val="8643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TextBox 13"/>
          <p:cNvSpPr txBox="1"/>
          <p:nvPr userDrawn="1"/>
        </p:nvSpPr>
        <p:spPr>
          <a:xfrm>
            <a:off x="8419326" y="-69408"/>
            <a:ext cx="552822" cy="400110"/>
          </a:xfrm>
          <a:prstGeom prst="rect">
            <a:avLst/>
          </a:prstGeom>
          <a:noFill/>
        </p:spPr>
        <p:txBody>
          <a:bodyPr wrap="square" rtlCol="0">
            <a:spAutoFit/>
          </a:bodyPr>
          <a:lstStyle/>
          <a:p>
            <a:pPr algn="ctr"/>
            <a:r>
              <a:rPr lang="en-US" sz="2000" b="1" i="0" dirty="0" smtClean="0">
                <a:solidFill>
                  <a:schemeClr val="bg1"/>
                </a:solidFill>
                <a:latin typeface="Arial Narrow"/>
                <a:cs typeface="Arial Narrow"/>
              </a:rPr>
              <a:t>10</a:t>
            </a:r>
            <a:endParaRPr lang="en-US" sz="2000" b="1" i="0" dirty="0">
              <a:solidFill>
                <a:schemeClr val="bg1"/>
              </a:solidFill>
              <a:latin typeface="Arial Narrow"/>
              <a:cs typeface="Arial Narrow"/>
            </a:endParaRPr>
          </a:p>
        </p:txBody>
      </p:sp>
      <p:sp>
        <p:nvSpPr>
          <p:cNvPr id="15" name="TextBox 14"/>
          <p:cNvSpPr txBox="1"/>
          <p:nvPr userDrawn="1"/>
        </p:nvSpPr>
        <p:spPr>
          <a:xfrm>
            <a:off x="5943600" y="8009"/>
            <a:ext cx="2489821" cy="230832"/>
          </a:xfrm>
          <a:prstGeom prst="rect">
            <a:avLst/>
          </a:prstGeom>
          <a:noFill/>
        </p:spPr>
        <p:txBody>
          <a:bodyPr wrap="square" rtlCol="0">
            <a:spAutoFit/>
          </a:bodyPr>
          <a:lstStyle/>
          <a:p>
            <a:pPr algn="ctr"/>
            <a:r>
              <a:rPr lang="en-US" sz="900" dirty="0" smtClean="0">
                <a:solidFill>
                  <a:srgbClr val="FFFFFF"/>
                </a:solidFill>
                <a:latin typeface="Trebuchet MS"/>
                <a:cs typeface="Trebuchet MS"/>
              </a:rPr>
              <a:t>SECURING TENURE</a:t>
            </a:r>
            <a:endParaRPr lang="en-US" sz="900" dirty="0">
              <a:solidFill>
                <a:srgbClr val="FFFFFF"/>
              </a:solidFill>
              <a:latin typeface="Trebuchet MS"/>
              <a:cs typeface="Trebuchet MS"/>
            </a:endParaRPr>
          </a:p>
        </p:txBody>
      </p:sp>
    </p:spTree>
    <p:extLst>
      <p:ext uri="{BB962C8B-B14F-4D97-AF65-F5344CB8AC3E}">
        <p14:creationId xmlns:p14="http://schemas.microsoft.com/office/powerpoint/2010/main" val="13247487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sldNum="0" hdr="0" ftr="0" dt="0"/>
  <p:txStyles>
    <p:titleStyle>
      <a:lvl1pPr algn="l" defTabSz="457200" rtl="0" eaLnBrk="1" latinLnBrk="0" hangingPunct="1">
        <a:spcBef>
          <a:spcPct val="0"/>
        </a:spcBef>
        <a:buNone/>
        <a:defRPr sz="3600" b="1" i="0" kern="1200">
          <a:solidFill>
            <a:srgbClr val="D85636"/>
          </a:solidFill>
          <a:latin typeface="Arial Narrow"/>
          <a:ea typeface="+mj-ea"/>
          <a:cs typeface="Arial Narrow"/>
        </a:defRPr>
      </a:lvl1pPr>
    </p:titleStyle>
    <p:bodyStyle>
      <a:lvl1pPr marL="342900" indent="-342900" algn="l" defTabSz="457200" rtl="0" eaLnBrk="1" latinLnBrk="0" hangingPunct="1">
        <a:spcBef>
          <a:spcPct val="20000"/>
        </a:spcBef>
        <a:buFont typeface="Arial"/>
        <a:buChar char="•"/>
        <a:defRPr sz="2400" kern="1200">
          <a:solidFill>
            <a:schemeClr val="tx1">
              <a:lumMod val="65000"/>
              <a:lumOff val="35000"/>
            </a:schemeClr>
          </a:solidFill>
          <a:latin typeface="Trebuchet MS"/>
          <a:ea typeface="+mn-ea"/>
          <a:cs typeface="Trebuchet MS"/>
        </a:defRPr>
      </a:lvl1pPr>
      <a:lvl2pPr marL="742950" indent="-285750" algn="l" defTabSz="457200" rtl="0" eaLnBrk="1" latinLnBrk="0" hangingPunct="1">
        <a:spcBef>
          <a:spcPct val="20000"/>
        </a:spcBef>
        <a:buFont typeface="Arial"/>
        <a:buChar char="–"/>
        <a:defRPr sz="2200" kern="1200">
          <a:solidFill>
            <a:schemeClr val="tx1">
              <a:lumMod val="65000"/>
              <a:lumOff val="35000"/>
            </a:schemeClr>
          </a:solidFill>
          <a:latin typeface="Trebuchet MS"/>
          <a:ea typeface="+mn-ea"/>
          <a:cs typeface="Trebuchet MS"/>
        </a:defRPr>
      </a:lvl2pPr>
      <a:lvl3pPr marL="1143000" indent="-228600" algn="l" defTabSz="457200" rtl="0" eaLnBrk="1" latinLnBrk="0" hangingPunct="1">
        <a:spcBef>
          <a:spcPct val="20000"/>
        </a:spcBef>
        <a:buFont typeface="Arial"/>
        <a:buChar char="•"/>
        <a:defRPr sz="2000" kern="1200">
          <a:solidFill>
            <a:schemeClr val="tx1">
              <a:lumMod val="65000"/>
              <a:lumOff val="35000"/>
            </a:schemeClr>
          </a:solidFill>
          <a:latin typeface="Trebuchet MS"/>
          <a:ea typeface="+mn-ea"/>
          <a:cs typeface="Trebuchet MS"/>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Trebuchet MS"/>
          <a:ea typeface="+mn-ea"/>
          <a:cs typeface="Trebuchet MS"/>
        </a:defRPr>
      </a:lvl4pPr>
      <a:lvl5pPr marL="2057400" indent="-228600" algn="l" defTabSz="457200" rtl="0" eaLnBrk="1" latinLnBrk="0" hangingPunct="1">
        <a:spcBef>
          <a:spcPct val="20000"/>
        </a:spcBef>
        <a:buFont typeface="Arial"/>
        <a:buChar char="»"/>
        <a:defRPr sz="1600" kern="1200">
          <a:solidFill>
            <a:schemeClr val="tx1">
              <a:lumMod val="65000"/>
              <a:lumOff val="35000"/>
            </a:schemeClr>
          </a:solidFill>
          <a:latin typeface="Trebuchet MS"/>
          <a:ea typeface="+mn-ea"/>
          <a:cs typeface="Trebuchet M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Title slide only</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645210-9A6B-394C-B5D4-BCD29EEA3504}" type="datetimeFigureOut">
              <a:rPr lang="en-US" smtClean="0"/>
              <a:t>4/19/2015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71C563-8144-CD4D-8608-BEFAC73CE31A}" type="slidenum">
              <a:rPr lang="en-US" smtClean="0"/>
              <a:t>‹#›</a:t>
            </a:fld>
            <a:endParaRPr lang="en-US" dirty="0"/>
          </a:p>
        </p:txBody>
      </p:sp>
    </p:spTree>
    <p:extLst>
      <p:ext uri="{BB962C8B-B14F-4D97-AF65-F5344CB8AC3E}">
        <p14:creationId xmlns:p14="http://schemas.microsoft.com/office/powerpoint/2010/main" val="373933502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0" indent="0" algn="l" defTabSz="457200" rtl="0" eaLnBrk="1" latinLnBrk="0" hangingPunct="1">
        <a:spcBef>
          <a:spcPct val="20000"/>
        </a:spcBef>
        <a:buFont typeface="Arial"/>
        <a:buNone/>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7.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Layout" Target="../diagrams/layout1.xml"/><Relationship Id="rId7" Type="http://schemas.openxmlformats.org/officeDocument/2006/relationships/image" Target="../media/image7.pn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10" Type="http://schemas.openxmlformats.org/officeDocument/2006/relationships/image" Target="../media/image10.png"/><Relationship Id="rId4" Type="http://schemas.openxmlformats.org/officeDocument/2006/relationships/diagramQuickStyle" Target="../diagrams/quickStyle1.xml"/><Relationship Id="rId9" Type="http://schemas.openxmlformats.org/officeDocument/2006/relationships/image" Target="../media/image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28600"/>
            <a:ext cx="9144000" cy="2514600"/>
          </a:xfrm>
          <a:prstGeom prst="rect">
            <a:avLst/>
          </a:prstGeom>
          <a:solidFill>
            <a:srgbClr val="D6563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676400" y="-30162"/>
            <a:ext cx="5638800" cy="715962"/>
          </a:xfrm>
        </p:spPr>
        <p:txBody>
          <a:bodyPr anchor="b"/>
          <a:lstStyle/>
          <a:p>
            <a:pPr algn="l"/>
            <a:r>
              <a:rPr lang="en-US" sz="1400" dirty="0" smtClean="0">
                <a:solidFill>
                  <a:schemeClr val="bg1"/>
                </a:solidFill>
                <a:latin typeface="Arial Narrow"/>
                <a:cs typeface="Arial Narrow"/>
              </a:rPr>
              <a:t> INTRODUCTION TO</a:t>
            </a:r>
            <a:endParaRPr lang="en-US" sz="1400" dirty="0">
              <a:solidFill>
                <a:schemeClr val="bg1"/>
              </a:solidFill>
              <a:latin typeface="Arial Narrow"/>
              <a:cs typeface="Arial Narrow"/>
            </a:endParaRPr>
          </a:p>
        </p:txBody>
      </p:sp>
      <p:sp>
        <p:nvSpPr>
          <p:cNvPr id="3" name="Title 1"/>
          <p:cNvSpPr txBox="1">
            <a:spLocks/>
          </p:cNvSpPr>
          <p:nvPr/>
        </p:nvSpPr>
        <p:spPr>
          <a:xfrm>
            <a:off x="685800" y="533400"/>
            <a:ext cx="7772400" cy="6096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b="1" dirty="0" smtClean="0">
                <a:solidFill>
                  <a:srgbClr val="FFFFFF"/>
                </a:solidFill>
                <a:latin typeface="Arial Narrow"/>
                <a:cs typeface="Arial Narrow"/>
              </a:rPr>
              <a:t>INFORMAL SETTLEMENT</a:t>
            </a:r>
          </a:p>
        </p:txBody>
      </p:sp>
      <p:sp>
        <p:nvSpPr>
          <p:cNvPr id="4" name="Title 1"/>
          <p:cNvSpPr txBox="1">
            <a:spLocks/>
          </p:cNvSpPr>
          <p:nvPr/>
        </p:nvSpPr>
        <p:spPr>
          <a:xfrm>
            <a:off x="685800" y="838200"/>
            <a:ext cx="7772400" cy="838201"/>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9000" b="1" dirty="0" smtClean="0">
                <a:solidFill>
                  <a:srgbClr val="FFFFFF"/>
                </a:solidFill>
                <a:latin typeface="Arial Narrow"/>
                <a:cs typeface="Arial Narrow"/>
              </a:rPr>
              <a:t>UPGRADING</a:t>
            </a:r>
            <a:endParaRPr lang="en-US" sz="9000" b="1" dirty="0">
              <a:solidFill>
                <a:srgbClr val="FFFFFF"/>
              </a:solidFill>
              <a:latin typeface="Arial Narrow"/>
              <a:cs typeface="Arial Narrow"/>
            </a:endParaRPr>
          </a:p>
        </p:txBody>
      </p:sp>
      <p:sp>
        <p:nvSpPr>
          <p:cNvPr id="6" name="Rectangle 5"/>
          <p:cNvSpPr/>
          <p:nvPr/>
        </p:nvSpPr>
        <p:spPr>
          <a:xfrm>
            <a:off x="0" y="2362200"/>
            <a:ext cx="9144000" cy="685800"/>
          </a:xfrm>
          <a:prstGeom prst="rect">
            <a:avLst/>
          </a:prstGeom>
          <a:solidFill>
            <a:srgbClr val="8643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itle 1"/>
          <p:cNvSpPr txBox="1">
            <a:spLocks/>
          </p:cNvSpPr>
          <p:nvPr/>
        </p:nvSpPr>
        <p:spPr>
          <a:xfrm>
            <a:off x="2000876" y="2438400"/>
            <a:ext cx="4552324" cy="4572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200" dirty="0" smtClean="0">
                <a:solidFill>
                  <a:schemeClr val="bg1"/>
                </a:solidFill>
                <a:latin typeface="Arial Narrow"/>
                <a:cs typeface="Arial Narrow"/>
              </a:rPr>
              <a:t>MODULE 7: SECURING TENURE</a:t>
            </a:r>
            <a:endParaRPr lang="en-US" sz="2200" dirty="0">
              <a:solidFill>
                <a:schemeClr val="bg1"/>
              </a:solidFill>
              <a:latin typeface="Arial Narrow"/>
              <a:cs typeface="Arial Narrow"/>
            </a:endParaRPr>
          </a:p>
        </p:txBody>
      </p:sp>
      <p:pic>
        <p:nvPicPr>
          <p:cNvPr id="9" name="Picture 8" descr="NUSP logo.jp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472598" y="6120940"/>
            <a:ext cx="519132" cy="641677"/>
          </a:xfrm>
          <a:prstGeom prst="rect">
            <a:avLst/>
          </a:prstGeom>
        </p:spPr>
      </p:pic>
      <p:pic>
        <p:nvPicPr>
          <p:cNvPr id="10" name="Picture 9" descr="dhs_logo.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6951" y="6108547"/>
            <a:ext cx="1893925" cy="690712"/>
          </a:xfrm>
          <a:prstGeom prst="rect">
            <a:avLst/>
          </a:prstGeom>
        </p:spPr>
      </p:pic>
      <p:pic>
        <p:nvPicPr>
          <p:cNvPr id="8" name="Picture 7" descr="Besters Sept 2004 sept 2014 small.jpg"/>
          <p:cNvPicPr>
            <a:picLocks noChangeAspect="1"/>
          </p:cNvPicPr>
          <p:nvPr/>
        </p:nvPicPr>
        <p:blipFill rotWithShape="1">
          <a:blip r:embed="rId4">
            <a:extLst>
              <a:ext uri="{28A0092B-C50C-407E-A947-70E740481C1C}">
                <a14:useLocalDpi xmlns:a14="http://schemas.microsoft.com/office/drawing/2010/main" val="0"/>
              </a:ext>
            </a:extLst>
          </a:blip>
          <a:srcRect t="26336" b="32305"/>
          <a:stretch/>
        </p:blipFill>
        <p:spPr>
          <a:xfrm>
            <a:off x="0" y="3124200"/>
            <a:ext cx="9144000" cy="2836333"/>
          </a:xfrm>
          <a:prstGeom prst="rect">
            <a:avLst/>
          </a:prstGeom>
        </p:spPr>
      </p:pic>
    </p:spTree>
    <p:extLst>
      <p:ext uri="{BB962C8B-B14F-4D97-AF65-F5344CB8AC3E}">
        <p14:creationId xmlns:p14="http://schemas.microsoft.com/office/powerpoint/2010/main" val="12500672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84238"/>
          </a:xfrm>
        </p:spPr>
        <p:txBody>
          <a:bodyPr>
            <a:normAutofit/>
          </a:bodyPr>
          <a:lstStyle/>
          <a:p>
            <a:r>
              <a:rPr lang="en-US" dirty="0" smtClean="0"/>
              <a:t>Module purpose</a:t>
            </a:r>
            <a:endParaRPr lang="en-US" dirty="0"/>
          </a:p>
        </p:txBody>
      </p:sp>
      <p:sp>
        <p:nvSpPr>
          <p:cNvPr id="3" name="Content Placeholder 2"/>
          <p:cNvSpPr>
            <a:spLocks noGrp="1"/>
          </p:cNvSpPr>
          <p:nvPr>
            <p:ph idx="1"/>
          </p:nvPr>
        </p:nvSpPr>
        <p:spPr>
          <a:xfrm>
            <a:off x="457200" y="1417638"/>
            <a:ext cx="8229600" cy="4525963"/>
          </a:xfrm>
        </p:spPr>
        <p:txBody>
          <a:bodyPr/>
          <a:lstStyle/>
          <a:p>
            <a:pPr marL="0" indent="0">
              <a:buNone/>
            </a:pPr>
            <a:endParaRPr lang="en-US" dirty="0"/>
          </a:p>
          <a:p>
            <a:pPr marL="0" indent="0">
              <a:buNone/>
            </a:pPr>
            <a:r>
              <a:rPr lang="en-US" dirty="0"/>
              <a:t>The purpose of this module is to enable you to understand the nature of tenure security in broader terms than registered individual title, how tenure security applies to incremental informal settlement upgrading and the options for intervention, so that solutions can be developed to provide tenure security.</a:t>
            </a:r>
          </a:p>
          <a:p>
            <a:pPr marL="0" indent="0">
              <a:buNone/>
            </a:pPr>
            <a:endParaRPr lang="en-ZA" dirty="0"/>
          </a:p>
          <a:p>
            <a:pPr marL="0" indent="0">
              <a:buNone/>
            </a:pPr>
            <a:endParaRPr lang="en-US" dirty="0"/>
          </a:p>
        </p:txBody>
      </p:sp>
    </p:spTree>
    <p:extLst>
      <p:ext uri="{BB962C8B-B14F-4D97-AF65-F5344CB8AC3E}">
        <p14:creationId xmlns:p14="http://schemas.microsoft.com/office/powerpoint/2010/main" val="25150988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84238"/>
          </a:xfrm>
        </p:spPr>
        <p:txBody>
          <a:bodyPr>
            <a:normAutofit/>
          </a:bodyPr>
          <a:lstStyle/>
          <a:p>
            <a:r>
              <a:rPr lang="en-ZA" sz="4000" dirty="0"/>
              <a:t>Learning </a:t>
            </a:r>
            <a:r>
              <a:rPr lang="en-ZA" sz="4000" dirty="0" smtClean="0"/>
              <a:t>outcomes</a:t>
            </a:r>
            <a:endParaRPr lang="en-US" dirty="0"/>
          </a:p>
        </p:txBody>
      </p:sp>
      <p:sp>
        <p:nvSpPr>
          <p:cNvPr id="3" name="Content Placeholder 2"/>
          <p:cNvSpPr>
            <a:spLocks noGrp="1"/>
          </p:cNvSpPr>
          <p:nvPr>
            <p:ph idx="1"/>
          </p:nvPr>
        </p:nvSpPr>
        <p:spPr/>
        <p:txBody>
          <a:bodyPr>
            <a:normAutofit/>
          </a:bodyPr>
          <a:lstStyle/>
          <a:p>
            <a:pPr marL="0" indent="0">
              <a:buNone/>
            </a:pPr>
            <a:r>
              <a:rPr lang="en-US" dirty="0"/>
              <a:t>After completing this module you should be able to:</a:t>
            </a:r>
          </a:p>
          <a:p>
            <a:pPr lvl="0"/>
            <a:r>
              <a:rPr lang="en-US" dirty="0"/>
              <a:t>Define tenure security and explain its importance in informal settlement upgrading;</a:t>
            </a:r>
          </a:p>
          <a:p>
            <a:pPr lvl="0"/>
            <a:r>
              <a:rPr lang="en-US" dirty="0"/>
              <a:t>Discuss some of the existing, local tenure arrangements in informal settlements;</a:t>
            </a:r>
          </a:p>
          <a:p>
            <a:pPr lvl="0"/>
            <a:r>
              <a:rPr lang="en-US" dirty="0"/>
              <a:t>Discuss how policy and legislation can support an incremental approach to tenure;</a:t>
            </a:r>
          </a:p>
          <a:p>
            <a:pPr lvl="0"/>
            <a:r>
              <a:rPr lang="en-US" dirty="0"/>
              <a:t>Identify different tenure security options for incremental informal settlement upgrading.</a:t>
            </a:r>
          </a:p>
          <a:p>
            <a:endParaRPr lang="en-US" dirty="0"/>
          </a:p>
        </p:txBody>
      </p:sp>
    </p:spTree>
    <p:extLst>
      <p:ext uri="{BB962C8B-B14F-4D97-AF65-F5344CB8AC3E}">
        <p14:creationId xmlns:p14="http://schemas.microsoft.com/office/powerpoint/2010/main" val="4705189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content </a:t>
            </a:r>
          </a:p>
        </p:txBody>
      </p:sp>
      <p:sp>
        <p:nvSpPr>
          <p:cNvPr id="3" name="Content Placeholder 2"/>
          <p:cNvSpPr>
            <a:spLocks noGrp="1"/>
          </p:cNvSpPr>
          <p:nvPr>
            <p:ph idx="1"/>
          </p:nvPr>
        </p:nvSpPr>
        <p:spPr/>
        <p:txBody>
          <a:bodyPr/>
          <a:lstStyle/>
          <a:p>
            <a:pPr marL="457200" indent="-457200">
              <a:buAutoNum type="arabicPeriod"/>
            </a:pPr>
            <a:r>
              <a:rPr lang="en-US" dirty="0" smtClean="0"/>
              <a:t>Understanding tenure security</a:t>
            </a:r>
          </a:p>
          <a:p>
            <a:pPr marL="457200" indent="-457200">
              <a:buAutoNum type="arabicPeriod"/>
            </a:pPr>
            <a:r>
              <a:rPr lang="en-US" dirty="0" smtClean="0"/>
              <a:t>Providing tenure security incrementally</a:t>
            </a:r>
          </a:p>
          <a:p>
            <a:pPr marL="457200" indent="-457200">
              <a:buAutoNum type="arabicPeriod"/>
            </a:pPr>
            <a:r>
              <a:rPr lang="en-US" dirty="0" smtClean="0"/>
              <a:t>The legislative and policy context for tenure security</a:t>
            </a:r>
          </a:p>
          <a:p>
            <a:pPr marL="457200" indent="-457200">
              <a:buAutoNum type="arabicPeriod"/>
            </a:pPr>
            <a:r>
              <a:rPr lang="en-US" dirty="0" smtClean="0"/>
              <a:t>Addressing tenure security in the upgrading process</a:t>
            </a:r>
          </a:p>
          <a:p>
            <a:pPr marL="457200" indent="-457200">
              <a:buAutoNum type="arabicPeriod"/>
            </a:pPr>
            <a:r>
              <a:rPr lang="en-US" dirty="0" smtClean="0"/>
              <a:t>Making it practical</a:t>
            </a:r>
          </a:p>
          <a:p>
            <a:endParaRPr lang="en-US" dirty="0"/>
          </a:p>
        </p:txBody>
      </p:sp>
    </p:spTree>
    <p:extLst>
      <p:ext uri="{BB962C8B-B14F-4D97-AF65-F5344CB8AC3E}">
        <p14:creationId xmlns:p14="http://schemas.microsoft.com/office/powerpoint/2010/main" val="9739956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a:bodyPr>
          <a:lstStyle/>
          <a:p>
            <a:r>
              <a:rPr lang="en-ZA" dirty="0" smtClean="0"/>
              <a:t>Activity 7.1</a:t>
            </a:r>
            <a:r>
              <a:rPr lang="en-ZA" dirty="0"/>
              <a:t>: </a:t>
            </a:r>
            <a:r>
              <a:rPr lang="en-ZA" dirty="0" smtClean="0"/>
              <a:t>Know what you know</a:t>
            </a:r>
            <a:endParaRPr lang="en-US" dirty="0"/>
          </a:p>
        </p:txBody>
      </p:sp>
      <p:sp>
        <p:nvSpPr>
          <p:cNvPr id="3" name="Content Placeholder 2"/>
          <p:cNvSpPr>
            <a:spLocks noGrp="1"/>
          </p:cNvSpPr>
          <p:nvPr>
            <p:ph idx="1"/>
          </p:nvPr>
        </p:nvSpPr>
        <p:spPr/>
        <p:txBody>
          <a:bodyPr/>
          <a:lstStyle/>
          <a:p>
            <a:r>
              <a:rPr lang="en-ZA" b="1" dirty="0"/>
              <a:t>Type of activity: </a:t>
            </a:r>
            <a:r>
              <a:rPr lang="en-ZA" dirty="0"/>
              <a:t>Triads (three people)</a:t>
            </a:r>
            <a:endParaRPr lang="en-US" b="1" dirty="0"/>
          </a:p>
          <a:p>
            <a:r>
              <a:rPr lang="en-ZA" b="1" dirty="0"/>
              <a:t>Timing: </a:t>
            </a:r>
            <a:r>
              <a:rPr lang="en-ZA" dirty="0"/>
              <a:t>10 minutes</a:t>
            </a:r>
            <a:endParaRPr lang="en-US" b="1" dirty="0"/>
          </a:p>
          <a:p>
            <a:r>
              <a:rPr lang="en-ZA" b="1" i="1" dirty="0"/>
              <a:t>Purpose: </a:t>
            </a:r>
            <a:r>
              <a:rPr lang="en-ZA" i="1" dirty="0"/>
              <a:t>To share personal experience and reflect on tenure security</a:t>
            </a:r>
            <a:r>
              <a:rPr lang="en-ZA" b="1" i="1" dirty="0"/>
              <a:t>.</a:t>
            </a:r>
            <a:endParaRPr lang="en-US" b="1" i="1" dirty="0"/>
          </a:p>
          <a:p>
            <a:r>
              <a:rPr lang="en-ZA" b="1" i="1" dirty="0"/>
              <a:t>Instruction: </a:t>
            </a:r>
            <a:r>
              <a:rPr lang="en-ZA" i="1" dirty="0"/>
              <a:t>In your groups discuss tenure using the </a:t>
            </a:r>
            <a:r>
              <a:rPr lang="en-ZA" i="1" dirty="0" smtClean="0"/>
              <a:t> questions in the Participant Manual. </a:t>
            </a:r>
            <a:r>
              <a:rPr lang="en-ZA" i="1" dirty="0"/>
              <a:t>Note: there are no right or wrong answers. After the group discussions, the facilitator will highlight key points</a:t>
            </a:r>
            <a:r>
              <a:rPr lang="en-ZA" b="1" i="1" dirty="0" smtClean="0"/>
              <a:t>.</a:t>
            </a:r>
            <a:endParaRPr lang="en-US" b="1" i="1" dirty="0"/>
          </a:p>
          <a:p>
            <a:endParaRPr lang="en-US" dirty="0"/>
          </a:p>
        </p:txBody>
      </p:sp>
    </p:spTree>
    <p:extLst>
      <p:ext uri="{BB962C8B-B14F-4D97-AF65-F5344CB8AC3E}">
        <p14:creationId xmlns:p14="http://schemas.microsoft.com/office/powerpoint/2010/main" val="4156590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1. Understanding tenure security</a:t>
            </a:r>
            <a:br>
              <a:rPr lang="en-ZA" dirty="0" smtClean="0"/>
            </a:br>
            <a:r>
              <a:rPr lang="en-ZA" dirty="0" smtClean="0"/>
              <a:t>Defining tenure</a:t>
            </a:r>
            <a:endParaRPr lang="en-ZA" dirty="0"/>
          </a:p>
        </p:txBody>
      </p:sp>
      <p:sp>
        <p:nvSpPr>
          <p:cNvPr id="3" name="Content Placeholder 2"/>
          <p:cNvSpPr>
            <a:spLocks noGrp="1"/>
          </p:cNvSpPr>
          <p:nvPr>
            <p:ph idx="1"/>
          </p:nvPr>
        </p:nvSpPr>
        <p:spPr>
          <a:xfrm>
            <a:off x="426720" y="1600200"/>
            <a:ext cx="8229600" cy="3886200"/>
          </a:xfrm>
        </p:spPr>
        <p:txBody>
          <a:bodyPr>
            <a:normAutofit fontScale="92500" lnSpcReduction="20000"/>
          </a:bodyPr>
          <a:lstStyle/>
          <a:p>
            <a:r>
              <a:rPr lang="en-US" dirty="0"/>
              <a:t>There are various kinds of tenure such as individual ownership or rental. </a:t>
            </a:r>
            <a:endParaRPr lang="en-US" dirty="0" smtClean="0"/>
          </a:p>
          <a:p>
            <a:r>
              <a:rPr lang="en-US" dirty="0" smtClean="0"/>
              <a:t>The </a:t>
            </a:r>
            <a:r>
              <a:rPr lang="en-US" dirty="0"/>
              <a:t>UN Special Rapporteur offered this definition in 2012:</a:t>
            </a:r>
          </a:p>
          <a:p>
            <a:pPr marL="400050" lvl="1" indent="0">
              <a:buNone/>
            </a:pPr>
            <a:r>
              <a:rPr lang="en-US" i="1" dirty="0"/>
              <a:t>Tenure is </a:t>
            </a:r>
            <a:r>
              <a:rPr lang="en-US" b="1" i="1" dirty="0"/>
              <a:t>the set of relationships with respect to housing and land,</a:t>
            </a:r>
            <a:r>
              <a:rPr lang="en-US" i="1" dirty="0"/>
              <a:t> established through statutory law or customary, informal or hybrid arrangements.</a:t>
            </a:r>
            <a:endParaRPr lang="en-US" dirty="0"/>
          </a:p>
          <a:p>
            <a:r>
              <a:rPr lang="en-US" dirty="0"/>
              <a:t>What’s important about this definition is that it emphasises relationships:</a:t>
            </a:r>
          </a:p>
          <a:p>
            <a:r>
              <a:rPr lang="en-US" dirty="0" smtClean="0"/>
              <a:t>This </a:t>
            </a:r>
            <a:r>
              <a:rPr lang="en-US" dirty="0"/>
              <a:t>definition also shows that tenure is established in different ways, of which statutory law is one. Others are customary and informal arrangements. A fourth way is through hybrid arrangements. </a:t>
            </a:r>
            <a:endParaRPr lang="en-ZA" dirty="0"/>
          </a:p>
        </p:txBody>
      </p:sp>
      <p:sp>
        <p:nvSpPr>
          <p:cNvPr id="4" name="TextBox 3"/>
          <p:cNvSpPr txBox="1"/>
          <p:nvPr/>
        </p:nvSpPr>
        <p:spPr>
          <a:xfrm>
            <a:off x="762000" y="5059680"/>
            <a:ext cx="7924800" cy="1569660"/>
          </a:xfrm>
          <a:prstGeom prst="rect">
            <a:avLst/>
          </a:prstGeom>
          <a:noFill/>
        </p:spPr>
        <p:txBody>
          <a:bodyPr wrap="square" rtlCol="0">
            <a:spAutoFit/>
          </a:bodyPr>
          <a:lstStyle/>
          <a:p>
            <a:pPr marL="0" lvl="1"/>
            <a:r>
              <a:rPr lang="en-US" sz="2400" b="1" dirty="0" smtClean="0">
                <a:solidFill>
                  <a:srgbClr val="D65636"/>
                </a:solidFill>
              </a:rPr>
              <a:t>→ </a:t>
            </a:r>
            <a:r>
              <a:rPr lang="en-US" sz="2400" dirty="0" smtClean="0">
                <a:solidFill>
                  <a:srgbClr val="D65636"/>
                </a:solidFill>
              </a:rPr>
              <a:t> Tenure </a:t>
            </a:r>
            <a:r>
              <a:rPr lang="en-US" sz="2400" dirty="0">
                <a:solidFill>
                  <a:srgbClr val="D65636"/>
                </a:solidFill>
              </a:rPr>
              <a:t>is not simply about the law, or about legal forms of holding land or </a:t>
            </a:r>
            <a:r>
              <a:rPr lang="en-US" sz="2400" dirty="0" smtClean="0">
                <a:solidFill>
                  <a:srgbClr val="D65636"/>
                </a:solidFill>
              </a:rPr>
              <a:t>housing. It </a:t>
            </a:r>
            <a:r>
              <a:rPr lang="en-US" sz="2400" dirty="0">
                <a:solidFill>
                  <a:srgbClr val="D65636"/>
                </a:solidFill>
              </a:rPr>
              <a:t>is about the relationships that people have to land or property.</a:t>
            </a:r>
          </a:p>
          <a:p>
            <a:pPr marL="0" lvl="1"/>
            <a:endParaRPr lang="en-US" sz="2400" dirty="0" smtClean="0">
              <a:solidFill>
                <a:srgbClr val="D65636"/>
              </a:solidFill>
            </a:endParaRPr>
          </a:p>
        </p:txBody>
      </p:sp>
    </p:spTree>
    <p:extLst>
      <p:ext uri="{BB962C8B-B14F-4D97-AF65-F5344CB8AC3E}">
        <p14:creationId xmlns:p14="http://schemas.microsoft.com/office/powerpoint/2010/main" val="32531342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a:bodyPr>
          <a:lstStyle/>
          <a:p>
            <a:r>
              <a:rPr lang="en-ZA" dirty="0" smtClean="0"/>
              <a:t>Tenure form and function</a:t>
            </a:r>
            <a:endParaRPr lang="en-ZA" dirty="0"/>
          </a:p>
        </p:txBody>
      </p:sp>
      <p:sp>
        <p:nvSpPr>
          <p:cNvPr id="3" name="Content Placeholder 2"/>
          <p:cNvSpPr>
            <a:spLocks noGrp="1"/>
          </p:cNvSpPr>
          <p:nvPr>
            <p:ph idx="1"/>
          </p:nvPr>
        </p:nvSpPr>
        <p:spPr>
          <a:xfrm>
            <a:off x="457200" y="1371600"/>
            <a:ext cx="8229600" cy="4800600"/>
          </a:xfrm>
        </p:spPr>
        <p:txBody>
          <a:bodyPr>
            <a:normAutofit/>
          </a:bodyPr>
          <a:lstStyle/>
          <a:p>
            <a:pPr lvl="1"/>
            <a:endParaRPr lang="en-ZA" sz="2400" b="1" dirty="0" smtClean="0"/>
          </a:p>
          <a:p>
            <a:r>
              <a:rPr lang="en-ZA" dirty="0" smtClean="0"/>
              <a:t>TENURE FO</a:t>
            </a:r>
            <a:r>
              <a:rPr lang="en-ZA" b="1" dirty="0" smtClean="0"/>
              <a:t>RM</a:t>
            </a:r>
            <a:r>
              <a:rPr lang="en-ZA" dirty="0" smtClean="0"/>
              <a:t> refers to </a:t>
            </a:r>
            <a:r>
              <a:rPr lang="en-ZA" dirty="0"/>
              <a:t>individual ownership, group ownership, rental </a:t>
            </a:r>
            <a:r>
              <a:rPr lang="en-ZA" dirty="0" smtClean="0"/>
              <a:t>or other variations</a:t>
            </a:r>
          </a:p>
          <a:p>
            <a:r>
              <a:rPr lang="en-ZA" dirty="0"/>
              <a:t>T</a:t>
            </a:r>
            <a:r>
              <a:rPr lang="en-ZA" dirty="0" smtClean="0"/>
              <a:t>itle </a:t>
            </a:r>
            <a:r>
              <a:rPr lang="en-ZA" dirty="0"/>
              <a:t>and tenure are </a:t>
            </a:r>
            <a:r>
              <a:rPr lang="en-ZA" u="sng" dirty="0" smtClean="0"/>
              <a:t>not</a:t>
            </a:r>
            <a:r>
              <a:rPr lang="en-ZA" dirty="0" smtClean="0"/>
              <a:t> the same thing</a:t>
            </a:r>
          </a:p>
          <a:p>
            <a:r>
              <a:rPr lang="en-ZA" dirty="0"/>
              <a:t>Thinking of tenure and title as the same thing is problematic because </a:t>
            </a:r>
            <a:r>
              <a:rPr lang="en-ZA" dirty="0" smtClean="0"/>
              <a:t>it:</a:t>
            </a:r>
            <a:endParaRPr lang="en-ZA" dirty="0"/>
          </a:p>
          <a:p>
            <a:pPr lvl="1"/>
            <a:r>
              <a:rPr lang="en-ZA" dirty="0"/>
              <a:t>ignores a whole range of existing tenure arrangements, </a:t>
            </a:r>
          </a:p>
          <a:p>
            <a:pPr lvl="1"/>
            <a:r>
              <a:rPr lang="en-ZA" dirty="0"/>
              <a:t>shuts down possibilities for improving tenure incrementally, and </a:t>
            </a:r>
          </a:p>
          <a:p>
            <a:pPr lvl="1"/>
            <a:r>
              <a:rPr lang="en-ZA" dirty="0"/>
              <a:t>focuses policy and practical attention on getting everyone into registered title which would take decades to achieve. </a:t>
            </a:r>
          </a:p>
          <a:p>
            <a:endParaRPr lang="en-ZA" dirty="0"/>
          </a:p>
        </p:txBody>
      </p:sp>
    </p:spTree>
    <p:extLst>
      <p:ext uri="{BB962C8B-B14F-4D97-AF65-F5344CB8AC3E}">
        <p14:creationId xmlns:p14="http://schemas.microsoft.com/office/powerpoint/2010/main" val="9530382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rmAutofit/>
          </a:bodyPr>
          <a:lstStyle/>
          <a:p>
            <a:r>
              <a:rPr lang="en-ZA" dirty="0" smtClean="0"/>
              <a:t>Tenure form and function</a:t>
            </a:r>
            <a:endParaRPr lang="en-ZA" dirty="0"/>
          </a:p>
        </p:txBody>
      </p:sp>
      <p:sp>
        <p:nvSpPr>
          <p:cNvPr id="3" name="Content Placeholder 2"/>
          <p:cNvSpPr>
            <a:spLocks noGrp="1"/>
          </p:cNvSpPr>
          <p:nvPr>
            <p:ph idx="1"/>
          </p:nvPr>
        </p:nvSpPr>
        <p:spPr>
          <a:xfrm>
            <a:off x="457200" y="1371600"/>
            <a:ext cx="8229600" cy="4800600"/>
          </a:xfrm>
        </p:spPr>
        <p:txBody>
          <a:bodyPr>
            <a:normAutofit/>
          </a:bodyPr>
          <a:lstStyle/>
          <a:p>
            <a:pPr lvl="1"/>
            <a:endParaRPr lang="en-ZA" sz="2400" b="1" dirty="0" smtClean="0"/>
          </a:p>
          <a:p>
            <a:r>
              <a:rPr lang="en-ZA" b="1" dirty="0"/>
              <a:t>Tenure form</a:t>
            </a:r>
            <a:r>
              <a:rPr lang="en-ZA" dirty="0"/>
              <a:t> </a:t>
            </a:r>
            <a:r>
              <a:rPr lang="en-ZA" dirty="0" smtClean="0"/>
              <a:t>does not bring </a:t>
            </a:r>
            <a:r>
              <a:rPr lang="en-ZA" dirty="0"/>
              <a:t>tenure security in </a:t>
            </a:r>
            <a:r>
              <a:rPr lang="en-ZA" dirty="0" smtClean="0"/>
              <a:t>itself;</a:t>
            </a:r>
          </a:p>
          <a:p>
            <a:r>
              <a:rPr lang="en-ZA" dirty="0" smtClean="0"/>
              <a:t>Tenure </a:t>
            </a:r>
            <a:r>
              <a:rPr lang="en-ZA" dirty="0"/>
              <a:t>security comes from the ability to enforce a socially and politically meaningful and socially legitimate tenure system, regardless of what type or form of tenure it is.</a:t>
            </a:r>
          </a:p>
          <a:p>
            <a:r>
              <a:rPr lang="en-ZA" dirty="0"/>
              <a:t>T</a:t>
            </a:r>
            <a:r>
              <a:rPr lang="en-ZA" dirty="0" smtClean="0"/>
              <a:t>enure </a:t>
            </a:r>
            <a:r>
              <a:rPr lang="en-ZA" dirty="0"/>
              <a:t>is about much more than </a:t>
            </a:r>
            <a:r>
              <a:rPr lang="en-ZA" dirty="0" smtClean="0"/>
              <a:t>form, but </a:t>
            </a:r>
            <a:r>
              <a:rPr lang="en-ZA" dirty="0"/>
              <a:t>much more important to consider what </a:t>
            </a:r>
            <a:r>
              <a:rPr lang="en-ZA" b="1" dirty="0"/>
              <a:t>FUNCTIONS </a:t>
            </a:r>
            <a:r>
              <a:rPr lang="en-ZA" dirty="0"/>
              <a:t>tenure </a:t>
            </a:r>
            <a:r>
              <a:rPr lang="en-ZA" dirty="0" smtClean="0"/>
              <a:t>performs.</a:t>
            </a:r>
            <a:endParaRPr lang="en-ZA" dirty="0"/>
          </a:p>
        </p:txBody>
      </p:sp>
    </p:spTree>
    <p:extLst>
      <p:ext uri="{BB962C8B-B14F-4D97-AF65-F5344CB8AC3E}">
        <p14:creationId xmlns:p14="http://schemas.microsoft.com/office/powerpoint/2010/main" val="37327387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lstStyle/>
          <a:p>
            <a:r>
              <a:rPr lang="en-US" dirty="0" smtClean="0"/>
              <a:t>Tenure Rights</a:t>
            </a:r>
            <a:endParaRPr lang="en-US" dirty="0"/>
          </a:p>
        </p:txBody>
      </p:sp>
      <p:sp>
        <p:nvSpPr>
          <p:cNvPr id="3" name="Content Placeholder 2"/>
          <p:cNvSpPr>
            <a:spLocks noGrp="1"/>
          </p:cNvSpPr>
          <p:nvPr>
            <p:ph idx="1"/>
          </p:nvPr>
        </p:nvSpPr>
        <p:spPr>
          <a:xfrm>
            <a:off x="457200" y="1600200"/>
            <a:ext cx="3962400" cy="4525963"/>
          </a:xfrm>
        </p:spPr>
        <p:txBody>
          <a:bodyPr>
            <a:normAutofit/>
          </a:bodyPr>
          <a:lstStyle/>
          <a:p>
            <a:pPr lvl="0"/>
            <a:endParaRPr lang="en-ZA" sz="2800" dirty="0" smtClean="0"/>
          </a:p>
          <a:p>
            <a:pPr marL="0" lvl="0" indent="0">
              <a:buNone/>
            </a:pPr>
            <a:r>
              <a:rPr lang="en-ZA" sz="2800" dirty="0" smtClean="0"/>
              <a:t>Some </a:t>
            </a:r>
            <a:r>
              <a:rPr lang="en-ZA" sz="2800" dirty="0"/>
              <a:t>writers developed the idea of a “bundle of rights” and of rights as “sticks” in the bundle. </a:t>
            </a:r>
            <a:endParaRPr lang="en-US" sz="2800" dirty="0"/>
          </a:p>
        </p:txBody>
      </p:sp>
      <p:pic>
        <p:nvPicPr>
          <p:cNvPr id="4" name="Picture 5" descr="LM01a_img084.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1752600"/>
            <a:ext cx="3917950" cy="401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89734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p:spPr>
        <p:txBody>
          <a:bodyPr>
            <a:normAutofit/>
          </a:bodyPr>
          <a:lstStyle/>
          <a:p>
            <a:r>
              <a:rPr lang="en-ZA" i="1" dirty="0" smtClean="0"/>
              <a:t>Activity 7.2: Tenure: A bundle of rights</a:t>
            </a:r>
            <a:endParaRPr lang="en-ZA" dirty="0"/>
          </a:p>
        </p:txBody>
      </p:sp>
      <p:sp>
        <p:nvSpPr>
          <p:cNvPr id="5" name="Content Placeholder 2"/>
          <p:cNvSpPr>
            <a:spLocks noGrp="1"/>
          </p:cNvSpPr>
          <p:nvPr>
            <p:ph idx="1"/>
          </p:nvPr>
        </p:nvSpPr>
        <p:spPr>
          <a:xfrm>
            <a:off x="457200" y="1600200"/>
            <a:ext cx="8229600" cy="4525963"/>
          </a:xfrm>
        </p:spPr>
        <p:txBody>
          <a:bodyPr/>
          <a:lstStyle/>
          <a:p>
            <a:r>
              <a:rPr lang="en-ZA" b="1" dirty="0" smtClean="0"/>
              <a:t>Type of activity: </a:t>
            </a:r>
            <a:r>
              <a:rPr lang="en-ZA" dirty="0" smtClean="0"/>
              <a:t>Individual</a:t>
            </a:r>
            <a:endParaRPr lang="en-ZA" b="1" dirty="0" smtClean="0"/>
          </a:p>
          <a:p>
            <a:r>
              <a:rPr lang="en-ZA" b="1" dirty="0" smtClean="0"/>
              <a:t>Timing: </a:t>
            </a:r>
            <a:r>
              <a:rPr lang="en-ZA" dirty="0" smtClean="0"/>
              <a:t>10 minutes</a:t>
            </a:r>
            <a:endParaRPr lang="en-ZA" b="1" dirty="0" smtClean="0"/>
          </a:p>
          <a:p>
            <a:r>
              <a:rPr lang="en-ZA" b="1" i="1" dirty="0" smtClean="0"/>
              <a:t>Purpose: </a:t>
            </a:r>
            <a:r>
              <a:rPr lang="en-ZA" i="1" dirty="0" smtClean="0"/>
              <a:t>To build understanding of the concept of tenure rights.</a:t>
            </a:r>
            <a:endParaRPr lang="en-ZA" b="1" i="1" dirty="0" smtClean="0"/>
          </a:p>
          <a:p>
            <a:r>
              <a:rPr lang="en-AU" i="1" dirty="0" smtClean="0"/>
              <a:t>Instruction: Complete the following self-assessment. In the Participants Manual, tick the tenure </a:t>
            </a:r>
            <a:r>
              <a:rPr lang="en-ZA" i="1" dirty="0" smtClean="0"/>
              <a:t>rights that you enjoy where you currently live.</a:t>
            </a:r>
            <a:endParaRPr lang="en-ZA" b="1" i="1" dirty="0" smtClean="0"/>
          </a:p>
          <a:p>
            <a:endParaRPr lang="en-ZA" i="1" dirty="0"/>
          </a:p>
        </p:txBody>
      </p:sp>
    </p:spTree>
    <p:extLst>
      <p:ext uri="{BB962C8B-B14F-4D97-AF65-F5344CB8AC3E}">
        <p14:creationId xmlns:p14="http://schemas.microsoft.com/office/powerpoint/2010/main" val="1133685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a:bodyPr>
          <a:lstStyle/>
          <a:p>
            <a:r>
              <a:rPr lang="en-ZA" dirty="0" smtClean="0"/>
              <a:t>Tenure norms and practices</a:t>
            </a:r>
            <a:endParaRPr lang="en-ZA" dirty="0"/>
          </a:p>
        </p:txBody>
      </p:sp>
      <p:sp>
        <p:nvSpPr>
          <p:cNvPr id="3" name="Content Placeholder 2"/>
          <p:cNvSpPr>
            <a:spLocks noGrp="1"/>
          </p:cNvSpPr>
          <p:nvPr>
            <p:ph idx="1"/>
          </p:nvPr>
        </p:nvSpPr>
        <p:spPr>
          <a:xfrm>
            <a:off x="457200" y="1371600"/>
            <a:ext cx="8229600" cy="4800600"/>
          </a:xfrm>
        </p:spPr>
        <p:txBody>
          <a:bodyPr>
            <a:normAutofit/>
          </a:bodyPr>
          <a:lstStyle/>
          <a:p>
            <a:r>
              <a:rPr lang="en-ZA" b="1" dirty="0" smtClean="0"/>
              <a:t>Norms </a:t>
            </a:r>
            <a:r>
              <a:rPr lang="en-ZA" b="1" dirty="0"/>
              <a:t>and practice can </a:t>
            </a:r>
            <a:r>
              <a:rPr lang="en-ZA" b="1" dirty="0" smtClean="0"/>
              <a:t>differ</a:t>
            </a:r>
            <a:endParaRPr lang="en-ZA" dirty="0" smtClean="0"/>
          </a:p>
          <a:p>
            <a:r>
              <a:rPr lang="en-ZA" b="1" dirty="0"/>
              <a:t>Practices </a:t>
            </a:r>
            <a:r>
              <a:rPr lang="en-ZA" dirty="0"/>
              <a:t>refers to the established way of doing things or what actually happens on the </a:t>
            </a:r>
            <a:r>
              <a:rPr lang="en-ZA" dirty="0" smtClean="0"/>
              <a:t>ground</a:t>
            </a:r>
            <a:endParaRPr lang="en-ZA" dirty="0"/>
          </a:p>
          <a:p>
            <a:r>
              <a:rPr lang="en-ZA" b="1" dirty="0"/>
              <a:t>Norms</a:t>
            </a:r>
            <a:r>
              <a:rPr lang="en-ZA" i="1" dirty="0"/>
              <a:t> </a:t>
            </a:r>
            <a:r>
              <a:rPr lang="en-ZA" dirty="0"/>
              <a:t>can be understood as the ideals of laws, whether these laws are legislated or locally developed </a:t>
            </a:r>
            <a:r>
              <a:rPr lang="en-ZA" dirty="0" smtClean="0"/>
              <a:t>rules</a:t>
            </a:r>
          </a:p>
          <a:p>
            <a:r>
              <a:rPr lang="en-ZA" dirty="0"/>
              <a:t>A gap between a norm or local rule and practice might exist because the norm is not responsive or adequate or appropriate in some </a:t>
            </a:r>
            <a:r>
              <a:rPr lang="en-ZA" dirty="0" smtClean="0"/>
              <a:t>way</a:t>
            </a:r>
          </a:p>
          <a:p>
            <a:r>
              <a:rPr lang="en-ZA" dirty="0"/>
              <a:t>T</a:t>
            </a:r>
            <a:r>
              <a:rPr lang="en-ZA" dirty="0" smtClean="0"/>
              <a:t>he </a:t>
            </a:r>
            <a:r>
              <a:rPr lang="en-ZA" dirty="0"/>
              <a:t>gap could be closed by reviewing the local rule or norm so that it matches practice more </a:t>
            </a:r>
            <a:r>
              <a:rPr lang="en-ZA" dirty="0" smtClean="0"/>
              <a:t>closely</a:t>
            </a:r>
            <a:endParaRPr lang="en-ZA" dirty="0"/>
          </a:p>
        </p:txBody>
      </p:sp>
    </p:spTree>
    <p:extLst>
      <p:ext uri="{BB962C8B-B14F-4D97-AF65-F5344CB8AC3E}">
        <p14:creationId xmlns:p14="http://schemas.microsoft.com/office/powerpoint/2010/main" val="22312463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a:bodyPr>
          <a:lstStyle/>
          <a:p>
            <a:r>
              <a:rPr lang="en-ZA" dirty="0" smtClean="0"/>
              <a:t>Tenure authority and legitimacy</a:t>
            </a:r>
            <a:endParaRPr lang="en-ZA" dirty="0"/>
          </a:p>
        </p:txBody>
      </p:sp>
      <p:sp>
        <p:nvSpPr>
          <p:cNvPr id="3" name="Content Placeholder 2"/>
          <p:cNvSpPr>
            <a:spLocks noGrp="1"/>
          </p:cNvSpPr>
          <p:nvPr>
            <p:ph idx="1"/>
          </p:nvPr>
        </p:nvSpPr>
        <p:spPr>
          <a:xfrm>
            <a:off x="457200" y="1371600"/>
            <a:ext cx="8229600" cy="4800600"/>
          </a:xfrm>
        </p:spPr>
        <p:txBody>
          <a:bodyPr>
            <a:normAutofit/>
          </a:bodyPr>
          <a:lstStyle/>
          <a:p>
            <a:pPr lvl="1"/>
            <a:endParaRPr lang="en-ZA" sz="2400" b="1" dirty="0" smtClean="0"/>
          </a:p>
          <a:p>
            <a:r>
              <a:rPr lang="en-ZA" b="1" dirty="0"/>
              <a:t>A</a:t>
            </a:r>
            <a:r>
              <a:rPr lang="en-ZA" b="1" dirty="0" smtClean="0"/>
              <a:t>uthority</a:t>
            </a:r>
            <a:r>
              <a:rPr lang="en-ZA" dirty="0" smtClean="0"/>
              <a:t> </a:t>
            </a:r>
            <a:r>
              <a:rPr lang="en-ZA" dirty="0"/>
              <a:t>refers to the power to enforce laws and rules concerning rights, </a:t>
            </a:r>
            <a:r>
              <a:rPr lang="en-ZA" dirty="0" smtClean="0"/>
              <a:t>resp</a:t>
            </a:r>
            <a:r>
              <a:rPr lang="en-ZA" b="1" dirty="0" smtClean="0"/>
              <a:t>onsibilities</a:t>
            </a:r>
            <a:r>
              <a:rPr lang="en-ZA" b="1" dirty="0"/>
              <a:t>, and </a:t>
            </a:r>
            <a:r>
              <a:rPr lang="en-ZA" b="1" dirty="0" smtClean="0"/>
              <a:t>benefits</a:t>
            </a:r>
            <a:endParaRPr lang="en-ZA" dirty="0" smtClean="0"/>
          </a:p>
          <a:p>
            <a:r>
              <a:rPr lang="en-ZA" dirty="0"/>
              <a:t>C</a:t>
            </a:r>
            <a:r>
              <a:rPr lang="en-ZA" dirty="0" smtClean="0"/>
              <a:t>oncept </a:t>
            </a:r>
            <a:r>
              <a:rPr lang="en-ZA" dirty="0"/>
              <a:t>of </a:t>
            </a:r>
            <a:r>
              <a:rPr lang="en-ZA" b="1" dirty="0"/>
              <a:t>legitimacy</a:t>
            </a:r>
            <a:r>
              <a:rPr lang="en-ZA" dirty="0"/>
              <a:t> </a:t>
            </a:r>
            <a:r>
              <a:rPr lang="en-ZA" dirty="0" smtClean="0"/>
              <a:t>refers </a:t>
            </a:r>
            <a:r>
              <a:rPr lang="en-ZA" dirty="0"/>
              <a:t>to authority that is socially and locally acceptable and this is what really makes tenure secure for </a:t>
            </a:r>
            <a:r>
              <a:rPr lang="en-ZA" dirty="0" smtClean="0"/>
              <a:t>people</a:t>
            </a:r>
          </a:p>
          <a:p>
            <a:r>
              <a:rPr lang="en-ZA" dirty="0"/>
              <a:t>In this module we refer to this as </a:t>
            </a:r>
            <a:r>
              <a:rPr lang="en-ZA" b="1" dirty="0"/>
              <a:t>local recognition</a:t>
            </a:r>
            <a:r>
              <a:rPr lang="en-ZA" dirty="0"/>
              <a:t>. </a:t>
            </a:r>
            <a:endParaRPr lang="en-ZA" dirty="0" smtClean="0"/>
          </a:p>
        </p:txBody>
      </p:sp>
    </p:spTree>
    <p:extLst>
      <p:ext uri="{BB962C8B-B14F-4D97-AF65-F5344CB8AC3E}">
        <p14:creationId xmlns:p14="http://schemas.microsoft.com/office/powerpoint/2010/main" val="26013037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a:bodyPr>
          <a:lstStyle/>
          <a:p>
            <a:r>
              <a:rPr lang="en-US" dirty="0" smtClean="0"/>
              <a:t>Defining tenure security</a:t>
            </a:r>
            <a:endParaRPr lang="en-US" dirty="0"/>
          </a:p>
        </p:txBody>
      </p:sp>
      <p:sp>
        <p:nvSpPr>
          <p:cNvPr id="3" name="Content Placeholder 2"/>
          <p:cNvSpPr>
            <a:spLocks noGrp="1"/>
          </p:cNvSpPr>
          <p:nvPr>
            <p:ph idx="1"/>
          </p:nvPr>
        </p:nvSpPr>
        <p:spPr>
          <a:xfrm>
            <a:off x="457200" y="1371600"/>
            <a:ext cx="8229600" cy="4754563"/>
          </a:xfrm>
        </p:spPr>
        <p:txBody>
          <a:bodyPr>
            <a:normAutofit lnSpcReduction="10000"/>
          </a:bodyPr>
          <a:lstStyle/>
          <a:p>
            <a:r>
              <a:rPr lang="en-ZA" b="1" dirty="0" smtClean="0"/>
              <a:t>Passive tenure security:</a:t>
            </a:r>
            <a:r>
              <a:rPr lang="en-US" dirty="0" smtClean="0"/>
              <a:t>means being free of the risk of being evicted from the land.</a:t>
            </a:r>
            <a:endParaRPr lang="en-ZA" dirty="0" smtClean="0"/>
          </a:p>
          <a:p>
            <a:pPr lvl="1"/>
            <a:r>
              <a:rPr lang="en-ZA" sz="1800" dirty="0" smtClean="0"/>
              <a:t>In </a:t>
            </a:r>
            <a:r>
              <a:rPr lang="en-ZA" sz="1800" dirty="0"/>
              <a:t>South Africa we have laws and a constitution which offer protection against </a:t>
            </a:r>
            <a:r>
              <a:rPr lang="en-ZA" sz="1800" dirty="0" smtClean="0"/>
              <a:t>eviction</a:t>
            </a:r>
          </a:p>
          <a:p>
            <a:pPr lvl="1"/>
            <a:r>
              <a:rPr lang="en-ZA" sz="1800" dirty="0" smtClean="0"/>
              <a:t>Threat of evictions can come from the government, </a:t>
            </a:r>
            <a:r>
              <a:rPr lang="en-ZA" sz="1800" b="1" dirty="0"/>
              <a:t>community and the </a:t>
            </a:r>
            <a:r>
              <a:rPr lang="en-ZA" sz="1800" b="1" dirty="0" smtClean="0"/>
              <a:t>family or </a:t>
            </a:r>
            <a:r>
              <a:rPr lang="en-ZA" sz="1800" b="1" i="1" dirty="0"/>
              <a:t>“market evictions”</a:t>
            </a:r>
            <a:r>
              <a:rPr lang="en-ZA" sz="1800" dirty="0"/>
              <a:t> </a:t>
            </a:r>
          </a:p>
          <a:p>
            <a:pPr lvl="1"/>
            <a:r>
              <a:rPr lang="en-ZA" sz="1800" dirty="0"/>
              <a:t>There are procedural requirements in law and if these are not followed then an eviction would be </a:t>
            </a:r>
            <a:r>
              <a:rPr lang="en-ZA" sz="1800" dirty="0" smtClean="0"/>
              <a:t>illegal</a:t>
            </a:r>
          </a:p>
          <a:p>
            <a:pPr lvl="1"/>
            <a:r>
              <a:rPr lang="en-ZA" sz="1800" dirty="0"/>
              <a:t>Recent Constitutional Court judgements also show that municipalities must engage meaningfully with people under threat of eviction and that attention must be given to the provision of alternative </a:t>
            </a:r>
            <a:r>
              <a:rPr lang="en-ZA" sz="1800" dirty="0" smtClean="0"/>
              <a:t>accommodation</a:t>
            </a:r>
          </a:p>
          <a:p>
            <a:r>
              <a:rPr lang="en-ZA" b="1" dirty="0"/>
              <a:t>Active tenure </a:t>
            </a:r>
            <a:r>
              <a:rPr lang="en-ZA" b="1" dirty="0" smtClean="0"/>
              <a:t>security:</a:t>
            </a:r>
            <a:r>
              <a:rPr lang="en-US" dirty="0" smtClean="0"/>
              <a:t>means being able to perform transactions on a parcel of land for example to buy, sell or lease it.</a:t>
            </a:r>
            <a:endParaRPr lang="en-ZA" b="1" dirty="0"/>
          </a:p>
          <a:p>
            <a:endParaRPr lang="en-ZA" dirty="0"/>
          </a:p>
          <a:p>
            <a:endParaRPr lang="en-US" dirty="0"/>
          </a:p>
        </p:txBody>
      </p:sp>
    </p:spTree>
    <p:extLst>
      <p:ext uri="{BB962C8B-B14F-4D97-AF65-F5344CB8AC3E}">
        <p14:creationId xmlns:p14="http://schemas.microsoft.com/office/powerpoint/2010/main" val="30004454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a:bodyPr>
          <a:lstStyle/>
          <a:p>
            <a:r>
              <a:rPr lang="en-ZA" i="1" dirty="0" smtClean="0"/>
              <a:t>Activity 7.3: Tenure security</a:t>
            </a:r>
            <a:endParaRPr lang="en-ZA" dirty="0"/>
          </a:p>
        </p:txBody>
      </p:sp>
      <p:sp>
        <p:nvSpPr>
          <p:cNvPr id="3" name="Content Placeholder 2"/>
          <p:cNvSpPr>
            <a:spLocks noGrp="1"/>
          </p:cNvSpPr>
          <p:nvPr>
            <p:ph idx="1"/>
          </p:nvPr>
        </p:nvSpPr>
        <p:spPr>
          <a:xfrm>
            <a:off x="457200" y="1600200"/>
            <a:ext cx="8229600" cy="4525963"/>
          </a:xfrm>
        </p:spPr>
        <p:txBody>
          <a:bodyPr/>
          <a:lstStyle/>
          <a:p>
            <a:r>
              <a:rPr lang="en-ZA" b="1" dirty="0" smtClean="0"/>
              <a:t>Type of activity: </a:t>
            </a:r>
            <a:r>
              <a:rPr lang="en-ZA" dirty="0" smtClean="0"/>
              <a:t>Triads (three people)</a:t>
            </a:r>
            <a:endParaRPr lang="en-ZA" b="1" dirty="0" smtClean="0"/>
          </a:p>
          <a:p>
            <a:r>
              <a:rPr lang="en-ZA" b="1" dirty="0" smtClean="0"/>
              <a:t>Timing: </a:t>
            </a:r>
            <a:r>
              <a:rPr lang="en-ZA" dirty="0" smtClean="0"/>
              <a:t>10 minutes</a:t>
            </a:r>
            <a:endParaRPr lang="en-ZA" b="1" dirty="0" smtClean="0"/>
          </a:p>
          <a:p>
            <a:r>
              <a:rPr lang="en-ZA" b="1" i="1" dirty="0" smtClean="0"/>
              <a:t>Purpose: </a:t>
            </a:r>
            <a:r>
              <a:rPr lang="en-ZA" i="1" dirty="0" smtClean="0"/>
              <a:t>To understand why tenure security is important.</a:t>
            </a:r>
            <a:endParaRPr lang="en-ZA" b="1" i="1" dirty="0" smtClean="0"/>
          </a:p>
          <a:p>
            <a:r>
              <a:rPr lang="en-ZA" b="1" i="1" dirty="0" smtClean="0"/>
              <a:t>Instruction:</a:t>
            </a:r>
            <a:r>
              <a:rPr lang="en-ZA" i="1" dirty="0" smtClean="0"/>
              <a:t> In your groups discuss tenure security, using the questions set out in the Participants Manual. After the group discussions, the facilitator will highlight key points.</a:t>
            </a:r>
            <a:endParaRPr lang="en-ZA" b="1" i="1" dirty="0" smtClean="0"/>
          </a:p>
          <a:p>
            <a:endParaRPr lang="en-ZA" dirty="0"/>
          </a:p>
        </p:txBody>
      </p:sp>
    </p:spTree>
    <p:extLst>
      <p:ext uri="{BB962C8B-B14F-4D97-AF65-F5344CB8AC3E}">
        <p14:creationId xmlns:p14="http://schemas.microsoft.com/office/powerpoint/2010/main" val="17111815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p:spPr>
        <p:txBody>
          <a:bodyPr>
            <a:normAutofit/>
          </a:bodyPr>
          <a:lstStyle/>
          <a:p>
            <a:r>
              <a:rPr lang="en-ZA" dirty="0" smtClean="0"/>
              <a:t>What is the importance of tenure security</a:t>
            </a:r>
            <a:endParaRPr lang="en-US" dirty="0"/>
          </a:p>
        </p:txBody>
      </p:sp>
      <p:sp>
        <p:nvSpPr>
          <p:cNvPr id="5" name="Content Placeholder 2"/>
          <p:cNvSpPr>
            <a:spLocks noGrp="1"/>
          </p:cNvSpPr>
          <p:nvPr>
            <p:ph idx="1"/>
          </p:nvPr>
        </p:nvSpPr>
        <p:spPr>
          <a:xfrm>
            <a:off x="457200" y="1371600"/>
            <a:ext cx="8229600" cy="4754563"/>
          </a:xfrm>
        </p:spPr>
        <p:txBody>
          <a:bodyPr>
            <a:normAutofit/>
          </a:bodyPr>
          <a:lstStyle/>
          <a:p>
            <a:r>
              <a:rPr lang="en-ZA" b="1" dirty="0" smtClean="0"/>
              <a:t>Wealth </a:t>
            </a:r>
            <a:r>
              <a:rPr lang="en-ZA" b="1" dirty="0"/>
              <a:t>accumulation</a:t>
            </a:r>
            <a:r>
              <a:rPr lang="en-ZA" dirty="0"/>
              <a:t> is where owning a property enables you to increase how much money you </a:t>
            </a:r>
            <a:r>
              <a:rPr lang="en-ZA" dirty="0" smtClean="0"/>
              <a:t>have</a:t>
            </a:r>
          </a:p>
          <a:p>
            <a:r>
              <a:rPr lang="en-ZA" b="1" dirty="0"/>
              <a:t>Livelihood security</a:t>
            </a:r>
            <a:r>
              <a:rPr lang="en-ZA" dirty="0"/>
              <a:t> is where owning a property enables you to make </a:t>
            </a:r>
            <a:r>
              <a:rPr lang="en-ZA" dirty="0" smtClean="0"/>
              <a:t>a </a:t>
            </a:r>
            <a:r>
              <a:rPr lang="en-ZA" dirty="0"/>
              <a:t>living or to benefit from social capital, such as providing accommodation to family members who rely on and support each </a:t>
            </a:r>
            <a:r>
              <a:rPr lang="en-ZA" dirty="0" smtClean="0"/>
              <a:t>other</a:t>
            </a:r>
          </a:p>
          <a:p>
            <a:r>
              <a:rPr lang="en-ZA" dirty="0"/>
              <a:t>H</a:t>
            </a:r>
            <a:r>
              <a:rPr lang="en-ZA" dirty="0" smtClean="0"/>
              <a:t>ouseholds </a:t>
            </a:r>
            <a:r>
              <a:rPr lang="en-ZA" dirty="0"/>
              <a:t>need security in order to make their own investments in housing, called </a:t>
            </a:r>
            <a:r>
              <a:rPr lang="en-ZA" dirty="0" smtClean="0"/>
              <a:t>consolidation</a:t>
            </a:r>
          </a:p>
          <a:p>
            <a:r>
              <a:rPr lang="en-ZA" dirty="0"/>
              <a:t>Without tenure security it is difficult, if not impossible, for people in informal settlements to get access to basic services, small scale finance and public investment in infrastructure </a:t>
            </a:r>
            <a:r>
              <a:rPr lang="en-ZA" dirty="0" smtClean="0"/>
              <a:t>such as </a:t>
            </a:r>
            <a:r>
              <a:rPr lang="en-ZA" dirty="0"/>
              <a:t>water services</a:t>
            </a:r>
          </a:p>
          <a:p>
            <a:endParaRPr lang="en-ZA" dirty="0"/>
          </a:p>
          <a:p>
            <a:endParaRPr lang="en-US" dirty="0"/>
          </a:p>
        </p:txBody>
      </p:sp>
    </p:spTree>
    <p:extLst>
      <p:ext uri="{BB962C8B-B14F-4D97-AF65-F5344CB8AC3E}">
        <p14:creationId xmlns:p14="http://schemas.microsoft.com/office/powerpoint/2010/main" val="19433094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r>
              <a:rPr lang="en-US" dirty="0" smtClean="0"/>
              <a:t>Multiple Implications of Insecure Tenure</a:t>
            </a:r>
            <a:endParaRPr lang="en-ZA"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 y="1219200"/>
            <a:ext cx="7924800" cy="4824984"/>
          </a:xfrm>
          <a:prstGeom prst="rect">
            <a:avLst/>
          </a:prstGeom>
        </p:spPr>
      </p:pic>
    </p:spTree>
    <p:extLst>
      <p:ext uri="{BB962C8B-B14F-4D97-AF65-F5344CB8AC3E}">
        <p14:creationId xmlns:p14="http://schemas.microsoft.com/office/powerpoint/2010/main" val="29142055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smtClean="0"/>
              <a:t>Tenure </a:t>
            </a:r>
            <a:r>
              <a:rPr lang="en-ZA" dirty="0"/>
              <a:t>diversity and incremental tenure</a:t>
            </a:r>
            <a:endParaRPr lang="en-US" dirty="0"/>
          </a:p>
        </p:txBody>
      </p:sp>
      <p:sp>
        <p:nvSpPr>
          <p:cNvPr id="3" name="Content Placeholder 2"/>
          <p:cNvSpPr>
            <a:spLocks noGrp="1"/>
          </p:cNvSpPr>
          <p:nvPr>
            <p:ph idx="1"/>
          </p:nvPr>
        </p:nvSpPr>
        <p:spPr>
          <a:xfrm>
            <a:off x="457200" y="1371600"/>
            <a:ext cx="8229600" cy="4754563"/>
          </a:xfrm>
        </p:spPr>
        <p:txBody>
          <a:bodyPr>
            <a:normAutofit/>
          </a:bodyPr>
          <a:lstStyle/>
          <a:p>
            <a:pPr lvl="0"/>
            <a:r>
              <a:rPr lang="en-ZA" sz="2200" dirty="0"/>
              <a:t>Tenure diversity refers to a range of tenure options, rather than only </a:t>
            </a:r>
            <a:r>
              <a:rPr lang="en-ZA" sz="2200" dirty="0" smtClean="0"/>
              <a:t>ownership.</a:t>
            </a:r>
          </a:p>
          <a:p>
            <a:pPr lvl="0"/>
            <a:r>
              <a:rPr lang="en-ZA" sz="2200" dirty="0"/>
              <a:t>It is possible to improve tenure security in informal settlements in an incremental way, with the foundation of the constitutional rights that protect people against arbitrary eviction. </a:t>
            </a:r>
            <a:endParaRPr lang="en-ZA" sz="2200" dirty="0" smtClean="0"/>
          </a:p>
          <a:p>
            <a:pPr lvl="0"/>
            <a:r>
              <a:rPr lang="en-ZA" sz="2200" dirty="0" smtClean="0"/>
              <a:t>There is a perception amongst some in SA that ‘freehold title’ is best but others argue for tenure diversity.</a:t>
            </a:r>
          </a:p>
        </p:txBody>
      </p:sp>
      <p:sp>
        <p:nvSpPr>
          <p:cNvPr id="4" name="TextBox 3"/>
          <p:cNvSpPr txBox="1"/>
          <p:nvPr/>
        </p:nvSpPr>
        <p:spPr>
          <a:xfrm>
            <a:off x="441960" y="4343400"/>
            <a:ext cx="7924800" cy="2308324"/>
          </a:xfrm>
          <a:prstGeom prst="rect">
            <a:avLst/>
          </a:prstGeom>
          <a:noFill/>
        </p:spPr>
        <p:txBody>
          <a:bodyPr wrap="square" rtlCol="0">
            <a:spAutoFit/>
          </a:bodyPr>
          <a:lstStyle/>
          <a:p>
            <a:r>
              <a:rPr lang="en-US" sz="2400" b="1" dirty="0" smtClean="0">
                <a:solidFill>
                  <a:srgbClr val="D65636"/>
                </a:solidFill>
              </a:rPr>
              <a:t>→ </a:t>
            </a:r>
            <a:r>
              <a:rPr lang="en-US" sz="2400" dirty="0" smtClean="0">
                <a:solidFill>
                  <a:srgbClr val="D65636"/>
                </a:solidFill>
              </a:rPr>
              <a:t> </a:t>
            </a:r>
            <a:r>
              <a:rPr lang="en-ZA" sz="2400" dirty="0" smtClean="0">
                <a:solidFill>
                  <a:srgbClr val="D65636"/>
                </a:solidFill>
              </a:rPr>
              <a:t>From </a:t>
            </a:r>
            <a:r>
              <a:rPr lang="en-ZA" sz="2400" dirty="0">
                <a:solidFill>
                  <a:srgbClr val="D65636"/>
                </a:solidFill>
              </a:rPr>
              <a:t>a tenure perspective the first step to take is to recognise the importance of tenure diversity. </a:t>
            </a:r>
            <a:r>
              <a:rPr lang="en-ZA" sz="2400" dirty="0" smtClean="0">
                <a:solidFill>
                  <a:srgbClr val="D65636"/>
                </a:solidFill>
              </a:rPr>
              <a:t> An </a:t>
            </a:r>
            <a:r>
              <a:rPr lang="en-ZA" sz="2400" dirty="0">
                <a:solidFill>
                  <a:srgbClr val="D65636"/>
                </a:solidFill>
              </a:rPr>
              <a:t>incremental approach to tenure is thinking of a continuum along which progression towards tenure security is made step by step. </a:t>
            </a:r>
          </a:p>
          <a:p>
            <a:pPr marL="0" lvl="1"/>
            <a:r>
              <a:rPr lang="en-US" sz="2400" dirty="0" smtClean="0">
                <a:solidFill>
                  <a:srgbClr val="D65636"/>
                </a:solidFill>
              </a:rPr>
              <a:t>.</a:t>
            </a:r>
            <a:endParaRPr lang="en-US" sz="2400" dirty="0">
              <a:solidFill>
                <a:srgbClr val="D65636"/>
              </a:solidFill>
            </a:endParaRPr>
          </a:p>
          <a:p>
            <a:pPr marL="0" lvl="1"/>
            <a:endParaRPr lang="en-US" sz="2400" dirty="0" smtClean="0">
              <a:solidFill>
                <a:srgbClr val="D65636"/>
              </a:solidFill>
            </a:endParaRPr>
          </a:p>
        </p:txBody>
      </p:sp>
    </p:spTree>
    <p:extLst>
      <p:ext uri="{BB962C8B-B14F-4D97-AF65-F5344CB8AC3E}">
        <p14:creationId xmlns:p14="http://schemas.microsoft.com/office/powerpoint/2010/main" val="19646124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96240"/>
            <a:ext cx="8229600" cy="990600"/>
          </a:xfrm>
        </p:spPr>
        <p:txBody>
          <a:bodyPr>
            <a:normAutofit fontScale="90000"/>
          </a:bodyPr>
          <a:lstStyle/>
          <a:p>
            <a:r>
              <a:rPr lang="en-US" dirty="0"/>
              <a:t>2.0	</a:t>
            </a:r>
            <a:r>
              <a:rPr lang="en-ZA" dirty="0"/>
              <a:t>Providing tenure security incrementally </a:t>
            </a:r>
            <a:r>
              <a:rPr lang="en-ZA" dirty="0" smtClean="0"/>
              <a:t/>
            </a:r>
            <a:br>
              <a:rPr lang="en-ZA" dirty="0" smtClean="0"/>
            </a:br>
            <a:r>
              <a:rPr lang="en-US" dirty="0" smtClean="0"/>
              <a:t>The Tenure Continuum</a:t>
            </a:r>
            <a:endParaRPr lang="en-US" dirty="0"/>
          </a:p>
        </p:txBody>
      </p:sp>
      <p:sp>
        <p:nvSpPr>
          <p:cNvPr id="3" name="Content Placeholder 2"/>
          <p:cNvSpPr>
            <a:spLocks noGrp="1"/>
          </p:cNvSpPr>
          <p:nvPr>
            <p:ph idx="1"/>
          </p:nvPr>
        </p:nvSpPr>
        <p:spPr>
          <a:xfrm>
            <a:off x="457200" y="1371600"/>
            <a:ext cx="8229600" cy="4754563"/>
          </a:xfrm>
        </p:spPr>
        <p:txBody>
          <a:bodyPr/>
          <a:lstStyle/>
          <a:p>
            <a:endParaRPr lang="en-ZA" dirty="0"/>
          </a:p>
          <a:p>
            <a:endParaRPr lang="en-US" dirty="0"/>
          </a:p>
        </p:txBody>
      </p:sp>
      <p:pic>
        <p:nvPicPr>
          <p:cNvPr id="1026" name="Picture 2" descr="C:\Users\Neil\Documents\Interplan\Projects\283\Teaching material\Block 3 for NK\Mod 10\Blk 3 diagrams Final version colour\Module 10_Diag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814" y="1463040"/>
            <a:ext cx="8418986" cy="243840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txBox="1">
            <a:spLocks/>
          </p:cNvSpPr>
          <p:nvPr/>
        </p:nvSpPr>
        <p:spPr>
          <a:xfrm>
            <a:off x="267814" y="3886200"/>
            <a:ext cx="8571386" cy="259080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tx1">
                    <a:lumMod val="65000"/>
                    <a:lumOff val="35000"/>
                  </a:schemeClr>
                </a:solidFill>
                <a:latin typeface="Trebuchet MS"/>
                <a:ea typeface="+mn-ea"/>
                <a:cs typeface="Trebuchet MS"/>
              </a:defRPr>
            </a:lvl1pPr>
            <a:lvl2pPr marL="742950" indent="-285750" algn="l" defTabSz="457200" rtl="0" eaLnBrk="1" latinLnBrk="0" hangingPunct="1">
              <a:spcBef>
                <a:spcPct val="20000"/>
              </a:spcBef>
              <a:buFont typeface="Arial"/>
              <a:buChar char="–"/>
              <a:defRPr sz="2200" kern="1200">
                <a:solidFill>
                  <a:schemeClr val="tx1">
                    <a:lumMod val="65000"/>
                    <a:lumOff val="35000"/>
                  </a:schemeClr>
                </a:solidFill>
                <a:latin typeface="Trebuchet MS"/>
                <a:ea typeface="+mn-ea"/>
                <a:cs typeface="Trebuchet MS"/>
              </a:defRPr>
            </a:lvl2pPr>
            <a:lvl3pPr marL="1143000" indent="-228600" algn="l" defTabSz="457200" rtl="0" eaLnBrk="1" latinLnBrk="0" hangingPunct="1">
              <a:spcBef>
                <a:spcPct val="20000"/>
              </a:spcBef>
              <a:buFont typeface="Arial"/>
              <a:buChar char="•"/>
              <a:defRPr sz="2000" kern="1200">
                <a:solidFill>
                  <a:schemeClr val="tx1">
                    <a:lumMod val="65000"/>
                    <a:lumOff val="35000"/>
                  </a:schemeClr>
                </a:solidFill>
                <a:latin typeface="Trebuchet MS"/>
                <a:ea typeface="+mn-ea"/>
                <a:cs typeface="Trebuchet MS"/>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Trebuchet MS"/>
                <a:ea typeface="+mn-ea"/>
                <a:cs typeface="Trebuchet MS"/>
              </a:defRPr>
            </a:lvl4pPr>
            <a:lvl5pPr marL="2057400" indent="-228600" algn="l" defTabSz="457200" rtl="0" eaLnBrk="1" latinLnBrk="0" hangingPunct="1">
              <a:spcBef>
                <a:spcPct val="20000"/>
              </a:spcBef>
              <a:buFont typeface="Arial"/>
              <a:buChar char="»"/>
              <a:defRPr sz="1600" kern="1200">
                <a:solidFill>
                  <a:schemeClr val="tx1">
                    <a:lumMod val="65000"/>
                    <a:lumOff val="35000"/>
                  </a:schemeClr>
                </a:solidFill>
                <a:latin typeface="Trebuchet MS"/>
                <a:ea typeface="+mn-ea"/>
                <a:cs typeface="Trebuchet M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b="1" dirty="0" smtClean="0"/>
              <a:t>Local </a:t>
            </a:r>
            <a:r>
              <a:rPr lang="en-US" sz="1600" b="1" dirty="0"/>
              <a:t>recognition</a:t>
            </a:r>
            <a:r>
              <a:rPr lang="en-US" sz="1600" dirty="0"/>
              <a:t> refers to the settlement level practices that have developed into norms over time. Norms are local rules or laws that have the force of social legitimacy. </a:t>
            </a:r>
          </a:p>
          <a:p>
            <a:r>
              <a:rPr lang="en-US" sz="1600" b="1" dirty="0" smtClean="0"/>
              <a:t>Administrative </a:t>
            </a:r>
            <a:r>
              <a:rPr lang="en-US" sz="1600" b="1" dirty="0"/>
              <a:t>recognition</a:t>
            </a:r>
            <a:r>
              <a:rPr lang="en-US" sz="1600" dirty="0"/>
              <a:t> uses instruments that may arise from policies or administrative practices to improve tenure security. Security derives from a commitment by authorities in the form of council resolutions or administrative systems. </a:t>
            </a:r>
          </a:p>
          <a:p>
            <a:pPr lvl="0"/>
            <a:r>
              <a:rPr lang="en-US" sz="1600" b="1" dirty="0" smtClean="0"/>
              <a:t>Legal </a:t>
            </a:r>
            <a:r>
              <a:rPr lang="en-US" sz="1600" b="1" dirty="0"/>
              <a:t>recognition </a:t>
            </a:r>
            <a:r>
              <a:rPr lang="en-US" sz="1600" dirty="0"/>
              <a:t>uses a legal procedure, in terms of a law, often a planning law, to grant legal status to an area. It usually results in declaring the area in terms of this law (a settlement area, an area zoned for informal housing). </a:t>
            </a:r>
          </a:p>
        </p:txBody>
      </p:sp>
    </p:spTree>
    <p:extLst>
      <p:ext uri="{BB962C8B-B14F-4D97-AF65-F5344CB8AC3E}">
        <p14:creationId xmlns:p14="http://schemas.microsoft.com/office/powerpoint/2010/main" val="30560947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i="1" dirty="0" smtClean="0"/>
              <a:t>Activity 7.4</a:t>
            </a:r>
            <a:r>
              <a:rPr lang="en-ZA" i="1" dirty="0"/>
              <a:t>: </a:t>
            </a:r>
            <a:r>
              <a:rPr lang="en-ZA" i="1" dirty="0" smtClean="0"/>
              <a:t>Recognising tenure</a:t>
            </a:r>
            <a:endParaRPr lang="en-US" dirty="0"/>
          </a:p>
        </p:txBody>
      </p:sp>
      <p:sp>
        <p:nvSpPr>
          <p:cNvPr id="3" name="Content Placeholder 2"/>
          <p:cNvSpPr>
            <a:spLocks noGrp="1"/>
          </p:cNvSpPr>
          <p:nvPr>
            <p:ph idx="1"/>
          </p:nvPr>
        </p:nvSpPr>
        <p:spPr/>
        <p:txBody>
          <a:bodyPr/>
          <a:lstStyle/>
          <a:p>
            <a:r>
              <a:rPr lang="en-ZA" b="1" dirty="0"/>
              <a:t>Type of activity: </a:t>
            </a:r>
            <a:r>
              <a:rPr lang="en-ZA" dirty="0"/>
              <a:t>Pairs</a:t>
            </a:r>
            <a:endParaRPr lang="en-US" b="1" dirty="0"/>
          </a:p>
          <a:p>
            <a:r>
              <a:rPr lang="en-ZA" b="1" dirty="0"/>
              <a:t>Timing: </a:t>
            </a:r>
            <a:r>
              <a:rPr lang="en-ZA" dirty="0"/>
              <a:t>15 minutes</a:t>
            </a:r>
            <a:endParaRPr lang="en-US" b="1" dirty="0"/>
          </a:p>
          <a:p>
            <a:r>
              <a:rPr lang="en-ZA" b="1" i="1" dirty="0"/>
              <a:t>Purpose: </a:t>
            </a:r>
            <a:r>
              <a:rPr lang="en-ZA" i="1" dirty="0"/>
              <a:t>To apply your understanding of the concepts of local, administrative and legal recognition of tenure.</a:t>
            </a:r>
            <a:endParaRPr lang="en-US" b="1" i="1" dirty="0"/>
          </a:p>
          <a:p>
            <a:r>
              <a:rPr lang="en-ZA" b="1" i="1" dirty="0"/>
              <a:t>Instructions: </a:t>
            </a:r>
            <a:r>
              <a:rPr lang="en-ZA" i="1" dirty="0"/>
              <a:t>Categorise the tenure options in the table </a:t>
            </a:r>
            <a:r>
              <a:rPr lang="en-ZA" i="1" dirty="0" smtClean="0"/>
              <a:t>in the Participants Manual </a:t>
            </a:r>
            <a:r>
              <a:rPr lang="en-ZA" i="1" dirty="0"/>
              <a:t>into the three categories listed (place a tick).</a:t>
            </a:r>
            <a:endParaRPr lang="en-US" b="1" i="1" dirty="0"/>
          </a:p>
          <a:p>
            <a:endParaRPr lang="en-US" dirty="0"/>
          </a:p>
        </p:txBody>
      </p:sp>
    </p:spTree>
    <p:extLst>
      <p:ext uri="{BB962C8B-B14F-4D97-AF65-F5344CB8AC3E}">
        <p14:creationId xmlns:p14="http://schemas.microsoft.com/office/powerpoint/2010/main" val="26030374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Working with local arrangements</a:t>
            </a:r>
            <a:endParaRPr lang="en-US" dirty="0"/>
          </a:p>
        </p:txBody>
      </p:sp>
      <p:sp>
        <p:nvSpPr>
          <p:cNvPr id="3" name="Content Placeholder 2"/>
          <p:cNvSpPr>
            <a:spLocks noGrp="1"/>
          </p:cNvSpPr>
          <p:nvPr>
            <p:ph idx="1"/>
          </p:nvPr>
        </p:nvSpPr>
        <p:spPr>
          <a:xfrm>
            <a:off x="457200" y="1371600"/>
            <a:ext cx="8229600" cy="4754563"/>
          </a:xfrm>
        </p:spPr>
        <p:txBody>
          <a:bodyPr>
            <a:normAutofit/>
          </a:bodyPr>
          <a:lstStyle/>
          <a:p>
            <a:r>
              <a:rPr lang="en-ZA" dirty="0"/>
              <a:t>A key principle in implementing </a:t>
            </a:r>
            <a:r>
              <a:rPr lang="en-ZA" dirty="0" smtClean="0"/>
              <a:t>tenure </a:t>
            </a:r>
            <a:r>
              <a:rPr lang="en-ZA" dirty="0"/>
              <a:t>security is to work with what tenure arrangements already exist at a local level in an informal </a:t>
            </a:r>
            <a:r>
              <a:rPr lang="en-ZA" dirty="0" smtClean="0"/>
              <a:t>settlement</a:t>
            </a:r>
          </a:p>
          <a:p>
            <a:r>
              <a:rPr lang="en-ZA" dirty="0" smtClean="0"/>
              <a:t>These could include:</a:t>
            </a:r>
          </a:p>
          <a:p>
            <a:pPr lvl="1"/>
            <a:r>
              <a:rPr lang="en-ZA" dirty="0"/>
              <a:t>Sales, transfers and bequeathing of </a:t>
            </a:r>
            <a:r>
              <a:rPr lang="en-ZA" dirty="0" smtClean="0"/>
              <a:t>land</a:t>
            </a:r>
          </a:p>
          <a:p>
            <a:pPr lvl="1"/>
            <a:r>
              <a:rPr lang="en-ZA" dirty="0"/>
              <a:t>Organised local processes for how people access, hold and transfer </a:t>
            </a:r>
            <a:r>
              <a:rPr lang="en-ZA" dirty="0" smtClean="0"/>
              <a:t>land</a:t>
            </a:r>
          </a:p>
          <a:p>
            <a:pPr lvl="1"/>
            <a:r>
              <a:rPr lang="en-ZA" dirty="0"/>
              <a:t>Verbal and written evidence of </a:t>
            </a:r>
            <a:r>
              <a:rPr lang="en-ZA" dirty="0" smtClean="0"/>
              <a:t>occupation</a:t>
            </a:r>
          </a:p>
          <a:p>
            <a:pPr lvl="1"/>
            <a:r>
              <a:rPr lang="en-ZA" dirty="0"/>
              <a:t>Systems of local leadership and authority </a:t>
            </a:r>
            <a:endParaRPr lang="en-ZA" dirty="0" smtClean="0"/>
          </a:p>
          <a:p>
            <a:pPr lvl="1"/>
            <a:r>
              <a:rPr lang="en-ZA" dirty="0" smtClean="0"/>
              <a:t>Perceptions </a:t>
            </a:r>
            <a:r>
              <a:rPr lang="en-ZA" dirty="0"/>
              <a:t>about tenure </a:t>
            </a:r>
            <a:r>
              <a:rPr lang="en-ZA" dirty="0" smtClean="0"/>
              <a:t>security</a:t>
            </a:r>
            <a:r>
              <a:rPr lang="en-US" dirty="0" smtClean="0"/>
              <a:t> </a:t>
            </a:r>
            <a:endParaRPr lang="en-ZA" dirty="0"/>
          </a:p>
          <a:p>
            <a:endParaRPr lang="en-US" dirty="0"/>
          </a:p>
        </p:txBody>
      </p:sp>
    </p:spTree>
    <p:extLst>
      <p:ext uri="{BB962C8B-B14F-4D97-AF65-F5344CB8AC3E}">
        <p14:creationId xmlns:p14="http://schemas.microsoft.com/office/powerpoint/2010/main" val="3875229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i="1" dirty="0" smtClean="0"/>
              <a:t>Activity 7.5</a:t>
            </a:r>
            <a:r>
              <a:rPr lang="en-ZA" i="1" dirty="0"/>
              <a:t>: </a:t>
            </a:r>
            <a:r>
              <a:rPr lang="en-ZA" i="1" dirty="0" smtClean="0"/>
              <a:t>Local Registration Practices</a:t>
            </a:r>
            <a:endParaRPr lang="en-US" dirty="0"/>
          </a:p>
        </p:txBody>
      </p:sp>
      <p:sp>
        <p:nvSpPr>
          <p:cNvPr id="3" name="Content Placeholder 2"/>
          <p:cNvSpPr>
            <a:spLocks noGrp="1"/>
          </p:cNvSpPr>
          <p:nvPr>
            <p:ph idx="1"/>
          </p:nvPr>
        </p:nvSpPr>
        <p:spPr/>
        <p:txBody>
          <a:bodyPr/>
          <a:lstStyle/>
          <a:p>
            <a:r>
              <a:rPr lang="en-ZA" b="1" dirty="0"/>
              <a:t>Type of activity: </a:t>
            </a:r>
            <a:r>
              <a:rPr lang="en-ZA" dirty="0"/>
              <a:t>Group work</a:t>
            </a:r>
            <a:endParaRPr lang="en-US" b="1" dirty="0"/>
          </a:p>
          <a:p>
            <a:r>
              <a:rPr lang="en-ZA" b="1" dirty="0"/>
              <a:t>Timing: </a:t>
            </a:r>
            <a:r>
              <a:rPr lang="en-ZA" dirty="0"/>
              <a:t>20 minutes</a:t>
            </a:r>
            <a:endParaRPr lang="en-US" b="1" dirty="0"/>
          </a:p>
          <a:p>
            <a:r>
              <a:rPr lang="en-ZA" b="1" i="1" dirty="0"/>
              <a:t>Purpose: </a:t>
            </a:r>
            <a:r>
              <a:rPr lang="en-ZA" i="1" dirty="0"/>
              <a:t>To understand local registration practices and their importance in an upgrading project.</a:t>
            </a:r>
            <a:endParaRPr lang="en-US" b="1" i="1" dirty="0"/>
          </a:p>
          <a:p>
            <a:r>
              <a:rPr lang="en-ZA" b="1" i="1" dirty="0"/>
              <a:t>Instruction: </a:t>
            </a:r>
            <a:r>
              <a:rPr lang="en-ZA" i="1" dirty="0"/>
              <a:t>You will be given a case study. Read it together and answer the questions </a:t>
            </a:r>
            <a:r>
              <a:rPr lang="en-ZA" i="1" dirty="0" smtClean="0"/>
              <a:t>in the Participants Manual.</a:t>
            </a:r>
            <a:endParaRPr lang="en-US" b="1" i="1" dirty="0"/>
          </a:p>
          <a:p>
            <a:endParaRPr lang="en-US" dirty="0"/>
          </a:p>
        </p:txBody>
      </p:sp>
    </p:spTree>
    <p:extLst>
      <p:ext uri="{BB962C8B-B14F-4D97-AF65-F5344CB8AC3E}">
        <p14:creationId xmlns:p14="http://schemas.microsoft.com/office/powerpoint/2010/main" val="41719996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9512" y="394239"/>
            <a:ext cx="8583488" cy="1146572"/>
          </a:xfrm>
        </p:spPr>
        <p:txBody>
          <a:bodyPr>
            <a:normAutofit fontScale="90000"/>
          </a:bodyPr>
          <a:lstStyle/>
          <a:p>
            <a:pPr lvl="0"/>
            <a:r>
              <a:rPr lang="en-ZA" sz="4000" dirty="0"/>
              <a:t/>
            </a:r>
            <a:br>
              <a:rPr lang="en-ZA" sz="4000" dirty="0"/>
            </a:br>
            <a:r>
              <a:rPr lang="en-ZA" sz="3300" dirty="0" smtClean="0"/>
              <a:t>3.</a:t>
            </a:r>
            <a:r>
              <a:rPr lang="en-ZA" sz="3300" dirty="0"/>
              <a:t>	The legislative and policy context for tenure </a:t>
            </a:r>
            <a:r>
              <a:rPr lang="en-ZA" sz="3300" dirty="0" smtClean="0"/>
              <a:t>security</a:t>
            </a:r>
            <a:br>
              <a:rPr lang="en-ZA" sz="3300" dirty="0" smtClean="0"/>
            </a:br>
            <a:r>
              <a:rPr lang="en-ZA" sz="3100" dirty="0" smtClean="0"/>
              <a:t>Government </a:t>
            </a:r>
            <a:r>
              <a:rPr lang="en-ZA" sz="3100" dirty="0"/>
              <a:t>policies that address </a:t>
            </a:r>
            <a:r>
              <a:rPr lang="en-ZA" sz="3100" dirty="0" smtClean="0"/>
              <a:t>tenure security</a:t>
            </a:r>
            <a:r>
              <a:rPr lang="en-ZA" sz="4000" i="1" dirty="0"/>
              <a:t/>
            </a:r>
            <a:br>
              <a:rPr lang="en-ZA" sz="4000" i="1" dirty="0"/>
            </a:br>
            <a:endParaRPr lang="en-ZA" dirty="0"/>
          </a:p>
        </p:txBody>
      </p:sp>
      <p:sp>
        <p:nvSpPr>
          <p:cNvPr id="3" name="Subtitle 2"/>
          <p:cNvSpPr>
            <a:spLocks noGrp="1"/>
          </p:cNvSpPr>
          <p:nvPr>
            <p:ph type="subTitle" idx="1"/>
          </p:nvPr>
        </p:nvSpPr>
        <p:spPr>
          <a:xfrm>
            <a:off x="179512" y="1340768"/>
            <a:ext cx="8856984" cy="5040560"/>
          </a:xfrm>
        </p:spPr>
        <p:txBody>
          <a:bodyPr>
            <a:normAutofit/>
          </a:bodyPr>
          <a:lstStyle/>
          <a:p>
            <a:pPr>
              <a:spcBef>
                <a:spcPts val="0"/>
              </a:spcBef>
            </a:pPr>
            <a:endParaRPr lang="en-ZA" dirty="0">
              <a:solidFill>
                <a:srgbClr val="DD4B39"/>
              </a:solidFill>
            </a:endParaRPr>
          </a:p>
          <a:p>
            <a:endParaRPr lang="en-ZA" dirty="0"/>
          </a:p>
        </p:txBody>
      </p:sp>
      <p:graphicFrame>
        <p:nvGraphicFramePr>
          <p:cNvPr id="5" name="Diagram 4"/>
          <p:cNvGraphicFramePr/>
          <p:nvPr>
            <p:extLst>
              <p:ext uri="{D42A27DB-BD31-4B8C-83A1-F6EECF244321}">
                <p14:modId xmlns:p14="http://schemas.microsoft.com/office/powerpoint/2010/main" val="4177882711"/>
              </p:ext>
            </p:extLst>
          </p:nvPr>
        </p:nvGraphicFramePr>
        <p:xfrm>
          <a:off x="609599" y="1812526"/>
          <a:ext cx="7850831" cy="37246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194"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581" y="4663174"/>
            <a:ext cx="1804584" cy="2175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24327" y="2924944"/>
            <a:ext cx="1872208" cy="2075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925064" y="1916832"/>
            <a:ext cx="1198527" cy="15609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7"/>
          <p:cNvPicPr>
            <a:picLocks noChangeAspect="1" noChangeArrowheads="1"/>
          </p:cNvPicPr>
          <p:nvPr/>
        </p:nvPicPr>
        <p:blipFill>
          <a:blip r:embed="rId10" cstate="print"/>
          <a:srcRect/>
          <a:stretch>
            <a:fillRect/>
          </a:stretch>
        </p:blipFill>
        <p:spPr bwMode="auto">
          <a:xfrm>
            <a:off x="8054188" y="5376368"/>
            <a:ext cx="1089812" cy="1481632"/>
          </a:xfrm>
          <a:prstGeom prst="rect">
            <a:avLst/>
          </a:prstGeom>
          <a:noFill/>
          <a:ln w="9525">
            <a:noFill/>
            <a:miter lim="800000"/>
            <a:headEnd/>
            <a:tailEnd/>
          </a:ln>
        </p:spPr>
      </p:pic>
    </p:spTree>
    <p:extLst>
      <p:ext uri="{BB962C8B-B14F-4D97-AF65-F5344CB8AC3E}">
        <p14:creationId xmlns:p14="http://schemas.microsoft.com/office/powerpoint/2010/main" val="9156064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 y="655320"/>
            <a:ext cx="8610600" cy="1143000"/>
          </a:xfrm>
        </p:spPr>
        <p:txBody>
          <a:bodyPr>
            <a:normAutofit fontScale="90000"/>
          </a:bodyPr>
          <a:lstStyle/>
          <a:p>
            <a:r>
              <a:rPr lang="en-ZA" dirty="0" smtClean="0"/>
              <a:t>Key </a:t>
            </a:r>
            <a:r>
              <a:rPr lang="en-ZA" dirty="0"/>
              <a:t>laws that address tenure in informal settlements</a:t>
            </a:r>
            <a:endParaRPr lang="en-US" dirty="0"/>
          </a:p>
        </p:txBody>
      </p:sp>
      <p:sp>
        <p:nvSpPr>
          <p:cNvPr id="3" name="Content Placeholder 2"/>
          <p:cNvSpPr>
            <a:spLocks noGrp="1"/>
          </p:cNvSpPr>
          <p:nvPr>
            <p:ph idx="1"/>
          </p:nvPr>
        </p:nvSpPr>
        <p:spPr>
          <a:xfrm>
            <a:off x="457200" y="1828800"/>
            <a:ext cx="8229600" cy="4297363"/>
          </a:xfrm>
        </p:spPr>
        <p:txBody>
          <a:bodyPr>
            <a:normAutofit/>
          </a:bodyPr>
          <a:lstStyle/>
          <a:p>
            <a:pPr marL="0" indent="0">
              <a:buNone/>
            </a:pPr>
            <a:r>
              <a:rPr lang="en-ZA" dirty="0" smtClean="0"/>
              <a:t>At </a:t>
            </a:r>
            <a:r>
              <a:rPr lang="en-ZA" dirty="0"/>
              <a:t>a very broad level there are three main categories of laws that guide and support the provision of tenure within the upgrading process in informal settlements: </a:t>
            </a:r>
          </a:p>
          <a:p>
            <a:r>
              <a:rPr lang="en-ZA" dirty="0"/>
              <a:t>Laws that protect rights of </a:t>
            </a:r>
            <a:r>
              <a:rPr lang="en-ZA" dirty="0" smtClean="0"/>
              <a:t>occupation (The Constitution and PIE)</a:t>
            </a:r>
            <a:endParaRPr lang="en-ZA" dirty="0"/>
          </a:p>
          <a:p>
            <a:r>
              <a:rPr lang="en-ZA" dirty="0"/>
              <a:t>Laws that set the framework or principles for tenure within the housing </a:t>
            </a:r>
            <a:r>
              <a:rPr lang="en-ZA" dirty="0" smtClean="0"/>
              <a:t>environment (The Housing Act)</a:t>
            </a:r>
            <a:endParaRPr lang="en-ZA" dirty="0"/>
          </a:p>
          <a:p>
            <a:r>
              <a:rPr lang="en-ZA" dirty="0"/>
              <a:t>Laws that determine development procedures and land use management requirements that provide legally secure forms of </a:t>
            </a:r>
            <a:r>
              <a:rPr lang="en-ZA" dirty="0" smtClean="0"/>
              <a:t>tenure (SPLUMA)</a:t>
            </a:r>
            <a:endParaRPr lang="en-ZA" dirty="0"/>
          </a:p>
        </p:txBody>
      </p:sp>
    </p:spTree>
    <p:extLst>
      <p:ext uri="{BB962C8B-B14F-4D97-AF65-F5344CB8AC3E}">
        <p14:creationId xmlns:p14="http://schemas.microsoft.com/office/powerpoint/2010/main" val="388396620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229600" cy="1143000"/>
          </a:xfrm>
        </p:spPr>
        <p:txBody>
          <a:bodyPr>
            <a:normAutofit fontScale="90000"/>
          </a:bodyPr>
          <a:lstStyle/>
          <a:p>
            <a:r>
              <a:rPr lang="en-ZA" dirty="0" smtClean="0"/>
              <a:t>SPLUMA</a:t>
            </a:r>
            <a:r>
              <a:rPr lang="en-ZA" dirty="0"/>
              <a:t>, provincial planning laws and municipal bylaws</a:t>
            </a:r>
            <a:endParaRPr lang="en-US" dirty="0"/>
          </a:p>
        </p:txBody>
      </p:sp>
      <p:sp>
        <p:nvSpPr>
          <p:cNvPr id="3" name="Content Placeholder 2"/>
          <p:cNvSpPr>
            <a:spLocks noGrp="1"/>
          </p:cNvSpPr>
          <p:nvPr>
            <p:ph idx="1"/>
          </p:nvPr>
        </p:nvSpPr>
        <p:spPr>
          <a:xfrm>
            <a:off x="304800" y="1828800"/>
            <a:ext cx="4572000" cy="4297363"/>
          </a:xfrm>
        </p:spPr>
        <p:txBody>
          <a:bodyPr>
            <a:normAutofit fontScale="85000" lnSpcReduction="20000"/>
          </a:bodyPr>
          <a:lstStyle/>
          <a:p>
            <a:pPr>
              <a:lnSpc>
                <a:spcPct val="150000"/>
              </a:lnSpc>
            </a:pPr>
            <a:r>
              <a:rPr lang="en-US" dirty="0"/>
              <a:t>SPLUMA is a national framework legislation that sets out a new spatial planning and land use management system regime for South Africa</a:t>
            </a:r>
            <a:r>
              <a:rPr lang="en-US" dirty="0" smtClean="0"/>
              <a:t>.</a:t>
            </a:r>
          </a:p>
          <a:p>
            <a:pPr>
              <a:lnSpc>
                <a:spcPct val="150000"/>
              </a:lnSpc>
            </a:pPr>
            <a:r>
              <a:rPr lang="en-US" dirty="0" smtClean="0"/>
              <a:t> </a:t>
            </a:r>
            <a:r>
              <a:rPr lang="en-US" dirty="0"/>
              <a:t>It gives guidance to provincial planning laws and to municipal planning by-laws so that they will be consistent and aligned to SPLUMA</a:t>
            </a:r>
            <a:endParaRPr lang="en-ZA" b="1" dirty="0" smtClean="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76800" y="952500"/>
            <a:ext cx="4148321" cy="5791200"/>
          </a:xfrm>
          <a:prstGeom prst="rect">
            <a:avLst/>
          </a:prstGeom>
        </p:spPr>
      </p:pic>
    </p:spTree>
    <p:extLst>
      <p:ext uri="{BB962C8B-B14F-4D97-AF65-F5344CB8AC3E}">
        <p14:creationId xmlns:p14="http://schemas.microsoft.com/office/powerpoint/2010/main" val="341327904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r>
              <a:rPr lang="en-ZA" dirty="0"/>
              <a:t>The legislative and policy context </a:t>
            </a:r>
            <a:r>
              <a:rPr lang="en-ZA" dirty="0" smtClean="0"/>
              <a:t> - key points</a:t>
            </a:r>
            <a:endParaRPr lang="en-US" dirty="0"/>
          </a:p>
        </p:txBody>
      </p:sp>
      <p:sp>
        <p:nvSpPr>
          <p:cNvPr id="3" name="Content Placeholder 2"/>
          <p:cNvSpPr>
            <a:spLocks noGrp="1"/>
          </p:cNvSpPr>
          <p:nvPr>
            <p:ph idx="1"/>
          </p:nvPr>
        </p:nvSpPr>
        <p:spPr/>
        <p:txBody>
          <a:bodyPr>
            <a:normAutofit fontScale="92500"/>
          </a:bodyPr>
          <a:lstStyle/>
          <a:p>
            <a:pPr lvl="0"/>
            <a:r>
              <a:rPr lang="en-US" dirty="0"/>
              <a:t>Government recognises tenure rights because of the important role these rights plays in enhancing citizenship.</a:t>
            </a:r>
          </a:p>
          <a:p>
            <a:pPr lvl="0"/>
            <a:r>
              <a:rPr lang="en-US" dirty="0"/>
              <a:t>Tenure security must be addressed through participatory approaches to develop appropriate arrangements acceptable to both the municipality and residents.</a:t>
            </a:r>
          </a:p>
          <a:p>
            <a:pPr lvl="0"/>
            <a:r>
              <a:rPr lang="en-US" dirty="0"/>
              <a:t>However, little guidance is provided through these policies on what these various tenure arrangements could be or how one develops them during the upgrading process.</a:t>
            </a:r>
          </a:p>
          <a:p>
            <a:pPr lvl="0"/>
            <a:r>
              <a:rPr lang="en-US" dirty="0"/>
              <a:t>This module will, therefore, help you to identify different tenure options and suggest the processes to follow to arrive at tenure security in consultation with communities</a:t>
            </a:r>
            <a:r>
              <a:rPr lang="en-US" dirty="0" smtClean="0"/>
              <a:t>.</a:t>
            </a:r>
            <a:endParaRPr lang="en-US" dirty="0"/>
          </a:p>
        </p:txBody>
      </p:sp>
    </p:spTree>
    <p:extLst>
      <p:ext uri="{BB962C8B-B14F-4D97-AF65-F5344CB8AC3E}">
        <p14:creationId xmlns:p14="http://schemas.microsoft.com/office/powerpoint/2010/main" val="15951801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533400"/>
            <a:ext cx="8735642" cy="1143000"/>
          </a:xfrm>
        </p:spPr>
        <p:txBody>
          <a:bodyPr>
            <a:normAutofit fontScale="90000"/>
          </a:bodyPr>
          <a:lstStyle/>
          <a:p>
            <a:r>
              <a:rPr lang="en-ZA" sz="2800" dirty="0"/>
              <a:t>4	Addressing tenure security in the upgrading process </a:t>
            </a:r>
            <a:r>
              <a:rPr lang="en-ZA" sz="2400" dirty="0"/>
              <a:t/>
            </a:r>
            <a:br>
              <a:rPr lang="en-ZA" sz="2400" dirty="0"/>
            </a:br>
            <a:r>
              <a:rPr lang="en-ZA" sz="2800" dirty="0" smtClean="0"/>
              <a:t>Providing </a:t>
            </a:r>
            <a:r>
              <a:rPr lang="en-ZA" sz="2800" dirty="0"/>
              <a:t>tenure security in different developmental </a:t>
            </a:r>
            <a:r>
              <a:rPr lang="en-ZA" sz="2800" dirty="0" smtClean="0"/>
              <a:t>pathways - Conventional full upgrading </a:t>
            </a:r>
            <a:endParaRPr lang="en-US" sz="28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 y="1828800"/>
            <a:ext cx="8354642" cy="2621280"/>
          </a:xfrm>
          <a:prstGeom prst="rect">
            <a:avLst/>
          </a:prstGeom>
        </p:spPr>
      </p:pic>
      <p:sp>
        <p:nvSpPr>
          <p:cNvPr id="5" name="TextBox 4"/>
          <p:cNvSpPr txBox="1"/>
          <p:nvPr/>
        </p:nvSpPr>
        <p:spPr>
          <a:xfrm>
            <a:off x="457200" y="4602480"/>
            <a:ext cx="8507042" cy="1477328"/>
          </a:xfrm>
          <a:prstGeom prst="rect">
            <a:avLst/>
          </a:prstGeom>
          <a:noFill/>
        </p:spPr>
        <p:txBody>
          <a:bodyPr wrap="square" rtlCol="0">
            <a:spAutoFit/>
          </a:bodyPr>
          <a:lstStyle/>
          <a:p>
            <a:r>
              <a:rPr lang="en-US" sz="2400" b="1" dirty="0" smtClean="0">
                <a:solidFill>
                  <a:srgbClr val="D65636"/>
                </a:solidFill>
              </a:rPr>
              <a:t>→ </a:t>
            </a:r>
            <a:r>
              <a:rPr lang="en-US" sz="2400" dirty="0" smtClean="0">
                <a:solidFill>
                  <a:srgbClr val="D65636"/>
                </a:solidFill>
              </a:rPr>
              <a:t> </a:t>
            </a:r>
            <a:r>
              <a:rPr lang="en-US" sz="2200" dirty="0" smtClean="0">
                <a:solidFill>
                  <a:srgbClr val="D65636"/>
                </a:solidFill>
              </a:rPr>
              <a:t>This </a:t>
            </a:r>
            <a:r>
              <a:rPr lang="en-US" sz="2200" dirty="0">
                <a:solidFill>
                  <a:srgbClr val="D65636"/>
                </a:solidFill>
              </a:rPr>
              <a:t>is the conventional approach to tenure, where formal township establishment leads to registered title. There might be opportunities in the development process, depending on how long it takes, to introduce some administrative security mechanisms along the way</a:t>
            </a:r>
            <a:r>
              <a:rPr lang="en-US" sz="2200" dirty="0" smtClean="0">
                <a:solidFill>
                  <a:srgbClr val="D65636"/>
                </a:solidFill>
              </a:rPr>
              <a:t>.</a:t>
            </a:r>
            <a:endParaRPr lang="en-US" sz="2200" dirty="0">
              <a:solidFill>
                <a:srgbClr val="D65636"/>
              </a:solidFill>
            </a:endParaRPr>
          </a:p>
        </p:txBody>
      </p:sp>
    </p:spTree>
    <p:extLst>
      <p:ext uri="{BB962C8B-B14F-4D97-AF65-F5344CB8AC3E}">
        <p14:creationId xmlns:p14="http://schemas.microsoft.com/office/powerpoint/2010/main" val="29089854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304800" y="388620"/>
            <a:ext cx="8229600" cy="1143000"/>
          </a:xfrm>
        </p:spPr>
        <p:txBody>
          <a:bodyPr>
            <a:normAutofit fontScale="90000"/>
          </a:bodyPr>
          <a:lstStyle/>
          <a:p>
            <a:r>
              <a:rPr lang="en-ZA" sz="2800" dirty="0" smtClean="0"/>
              <a:t>Providing </a:t>
            </a:r>
            <a:r>
              <a:rPr lang="en-ZA" sz="2800" dirty="0"/>
              <a:t>tenure security in different developmental </a:t>
            </a:r>
            <a:r>
              <a:rPr lang="en-ZA" sz="2800" dirty="0" smtClean="0"/>
              <a:t>pathways – Interim arrangements (B1) and Incremental full upgrading (B1 extended) </a:t>
            </a:r>
            <a:endParaRPr lang="en-US" sz="2800"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1516380"/>
            <a:ext cx="8077200" cy="3208020"/>
          </a:xfrm>
          <a:prstGeom prst="rect">
            <a:avLst/>
          </a:prstGeom>
        </p:spPr>
      </p:pic>
      <p:sp>
        <p:nvSpPr>
          <p:cNvPr id="4" name="TextBox 3"/>
          <p:cNvSpPr txBox="1"/>
          <p:nvPr/>
        </p:nvSpPr>
        <p:spPr>
          <a:xfrm>
            <a:off x="457200" y="4823142"/>
            <a:ext cx="8507042" cy="1138773"/>
          </a:xfrm>
          <a:prstGeom prst="rect">
            <a:avLst/>
          </a:prstGeom>
          <a:noFill/>
        </p:spPr>
        <p:txBody>
          <a:bodyPr wrap="square" rtlCol="0">
            <a:spAutoFit/>
          </a:bodyPr>
          <a:lstStyle/>
          <a:p>
            <a:r>
              <a:rPr lang="en-US" sz="2400" b="1" dirty="0" smtClean="0">
                <a:solidFill>
                  <a:srgbClr val="D65636"/>
                </a:solidFill>
              </a:rPr>
              <a:t>→ </a:t>
            </a:r>
            <a:r>
              <a:rPr lang="en-US" sz="2200" dirty="0" smtClean="0">
                <a:solidFill>
                  <a:srgbClr val="D65636"/>
                </a:solidFill>
              </a:rPr>
              <a:t>In </a:t>
            </a:r>
            <a:r>
              <a:rPr lang="en-US" sz="2200" dirty="0">
                <a:solidFill>
                  <a:srgbClr val="D65636"/>
                </a:solidFill>
              </a:rPr>
              <a:t>this option tenure builds on the local recognition that already exists. Tenure in this category can be incrementally secured using a range of </a:t>
            </a:r>
            <a:r>
              <a:rPr lang="en-US" sz="2200" dirty="0" smtClean="0">
                <a:solidFill>
                  <a:srgbClr val="D65636"/>
                </a:solidFill>
              </a:rPr>
              <a:t>options</a:t>
            </a:r>
            <a:r>
              <a:rPr lang="en-US" sz="2200" dirty="0">
                <a:solidFill>
                  <a:srgbClr val="D65636"/>
                </a:solidFill>
              </a:rPr>
              <a:t> </a:t>
            </a:r>
            <a:r>
              <a:rPr lang="en-US" sz="2200" dirty="0" smtClean="0">
                <a:solidFill>
                  <a:srgbClr val="D65636"/>
                </a:solidFill>
              </a:rPr>
              <a:t>including administrative and legal recognition mechanisms</a:t>
            </a:r>
            <a:endParaRPr lang="en-US" sz="2200" dirty="0">
              <a:solidFill>
                <a:srgbClr val="D65636"/>
              </a:solidFill>
            </a:endParaRPr>
          </a:p>
        </p:txBody>
      </p:sp>
    </p:spTree>
    <p:extLst>
      <p:ext uri="{BB962C8B-B14F-4D97-AF65-F5344CB8AC3E}">
        <p14:creationId xmlns:p14="http://schemas.microsoft.com/office/powerpoint/2010/main" val="5434116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1531620"/>
            <a:ext cx="8077200" cy="2353056"/>
          </a:xfrm>
          <a:prstGeom prst="rect">
            <a:avLst/>
          </a:prstGeom>
        </p:spPr>
      </p:pic>
      <p:sp>
        <p:nvSpPr>
          <p:cNvPr id="5" name="Title 1"/>
          <p:cNvSpPr>
            <a:spLocks noGrp="1"/>
          </p:cNvSpPr>
          <p:nvPr>
            <p:ph type="title"/>
          </p:nvPr>
        </p:nvSpPr>
        <p:spPr>
          <a:xfrm>
            <a:off x="304800" y="388620"/>
            <a:ext cx="8229600" cy="1143000"/>
          </a:xfrm>
        </p:spPr>
        <p:txBody>
          <a:bodyPr>
            <a:normAutofit/>
          </a:bodyPr>
          <a:lstStyle/>
          <a:p>
            <a:r>
              <a:rPr lang="en-ZA" sz="2800" dirty="0" smtClean="0"/>
              <a:t>Providing </a:t>
            </a:r>
            <a:r>
              <a:rPr lang="en-ZA" sz="2800" dirty="0"/>
              <a:t>tenure security in different developmental </a:t>
            </a:r>
            <a:r>
              <a:rPr lang="en-ZA" sz="2800" dirty="0" smtClean="0"/>
              <a:t>pathways – deferred relocation (B2) </a:t>
            </a:r>
            <a:endParaRPr lang="en-US" sz="2800" dirty="0"/>
          </a:p>
        </p:txBody>
      </p:sp>
      <p:sp>
        <p:nvSpPr>
          <p:cNvPr id="6" name="TextBox 5"/>
          <p:cNvSpPr txBox="1"/>
          <p:nvPr/>
        </p:nvSpPr>
        <p:spPr>
          <a:xfrm>
            <a:off x="472440" y="4114800"/>
            <a:ext cx="8507042" cy="2154436"/>
          </a:xfrm>
          <a:prstGeom prst="rect">
            <a:avLst/>
          </a:prstGeom>
          <a:noFill/>
        </p:spPr>
        <p:txBody>
          <a:bodyPr wrap="square" rtlCol="0">
            <a:spAutoFit/>
          </a:bodyPr>
          <a:lstStyle/>
          <a:p>
            <a:r>
              <a:rPr lang="en-US" sz="2400" b="1" dirty="0" smtClean="0">
                <a:solidFill>
                  <a:srgbClr val="D65636"/>
                </a:solidFill>
              </a:rPr>
              <a:t>→ </a:t>
            </a:r>
            <a:r>
              <a:rPr lang="en-US" sz="2200" dirty="0" smtClean="0">
                <a:solidFill>
                  <a:srgbClr val="D65636"/>
                </a:solidFill>
              </a:rPr>
              <a:t>Should recognise </a:t>
            </a:r>
            <a:r>
              <a:rPr lang="en-US" sz="2200" dirty="0">
                <a:solidFill>
                  <a:srgbClr val="D65636"/>
                </a:solidFill>
              </a:rPr>
              <a:t>existing occupation at the site, provide for recognition of the right to be relocated in future and include engagement/consultation with existing residents and the municipality on that relocation. Tenure recognition </a:t>
            </a:r>
            <a:r>
              <a:rPr lang="en-US" sz="2200" dirty="0" smtClean="0">
                <a:solidFill>
                  <a:srgbClr val="D65636"/>
                </a:solidFill>
              </a:rPr>
              <a:t>is </a:t>
            </a:r>
            <a:r>
              <a:rPr lang="en-US" sz="2200" dirty="0">
                <a:solidFill>
                  <a:srgbClr val="D65636"/>
                </a:solidFill>
              </a:rPr>
              <a:t>of an interim nature, as once residents move to the new location, tenure options will need to be reconsidered on either a full, incremental or interim </a:t>
            </a:r>
            <a:r>
              <a:rPr lang="en-US" sz="2200" dirty="0" smtClean="0">
                <a:solidFill>
                  <a:srgbClr val="D65636"/>
                </a:solidFill>
              </a:rPr>
              <a:t>basis.</a:t>
            </a:r>
            <a:endParaRPr lang="en-US" sz="2200" dirty="0">
              <a:solidFill>
                <a:srgbClr val="D65636"/>
              </a:solidFill>
            </a:endParaRPr>
          </a:p>
        </p:txBody>
      </p:sp>
    </p:spTree>
    <p:extLst>
      <p:ext uri="{BB962C8B-B14F-4D97-AF65-F5344CB8AC3E}">
        <p14:creationId xmlns:p14="http://schemas.microsoft.com/office/powerpoint/2010/main" val="55093017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1818426"/>
            <a:ext cx="8077200" cy="2353056"/>
          </a:xfrm>
          <a:prstGeom prst="rect">
            <a:avLst/>
          </a:prstGeom>
        </p:spPr>
      </p:pic>
      <p:sp>
        <p:nvSpPr>
          <p:cNvPr id="5" name="Title 1"/>
          <p:cNvSpPr>
            <a:spLocks noGrp="1"/>
          </p:cNvSpPr>
          <p:nvPr>
            <p:ph type="title"/>
          </p:nvPr>
        </p:nvSpPr>
        <p:spPr>
          <a:xfrm>
            <a:off x="304800" y="388620"/>
            <a:ext cx="8229600" cy="1143000"/>
          </a:xfrm>
        </p:spPr>
        <p:txBody>
          <a:bodyPr>
            <a:normAutofit/>
          </a:bodyPr>
          <a:lstStyle/>
          <a:p>
            <a:r>
              <a:rPr lang="en-ZA" sz="2800" dirty="0" smtClean="0"/>
              <a:t>Providing </a:t>
            </a:r>
            <a:r>
              <a:rPr lang="en-ZA" sz="2800" dirty="0"/>
              <a:t>tenure security in different developmental </a:t>
            </a:r>
            <a:r>
              <a:rPr lang="en-ZA" sz="2800" dirty="0" smtClean="0"/>
              <a:t>pathways – immediate relocation (C) </a:t>
            </a:r>
            <a:endParaRPr lang="en-US" sz="2800" dirty="0"/>
          </a:p>
        </p:txBody>
      </p:sp>
      <p:sp>
        <p:nvSpPr>
          <p:cNvPr id="6" name="TextBox 5"/>
          <p:cNvSpPr txBox="1"/>
          <p:nvPr/>
        </p:nvSpPr>
        <p:spPr>
          <a:xfrm>
            <a:off x="457200" y="4458289"/>
            <a:ext cx="8507042" cy="1138773"/>
          </a:xfrm>
          <a:prstGeom prst="rect">
            <a:avLst/>
          </a:prstGeom>
          <a:noFill/>
        </p:spPr>
        <p:txBody>
          <a:bodyPr wrap="square" rtlCol="0">
            <a:spAutoFit/>
          </a:bodyPr>
          <a:lstStyle/>
          <a:p>
            <a:r>
              <a:rPr lang="en-US" sz="2400" b="1" dirty="0" smtClean="0">
                <a:solidFill>
                  <a:srgbClr val="D65636"/>
                </a:solidFill>
              </a:rPr>
              <a:t>→ </a:t>
            </a:r>
            <a:r>
              <a:rPr lang="en-US" sz="2400" dirty="0" smtClean="0">
                <a:solidFill>
                  <a:srgbClr val="D65636"/>
                </a:solidFill>
              </a:rPr>
              <a:t>R</a:t>
            </a:r>
            <a:r>
              <a:rPr lang="en-US" sz="2200" dirty="0" smtClean="0">
                <a:solidFill>
                  <a:srgbClr val="D65636"/>
                </a:solidFill>
              </a:rPr>
              <a:t>esidents </a:t>
            </a:r>
            <a:r>
              <a:rPr lang="en-US" sz="2200" dirty="0">
                <a:solidFill>
                  <a:srgbClr val="D65636"/>
                </a:solidFill>
              </a:rPr>
              <a:t>and the municipality should engage on the relocation itself and tenure should be secured at the relocation destination on a full, incremental or interim basis</a:t>
            </a:r>
          </a:p>
        </p:txBody>
      </p:sp>
    </p:spTree>
    <p:extLst>
      <p:ext uri="{BB962C8B-B14F-4D97-AF65-F5344CB8AC3E}">
        <p14:creationId xmlns:p14="http://schemas.microsoft.com/office/powerpoint/2010/main" val="384838617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i="1" dirty="0" smtClean="0"/>
              <a:t>Activity </a:t>
            </a:r>
            <a:r>
              <a:rPr lang="en-ZA" i="1" dirty="0"/>
              <a:t>7.6: </a:t>
            </a:r>
            <a:r>
              <a:rPr lang="en-ZA" i="1" dirty="0" smtClean="0"/>
              <a:t>Addressing tenure security in the upgrading process </a:t>
            </a:r>
            <a:endParaRPr lang="en-US" dirty="0"/>
          </a:p>
        </p:txBody>
      </p:sp>
      <p:sp>
        <p:nvSpPr>
          <p:cNvPr id="3" name="Content Placeholder 2"/>
          <p:cNvSpPr>
            <a:spLocks noGrp="1"/>
          </p:cNvSpPr>
          <p:nvPr>
            <p:ph idx="1"/>
          </p:nvPr>
        </p:nvSpPr>
        <p:spPr/>
        <p:txBody>
          <a:bodyPr>
            <a:normAutofit fontScale="77500" lnSpcReduction="20000"/>
          </a:bodyPr>
          <a:lstStyle/>
          <a:p>
            <a:r>
              <a:rPr lang="en-ZA" b="1" dirty="0"/>
              <a:t>Type of activity: </a:t>
            </a:r>
            <a:r>
              <a:rPr lang="en-ZA" dirty="0"/>
              <a:t>Pairs</a:t>
            </a:r>
            <a:endParaRPr lang="en-US" b="1" dirty="0"/>
          </a:p>
          <a:p>
            <a:r>
              <a:rPr lang="en-ZA" b="1" dirty="0"/>
              <a:t>Timing: </a:t>
            </a:r>
            <a:r>
              <a:rPr lang="en-ZA" dirty="0"/>
              <a:t>15 minutes</a:t>
            </a:r>
            <a:endParaRPr lang="en-US" b="1" dirty="0"/>
          </a:p>
          <a:p>
            <a:r>
              <a:rPr lang="en-ZA" b="1" i="1" dirty="0"/>
              <a:t>Purpose: </a:t>
            </a:r>
            <a:r>
              <a:rPr lang="en-ZA" i="1" dirty="0"/>
              <a:t>To apply your understanding of how tenure security is provided in informal settlements during the upgrading process.</a:t>
            </a:r>
            <a:endParaRPr lang="en-US" b="1" i="1" dirty="0"/>
          </a:p>
          <a:p>
            <a:r>
              <a:rPr lang="en-ZA" b="1" i="1" dirty="0"/>
              <a:t>Instructions:</a:t>
            </a:r>
            <a:endParaRPr lang="en-US" b="1" i="1" dirty="0"/>
          </a:p>
          <a:p>
            <a:pPr marL="628650" lvl="1" indent="-228600">
              <a:buNone/>
            </a:pPr>
            <a:r>
              <a:rPr lang="en-ZA" i="1" dirty="0"/>
              <a:t>1</a:t>
            </a:r>
            <a:r>
              <a:rPr lang="en-ZA" sz="2300" i="1" dirty="0"/>
              <a:t>.	Refer to the list of tenure security options </a:t>
            </a:r>
            <a:r>
              <a:rPr lang="en-ZA" sz="2300" i="1" dirty="0" smtClean="0"/>
              <a:t>in the Participants Manual. </a:t>
            </a:r>
            <a:endParaRPr lang="en-US" sz="2300" b="1" i="1" dirty="0"/>
          </a:p>
          <a:p>
            <a:pPr marL="628650" lvl="1" indent="-228600">
              <a:buNone/>
            </a:pPr>
            <a:r>
              <a:rPr lang="en-ZA" sz="2300" i="1" dirty="0"/>
              <a:t>2.	For each one decide in which informal settlement development pathway it could be used to provide tenure security (i.e. conventional formal full upgrading, incremental full upgrading with interim arrangements, deferred relocation, or immediate relocation).</a:t>
            </a:r>
            <a:endParaRPr lang="en-US" sz="2300" b="1" i="1" dirty="0"/>
          </a:p>
          <a:p>
            <a:pPr marL="628650" lvl="1" indent="-228600">
              <a:buNone/>
            </a:pPr>
            <a:r>
              <a:rPr lang="en-ZA" sz="2300" i="1" dirty="0"/>
              <a:t>3.	Write the development pathways for which it is appropriate in the space below the option. (Note: it may be appropriate for more than one development pathway, or it may not be appropriate for any.)</a:t>
            </a:r>
            <a:endParaRPr lang="en-US" sz="2300" b="1" i="1" dirty="0"/>
          </a:p>
          <a:p>
            <a:pPr marL="628650" lvl="1" indent="-228600">
              <a:buNone/>
            </a:pPr>
            <a:r>
              <a:rPr lang="en-ZA" sz="2300" i="1" dirty="0"/>
              <a:t>4.	Then note down at what stage in the development pathway you would use that option. </a:t>
            </a:r>
            <a:endParaRPr lang="en-US" sz="2300" b="1" i="1" dirty="0"/>
          </a:p>
          <a:p>
            <a:endParaRPr lang="en-US" dirty="0"/>
          </a:p>
        </p:txBody>
      </p:sp>
    </p:spTree>
    <p:extLst>
      <p:ext uri="{BB962C8B-B14F-4D97-AF65-F5344CB8AC3E}">
        <p14:creationId xmlns:p14="http://schemas.microsoft.com/office/powerpoint/2010/main" val="36873930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229600" cy="1143000"/>
          </a:xfrm>
        </p:spPr>
        <p:txBody>
          <a:bodyPr>
            <a:normAutofit fontScale="90000"/>
          </a:bodyPr>
          <a:lstStyle/>
          <a:p>
            <a:r>
              <a:rPr lang="en-ZA" dirty="0" smtClean="0"/>
              <a:t> </a:t>
            </a:r>
            <a:r>
              <a:rPr lang="en-ZA" dirty="0"/>
              <a:t>Providing tenure security in different developmental pathways</a:t>
            </a:r>
            <a:endParaRPr lang="en-US" dirty="0"/>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62000" y="1676401"/>
            <a:ext cx="78486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309296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229600" cy="1143000"/>
          </a:xfrm>
        </p:spPr>
        <p:txBody>
          <a:bodyPr>
            <a:normAutofit fontScale="90000"/>
          </a:bodyPr>
          <a:lstStyle/>
          <a:p>
            <a:r>
              <a:rPr lang="en-ZA" dirty="0" smtClean="0"/>
              <a:t>Providing </a:t>
            </a:r>
            <a:r>
              <a:rPr lang="en-ZA" dirty="0"/>
              <a:t>tenure security in different developmental </a:t>
            </a:r>
            <a:r>
              <a:rPr lang="en-ZA" dirty="0" smtClean="0"/>
              <a:t>pathways cont. </a:t>
            </a:r>
            <a:endParaRPr lang="en-US" dirty="0"/>
          </a:p>
        </p:txBody>
      </p:sp>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43000" y="1691481"/>
            <a:ext cx="7239000" cy="4633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5174053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229600" cy="1143000"/>
          </a:xfrm>
        </p:spPr>
        <p:txBody>
          <a:bodyPr>
            <a:normAutofit fontScale="90000"/>
          </a:bodyPr>
          <a:lstStyle/>
          <a:p>
            <a:r>
              <a:rPr lang="en-ZA" dirty="0" smtClean="0"/>
              <a:t>Providing </a:t>
            </a:r>
            <a:r>
              <a:rPr lang="en-ZA" dirty="0"/>
              <a:t>tenure security in different developmental </a:t>
            </a:r>
            <a:r>
              <a:rPr lang="en-ZA" dirty="0" smtClean="0"/>
              <a:t>pathways cont.</a:t>
            </a:r>
            <a:endParaRPr lang="en-US" dirty="0"/>
          </a:p>
        </p:txBody>
      </p:sp>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14400" y="1752600"/>
            <a:ext cx="7620000"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300086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229600" cy="1143000"/>
          </a:xfrm>
        </p:spPr>
        <p:txBody>
          <a:bodyPr>
            <a:normAutofit fontScale="90000"/>
          </a:bodyPr>
          <a:lstStyle/>
          <a:p>
            <a:r>
              <a:rPr lang="en-ZA" dirty="0" smtClean="0"/>
              <a:t>Providing </a:t>
            </a:r>
            <a:r>
              <a:rPr lang="en-ZA" dirty="0"/>
              <a:t>tenure security in different developmental </a:t>
            </a:r>
            <a:r>
              <a:rPr lang="en-ZA" dirty="0" smtClean="0"/>
              <a:t>pathways cont.</a:t>
            </a:r>
            <a:endParaRPr lang="en-US" dirty="0"/>
          </a:p>
        </p:txBody>
      </p:sp>
      <p:pic>
        <p:nvPicPr>
          <p:cNvPr id="1024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62000" y="1676400"/>
            <a:ext cx="7543800" cy="4872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148186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229600" cy="1143000"/>
          </a:xfrm>
        </p:spPr>
        <p:txBody>
          <a:bodyPr>
            <a:normAutofit fontScale="90000"/>
          </a:bodyPr>
          <a:lstStyle/>
          <a:p>
            <a:r>
              <a:rPr lang="en-ZA" dirty="0" smtClean="0"/>
              <a:t> </a:t>
            </a:r>
            <a:r>
              <a:rPr lang="en-ZA" dirty="0"/>
              <a:t>Providing tenure security in different developmental </a:t>
            </a:r>
            <a:r>
              <a:rPr lang="en-ZA" dirty="0" smtClean="0"/>
              <a:t>pathways cont.</a:t>
            </a:r>
            <a:endParaRPr lang="en-US" dirty="0"/>
          </a:p>
        </p:txBody>
      </p:sp>
      <p:pic>
        <p:nvPicPr>
          <p:cNvPr id="1126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3400" y="1691481"/>
            <a:ext cx="7696200" cy="4328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321292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229600" cy="1371600"/>
          </a:xfrm>
        </p:spPr>
        <p:txBody>
          <a:bodyPr>
            <a:normAutofit fontScale="90000"/>
          </a:bodyPr>
          <a:lstStyle/>
          <a:p>
            <a:r>
              <a:rPr lang="en-ZA" dirty="0" smtClean="0"/>
              <a:t>5.</a:t>
            </a:r>
            <a:r>
              <a:rPr lang="en-ZA" dirty="0"/>
              <a:t>	Making it practical</a:t>
            </a:r>
            <a:br>
              <a:rPr lang="en-ZA" dirty="0"/>
            </a:br>
            <a:r>
              <a:rPr lang="en-ZA" dirty="0" smtClean="0"/>
              <a:t>Guidelines for Implementing incremental tenure recognition</a:t>
            </a:r>
            <a:endParaRPr lang="en-US" sz="3200" dirty="0"/>
          </a:p>
        </p:txBody>
      </p:sp>
      <p:sp>
        <p:nvSpPr>
          <p:cNvPr id="3" name="Content Placeholder 2"/>
          <p:cNvSpPr>
            <a:spLocks noGrp="1"/>
          </p:cNvSpPr>
          <p:nvPr>
            <p:ph idx="1"/>
          </p:nvPr>
        </p:nvSpPr>
        <p:spPr>
          <a:xfrm>
            <a:off x="457200" y="2133600"/>
            <a:ext cx="8229600" cy="3992563"/>
          </a:xfrm>
        </p:spPr>
        <p:txBody>
          <a:bodyPr>
            <a:normAutofit/>
          </a:bodyPr>
          <a:lstStyle/>
          <a:p>
            <a:pPr>
              <a:lnSpc>
                <a:spcPct val="150000"/>
              </a:lnSpc>
            </a:pPr>
            <a:r>
              <a:rPr lang="en-ZA" dirty="0"/>
              <a:t>B</a:t>
            </a:r>
            <a:r>
              <a:rPr lang="en-ZA" dirty="0" smtClean="0"/>
              <a:t>e pragmatic</a:t>
            </a:r>
          </a:p>
          <a:p>
            <a:pPr>
              <a:lnSpc>
                <a:spcPct val="150000"/>
              </a:lnSpc>
            </a:pPr>
            <a:r>
              <a:rPr lang="en-ZA" dirty="0" smtClean="0"/>
              <a:t>Actively </a:t>
            </a:r>
            <a:r>
              <a:rPr lang="en-ZA" dirty="0"/>
              <a:t>negotiate in participation processes for achieving a better fit with the body of local practices in informal </a:t>
            </a:r>
            <a:r>
              <a:rPr lang="en-ZA" dirty="0" smtClean="0"/>
              <a:t>settlements</a:t>
            </a:r>
          </a:p>
          <a:p>
            <a:pPr>
              <a:lnSpc>
                <a:spcPct val="150000"/>
              </a:lnSpc>
            </a:pPr>
            <a:r>
              <a:rPr lang="en-ZA" dirty="0" smtClean="0"/>
              <a:t>There is no blue-print</a:t>
            </a:r>
          </a:p>
          <a:p>
            <a:pPr>
              <a:lnSpc>
                <a:spcPct val="150000"/>
              </a:lnSpc>
            </a:pPr>
            <a:r>
              <a:rPr lang="en-ZA" dirty="0" smtClean="0"/>
              <a:t>Look </a:t>
            </a:r>
            <a:r>
              <a:rPr lang="en-ZA" dirty="0"/>
              <a:t>at how you </a:t>
            </a:r>
            <a:r>
              <a:rPr lang="en-ZA" dirty="0" smtClean="0"/>
              <a:t>can </a:t>
            </a:r>
            <a:r>
              <a:rPr lang="en-ZA" dirty="0"/>
              <a:t>do things </a:t>
            </a:r>
            <a:r>
              <a:rPr lang="en-ZA" dirty="0" smtClean="0"/>
              <a:t>differently</a:t>
            </a:r>
            <a:endParaRPr lang="en-ZA" b="1" dirty="0" smtClean="0"/>
          </a:p>
        </p:txBody>
      </p:sp>
    </p:spTree>
    <p:extLst>
      <p:ext uri="{BB962C8B-B14F-4D97-AF65-F5344CB8AC3E}">
        <p14:creationId xmlns:p14="http://schemas.microsoft.com/office/powerpoint/2010/main" val="187091680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229600" cy="1143000"/>
          </a:xfrm>
        </p:spPr>
        <p:txBody>
          <a:bodyPr>
            <a:normAutofit/>
          </a:bodyPr>
          <a:lstStyle/>
          <a:p>
            <a:r>
              <a:rPr lang="en-ZA" dirty="0" smtClean="0"/>
              <a:t>Different </a:t>
            </a:r>
            <a:r>
              <a:rPr lang="en-ZA" dirty="0"/>
              <a:t>options for tenure security</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1295400"/>
            <a:ext cx="6644640" cy="4953000"/>
          </a:xfrm>
          <a:prstGeom prst="rect">
            <a:avLst/>
          </a:prstGeom>
        </p:spPr>
      </p:pic>
    </p:spTree>
    <p:extLst>
      <p:ext uri="{BB962C8B-B14F-4D97-AF65-F5344CB8AC3E}">
        <p14:creationId xmlns:p14="http://schemas.microsoft.com/office/powerpoint/2010/main" val="35048256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08760"/>
            <a:ext cx="8229600" cy="4297363"/>
          </a:xfrm>
        </p:spPr>
        <p:txBody>
          <a:bodyPr>
            <a:normAutofit fontScale="92500"/>
          </a:bodyPr>
          <a:lstStyle/>
          <a:p>
            <a:pPr marL="0" indent="0">
              <a:lnSpc>
                <a:spcPct val="150000"/>
              </a:lnSpc>
              <a:buNone/>
            </a:pPr>
            <a:r>
              <a:rPr lang="en-ZA" b="1" dirty="0" smtClean="0"/>
              <a:t>Local community initiatives:</a:t>
            </a:r>
          </a:p>
          <a:p>
            <a:pPr>
              <a:lnSpc>
                <a:spcPct val="150000"/>
              </a:lnSpc>
            </a:pPr>
            <a:r>
              <a:rPr lang="en-US" b="1" dirty="0"/>
              <a:t>Springvalley: </a:t>
            </a:r>
            <a:r>
              <a:rPr lang="en-US" dirty="0"/>
              <a:t>Resisting eviction and engaging on </a:t>
            </a:r>
            <a:r>
              <a:rPr lang="en-US" dirty="0" smtClean="0"/>
              <a:t>relocation</a:t>
            </a:r>
          </a:p>
          <a:p>
            <a:pPr>
              <a:lnSpc>
                <a:spcPct val="150000"/>
              </a:lnSpc>
            </a:pPr>
            <a:r>
              <a:rPr lang="en-US" b="1" dirty="0"/>
              <a:t>Folweni and Mandela informal settlements: Local practices in land management and local recognition</a:t>
            </a:r>
          </a:p>
          <a:p>
            <a:pPr>
              <a:lnSpc>
                <a:spcPct val="150000"/>
              </a:lnSpc>
            </a:pPr>
            <a:r>
              <a:rPr lang="en-US" b="1" dirty="0"/>
              <a:t>Springvalley: Adapting and strengthening existing land management practices, including tenure arrangements</a:t>
            </a:r>
          </a:p>
          <a:p>
            <a:pPr>
              <a:lnSpc>
                <a:spcPct val="150000"/>
              </a:lnSpc>
            </a:pPr>
            <a:r>
              <a:rPr lang="en-US" b="1" dirty="0"/>
              <a:t>Monwabisi Park: Administrative </a:t>
            </a:r>
            <a:r>
              <a:rPr lang="en-US" b="1" dirty="0" smtClean="0"/>
              <a:t>recognition</a:t>
            </a:r>
            <a:endParaRPr lang="en-US" dirty="0"/>
          </a:p>
          <a:p>
            <a:pPr lvl="1">
              <a:lnSpc>
                <a:spcPct val="150000"/>
              </a:lnSpc>
            </a:pPr>
            <a:endParaRPr lang="en-ZA" b="1" dirty="0" smtClean="0"/>
          </a:p>
        </p:txBody>
      </p:sp>
      <p:sp>
        <p:nvSpPr>
          <p:cNvPr id="4" name="Title 3"/>
          <p:cNvSpPr>
            <a:spLocks noGrp="1"/>
          </p:cNvSpPr>
          <p:nvPr>
            <p:ph type="title"/>
          </p:nvPr>
        </p:nvSpPr>
        <p:spPr>
          <a:xfrm>
            <a:off x="441960" y="381000"/>
            <a:ext cx="8229600" cy="1143000"/>
          </a:xfrm>
        </p:spPr>
        <p:txBody>
          <a:bodyPr>
            <a:normAutofit fontScale="90000"/>
          </a:bodyPr>
          <a:lstStyle/>
          <a:p>
            <a:r>
              <a:rPr lang="en-US" dirty="0"/>
              <a:t>Examples of different options for tenure security</a:t>
            </a:r>
          </a:p>
        </p:txBody>
      </p:sp>
    </p:spTree>
    <p:extLst>
      <p:ext uri="{BB962C8B-B14F-4D97-AF65-F5344CB8AC3E}">
        <p14:creationId xmlns:p14="http://schemas.microsoft.com/office/powerpoint/2010/main" val="123773308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76400"/>
            <a:ext cx="8229600" cy="4449763"/>
          </a:xfrm>
        </p:spPr>
        <p:txBody>
          <a:bodyPr>
            <a:normAutofit/>
          </a:bodyPr>
          <a:lstStyle/>
          <a:p>
            <a:pPr marL="0" indent="0">
              <a:lnSpc>
                <a:spcPct val="150000"/>
              </a:lnSpc>
              <a:buNone/>
            </a:pPr>
            <a:r>
              <a:rPr lang="en-ZA" b="1" dirty="0" smtClean="0"/>
              <a:t>Legal Recognition:</a:t>
            </a:r>
          </a:p>
          <a:p>
            <a:r>
              <a:rPr lang="en-US" b="1" dirty="0"/>
              <a:t>City of Cape </a:t>
            </a:r>
            <a:r>
              <a:rPr lang="en-US" b="1" dirty="0" smtClean="0"/>
              <a:t>Town</a:t>
            </a:r>
            <a:r>
              <a:rPr lang="en-US" dirty="0"/>
              <a:t> </a:t>
            </a:r>
            <a:r>
              <a:rPr lang="en-US" dirty="0" smtClean="0"/>
              <a:t>: SR2 </a:t>
            </a:r>
            <a:r>
              <a:rPr lang="en-US" dirty="0"/>
              <a:t>-Single Residential Zone 2: Incremental </a:t>
            </a:r>
            <a:r>
              <a:rPr lang="en-US" dirty="0" smtClean="0"/>
              <a:t>Housing</a:t>
            </a:r>
          </a:p>
          <a:p>
            <a:r>
              <a:rPr lang="en-US" dirty="0"/>
              <a:t>City of Johannesburg Amendment Scheme designation of Transitional Residential Settlement Areas (TRSAs).</a:t>
            </a:r>
          </a:p>
          <a:p>
            <a:pPr marL="0" indent="0">
              <a:buNone/>
            </a:pPr>
            <a:endParaRPr lang="en-US" dirty="0"/>
          </a:p>
          <a:p>
            <a:pPr marL="400050" lvl="1" indent="0">
              <a:lnSpc>
                <a:spcPct val="150000"/>
              </a:lnSpc>
              <a:buNone/>
            </a:pPr>
            <a:endParaRPr lang="en-ZA" b="1" dirty="0" smtClean="0"/>
          </a:p>
          <a:p>
            <a:pPr lvl="1">
              <a:lnSpc>
                <a:spcPct val="150000"/>
              </a:lnSpc>
            </a:pPr>
            <a:endParaRPr lang="en-ZA" b="1" dirty="0" smtClean="0"/>
          </a:p>
        </p:txBody>
      </p:sp>
      <p:sp>
        <p:nvSpPr>
          <p:cNvPr id="7" name="Title 3"/>
          <p:cNvSpPr>
            <a:spLocks noGrp="1"/>
          </p:cNvSpPr>
          <p:nvPr>
            <p:ph type="title"/>
          </p:nvPr>
        </p:nvSpPr>
        <p:spPr>
          <a:xfrm>
            <a:off x="441960" y="381000"/>
            <a:ext cx="8229600" cy="1143000"/>
          </a:xfrm>
        </p:spPr>
        <p:txBody>
          <a:bodyPr>
            <a:normAutofit fontScale="90000"/>
          </a:bodyPr>
          <a:lstStyle/>
          <a:p>
            <a:r>
              <a:rPr lang="en-US" dirty="0"/>
              <a:t>Examples of different options for tenure </a:t>
            </a:r>
            <a:r>
              <a:rPr lang="en-US" dirty="0" smtClean="0"/>
              <a:t>security cont.</a:t>
            </a:r>
            <a:endParaRPr lang="en-US" dirty="0"/>
          </a:p>
        </p:txBody>
      </p:sp>
    </p:spTree>
    <p:extLst>
      <p:ext uri="{BB962C8B-B14F-4D97-AF65-F5344CB8AC3E}">
        <p14:creationId xmlns:p14="http://schemas.microsoft.com/office/powerpoint/2010/main" val="309432116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is securing tenure funded</a:t>
            </a:r>
            <a:r>
              <a:rPr lang="en-US" dirty="0" smtClean="0"/>
              <a:t>?</a:t>
            </a:r>
            <a:endParaRPr lang="en-US" dirty="0"/>
          </a:p>
        </p:txBody>
      </p:sp>
      <p:sp>
        <p:nvSpPr>
          <p:cNvPr id="3" name="Content Placeholder 2"/>
          <p:cNvSpPr>
            <a:spLocks noGrp="1"/>
          </p:cNvSpPr>
          <p:nvPr>
            <p:ph idx="1"/>
          </p:nvPr>
        </p:nvSpPr>
        <p:spPr/>
        <p:txBody>
          <a:bodyPr/>
          <a:lstStyle/>
          <a:p>
            <a:pPr lvl="0"/>
            <a:r>
              <a:rPr lang="en-US" dirty="0"/>
              <a:t>UISP: If security of tenure is being provided as part of an upgrading project, there is funding available for land acquisition, pre-planning, detailed town planning and land surveying.</a:t>
            </a:r>
          </a:p>
          <a:p>
            <a:pPr lvl="0"/>
            <a:r>
              <a:rPr lang="en-US" dirty="0"/>
              <a:t>IRDP: If security of tenure is being provided as part of a project, there is funding available for land acquisition, pre-planning, detailed town planning and land surveying.</a:t>
            </a:r>
          </a:p>
          <a:p>
            <a:pPr lvl="0"/>
            <a:r>
              <a:rPr lang="en-US" dirty="0"/>
              <a:t>Municipality: It is assumed that the municipality will need to cover the costs of the other initiatives if neither of the above scenarios apply.</a:t>
            </a:r>
          </a:p>
          <a:p>
            <a:endParaRPr lang="en-US" dirty="0"/>
          </a:p>
        </p:txBody>
      </p:sp>
    </p:spTree>
    <p:extLst>
      <p:ext uri="{BB962C8B-B14F-4D97-AF65-F5344CB8AC3E}">
        <p14:creationId xmlns:p14="http://schemas.microsoft.com/office/powerpoint/2010/main" val="36197798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6720"/>
            <a:ext cx="8229600" cy="1143000"/>
          </a:xfrm>
        </p:spPr>
        <p:txBody>
          <a:bodyPr>
            <a:normAutofit/>
          </a:bodyPr>
          <a:lstStyle/>
          <a:p>
            <a:r>
              <a:rPr lang="en-ZA" i="1" dirty="0" smtClean="0"/>
              <a:t>Activity </a:t>
            </a:r>
            <a:r>
              <a:rPr lang="en-ZA" i="1" dirty="0"/>
              <a:t>7.7: </a:t>
            </a:r>
            <a:r>
              <a:rPr lang="en-ZA" i="1" dirty="0" smtClean="0"/>
              <a:t>Making it practical </a:t>
            </a:r>
            <a:endParaRPr lang="en-US" dirty="0"/>
          </a:p>
        </p:txBody>
      </p:sp>
      <p:sp>
        <p:nvSpPr>
          <p:cNvPr id="3" name="Content Placeholder 2"/>
          <p:cNvSpPr>
            <a:spLocks noGrp="1"/>
          </p:cNvSpPr>
          <p:nvPr>
            <p:ph idx="1"/>
          </p:nvPr>
        </p:nvSpPr>
        <p:spPr/>
        <p:txBody>
          <a:bodyPr>
            <a:normAutofit lnSpcReduction="10000"/>
          </a:bodyPr>
          <a:lstStyle/>
          <a:p>
            <a:r>
              <a:rPr lang="en-ZA" b="1" dirty="0"/>
              <a:t>Type of activity: </a:t>
            </a:r>
            <a:r>
              <a:rPr lang="en-ZA" dirty="0"/>
              <a:t>Groups</a:t>
            </a:r>
            <a:endParaRPr lang="en-US" b="1" dirty="0"/>
          </a:p>
          <a:p>
            <a:r>
              <a:rPr lang="en-ZA" b="1" dirty="0"/>
              <a:t>Timing: </a:t>
            </a:r>
            <a:r>
              <a:rPr lang="en-ZA" dirty="0"/>
              <a:t>15 minutes</a:t>
            </a:r>
            <a:endParaRPr lang="en-US" b="1" dirty="0"/>
          </a:p>
          <a:p>
            <a:r>
              <a:rPr lang="en-ZA" b="1" i="1" dirty="0"/>
              <a:t>Purpose: </a:t>
            </a:r>
            <a:r>
              <a:rPr lang="en-ZA" i="1" dirty="0"/>
              <a:t>As part of the work-integrated assignment following this training block, you will interview residents of the settlement where you are working to understand the existing tenure arrangements and tenure security in the settlement. The purpose of this activity is to give you time to prepare some questions you will use in the interviews.</a:t>
            </a:r>
            <a:endParaRPr lang="en-US" b="1" i="1" dirty="0"/>
          </a:p>
          <a:p>
            <a:r>
              <a:rPr lang="en-ZA" b="1" i="1" dirty="0"/>
              <a:t>Instructions: </a:t>
            </a:r>
            <a:r>
              <a:rPr lang="en-ZA" i="1" dirty="0"/>
              <a:t>Write down at least five questions you will ask residents in the interview about their tenure arrangements and tenure security.</a:t>
            </a:r>
            <a:endParaRPr lang="en-US" b="1" i="1" dirty="0"/>
          </a:p>
          <a:p>
            <a:endParaRPr lang="en-US" dirty="0"/>
          </a:p>
        </p:txBody>
      </p:sp>
    </p:spTree>
    <p:extLst>
      <p:ext uri="{BB962C8B-B14F-4D97-AF65-F5344CB8AC3E}">
        <p14:creationId xmlns:p14="http://schemas.microsoft.com/office/powerpoint/2010/main" val="5580184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229600" cy="685800"/>
          </a:xfrm>
        </p:spPr>
        <p:txBody>
          <a:bodyPr>
            <a:normAutofit/>
          </a:bodyPr>
          <a:lstStyle/>
          <a:p>
            <a:r>
              <a:rPr lang="en-ZA" dirty="0" smtClean="0"/>
              <a:t>Summary</a:t>
            </a:r>
            <a:endParaRPr lang="en-US" dirty="0"/>
          </a:p>
        </p:txBody>
      </p:sp>
      <p:sp>
        <p:nvSpPr>
          <p:cNvPr id="3" name="Content Placeholder 2"/>
          <p:cNvSpPr>
            <a:spLocks noGrp="1"/>
          </p:cNvSpPr>
          <p:nvPr>
            <p:ph idx="1"/>
          </p:nvPr>
        </p:nvSpPr>
        <p:spPr>
          <a:xfrm>
            <a:off x="304800" y="1219200"/>
            <a:ext cx="8458200" cy="4449763"/>
          </a:xfrm>
        </p:spPr>
        <p:txBody>
          <a:bodyPr>
            <a:noAutofit/>
          </a:bodyPr>
          <a:lstStyle/>
          <a:p>
            <a:pPr marL="457200" lvl="1" indent="0">
              <a:lnSpc>
                <a:spcPct val="150000"/>
              </a:lnSpc>
              <a:spcBef>
                <a:spcPts val="0"/>
              </a:spcBef>
              <a:buNone/>
            </a:pPr>
            <a:r>
              <a:rPr lang="en-US" sz="2000" b="1" dirty="0" smtClean="0"/>
              <a:t>Eight </a:t>
            </a:r>
            <a:r>
              <a:rPr lang="en-US" sz="2000" b="1" dirty="0"/>
              <a:t>points </a:t>
            </a:r>
            <a:r>
              <a:rPr lang="en-US" sz="2000" b="1" dirty="0" smtClean="0"/>
              <a:t>on what you can do </a:t>
            </a:r>
            <a:r>
              <a:rPr lang="en-US" sz="2000" b="1" dirty="0"/>
              <a:t>to secure tenure in incremental informal settlement upgrading.</a:t>
            </a:r>
          </a:p>
          <a:p>
            <a:pPr marL="914400" lvl="1" indent="-457200">
              <a:lnSpc>
                <a:spcPct val="150000"/>
              </a:lnSpc>
              <a:spcBef>
                <a:spcPts val="0"/>
              </a:spcBef>
              <a:buAutoNum type="arabicPeriod"/>
            </a:pPr>
            <a:r>
              <a:rPr lang="en-ZA" sz="2000" dirty="0" smtClean="0"/>
              <a:t>Understand </a:t>
            </a:r>
            <a:r>
              <a:rPr lang="en-ZA" sz="2000" dirty="0"/>
              <a:t>existing local practices for securing tenure </a:t>
            </a:r>
            <a:r>
              <a:rPr lang="en-ZA" sz="2000" dirty="0" smtClean="0"/>
              <a:t>and</a:t>
            </a:r>
          </a:p>
          <a:p>
            <a:pPr marL="457200" lvl="1" indent="0">
              <a:lnSpc>
                <a:spcPct val="150000"/>
              </a:lnSpc>
              <a:spcBef>
                <a:spcPts val="0"/>
              </a:spcBef>
              <a:buNone/>
            </a:pPr>
            <a:r>
              <a:rPr lang="en-ZA" sz="2000" dirty="0" smtClean="0"/>
              <a:t>      managing </a:t>
            </a:r>
            <a:r>
              <a:rPr lang="en-ZA" sz="2000" dirty="0"/>
              <a:t>land</a:t>
            </a:r>
          </a:p>
          <a:p>
            <a:pPr marL="914400" lvl="1" indent="-457200">
              <a:lnSpc>
                <a:spcPct val="150000"/>
              </a:lnSpc>
              <a:spcBef>
                <a:spcPts val="0"/>
              </a:spcBef>
              <a:buAutoNum type="arabicPeriod" startAt="2"/>
            </a:pPr>
            <a:r>
              <a:rPr lang="en-ZA" sz="2000" dirty="0" smtClean="0"/>
              <a:t>Build </a:t>
            </a:r>
            <a:r>
              <a:rPr lang="en-ZA" sz="2000" dirty="0"/>
              <a:t>from existing local land management practices, especially the local evidence </a:t>
            </a:r>
            <a:r>
              <a:rPr lang="en-ZA" sz="2000" dirty="0" smtClean="0"/>
              <a:t>being </a:t>
            </a:r>
            <a:r>
              <a:rPr lang="en-ZA" sz="2000" dirty="0"/>
              <a:t>used</a:t>
            </a:r>
          </a:p>
          <a:p>
            <a:pPr marL="914400" lvl="1" indent="-457200">
              <a:lnSpc>
                <a:spcPct val="150000"/>
              </a:lnSpc>
              <a:spcBef>
                <a:spcPts val="0"/>
              </a:spcBef>
              <a:buAutoNum type="arabicPeriod" startAt="3"/>
            </a:pPr>
            <a:r>
              <a:rPr lang="en-ZA" sz="2000" dirty="0" smtClean="0"/>
              <a:t>Adapt </a:t>
            </a:r>
            <a:r>
              <a:rPr lang="en-ZA" sz="2000" dirty="0"/>
              <a:t>and strengthen the local practices, especially the figures of authority and </a:t>
            </a:r>
            <a:r>
              <a:rPr lang="en-ZA" sz="2000" dirty="0" smtClean="0"/>
              <a:t>the access </a:t>
            </a:r>
            <a:r>
              <a:rPr lang="en-ZA" sz="2000" dirty="0"/>
              <a:t>they give more vulnerable groups that are likely to include women and children</a:t>
            </a:r>
          </a:p>
          <a:p>
            <a:pPr marL="914400" lvl="1" indent="-457200">
              <a:lnSpc>
                <a:spcPct val="150000"/>
              </a:lnSpc>
              <a:spcBef>
                <a:spcPts val="0"/>
              </a:spcBef>
              <a:buAutoNum type="arabicPeriod" startAt="4"/>
            </a:pPr>
            <a:r>
              <a:rPr lang="en-ZA" sz="2000" dirty="0" smtClean="0"/>
              <a:t>Recognise </a:t>
            </a:r>
            <a:r>
              <a:rPr lang="en-ZA" sz="2000" dirty="0"/>
              <a:t>the agency of residents and local structures in </a:t>
            </a:r>
            <a:endParaRPr lang="en-ZA" sz="2000" dirty="0" smtClean="0"/>
          </a:p>
          <a:p>
            <a:pPr marL="457200" lvl="1" indent="0">
              <a:lnSpc>
                <a:spcPct val="150000"/>
              </a:lnSpc>
              <a:spcBef>
                <a:spcPts val="0"/>
              </a:spcBef>
              <a:buNone/>
            </a:pPr>
            <a:r>
              <a:rPr lang="en-ZA" sz="2000" dirty="0"/>
              <a:t> </a:t>
            </a:r>
            <a:r>
              <a:rPr lang="en-ZA" sz="2000" dirty="0" smtClean="0"/>
              <a:t>      managing land</a:t>
            </a:r>
            <a:endParaRPr lang="en-ZA" sz="2000" dirty="0"/>
          </a:p>
        </p:txBody>
      </p:sp>
    </p:spTree>
    <p:extLst>
      <p:ext uri="{BB962C8B-B14F-4D97-AF65-F5344CB8AC3E}">
        <p14:creationId xmlns:p14="http://schemas.microsoft.com/office/powerpoint/2010/main" val="222486010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371600"/>
            <a:ext cx="8534400" cy="4724400"/>
          </a:xfrm>
        </p:spPr>
        <p:txBody>
          <a:bodyPr>
            <a:normAutofit fontScale="77500" lnSpcReduction="20000"/>
          </a:bodyPr>
          <a:lstStyle/>
          <a:p>
            <a:pPr marL="914400" lvl="1" indent="-457200">
              <a:lnSpc>
                <a:spcPct val="170000"/>
              </a:lnSpc>
              <a:spcBef>
                <a:spcPts val="0"/>
              </a:spcBef>
              <a:buAutoNum type="arabicPeriod" startAt="5"/>
            </a:pPr>
            <a:r>
              <a:rPr lang="en-ZA" sz="2500" dirty="0" smtClean="0"/>
              <a:t>Promote </a:t>
            </a:r>
            <a:r>
              <a:rPr lang="en-ZA" sz="2500" dirty="0"/>
              <a:t>the roles of NGOs in supporting organisations of the poor to adapt and strengthen local </a:t>
            </a:r>
            <a:r>
              <a:rPr lang="en-ZA" sz="2500" dirty="0" smtClean="0"/>
              <a:t>practices </a:t>
            </a:r>
            <a:r>
              <a:rPr lang="en-ZA" sz="2500" dirty="0"/>
              <a:t>in land management and to look for alternatives to evictions.</a:t>
            </a:r>
          </a:p>
          <a:p>
            <a:pPr marL="914400" lvl="1" indent="-457200">
              <a:lnSpc>
                <a:spcPct val="170000"/>
              </a:lnSpc>
              <a:spcBef>
                <a:spcPts val="0"/>
              </a:spcBef>
              <a:buAutoNum type="arabicPeriod" startAt="6"/>
            </a:pPr>
            <a:r>
              <a:rPr lang="en-ZA" sz="2500" dirty="0" smtClean="0"/>
              <a:t>Do </a:t>
            </a:r>
            <a:r>
              <a:rPr lang="en-ZA" sz="2500" dirty="0"/>
              <a:t>things differently by finding and demonstrating context-specific means for administrative </a:t>
            </a:r>
            <a:r>
              <a:rPr lang="en-ZA" sz="2500" dirty="0" smtClean="0"/>
              <a:t>and legal </a:t>
            </a:r>
            <a:r>
              <a:rPr lang="en-ZA" sz="2500" dirty="0"/>
              <a:t>innovation to secure tenure through different forms of official recognition</a:t>
            </a:r>
          </a:p>
          <a:p>
            <a:pPr marL="914400" lvl="1" indent="-457200">
              <a:lnSpc>
                <a:spcPct val="170000"/>
              </a:lnSpc>
              <a:spcBef>
                <a:spcPts val="0"/>
              </a:spcBef>
              <a:buAutoNum type="arabicPeriod" startAt="7"/>
            </a:pPr>
            <a:r>
              <a:rPr lang="en-ZA" sz="2500" dirty="0" smtClean="0"/>
              <a:t>Innovate </a:t>
            </a:r>
            <a:r>
              <a:rPr lang="en-ZA" sz="2500" dirty="0"/>
              <a:t>by applying existing laws in new ways and using the opportunities that SPLUMA provides </a:t>
            </a:r>
            <a:r>
              <a:rPr lang="en-ZA" sz="2500" dirty="0" smtClean="0"/>
              <a:t>to </a:t>
            </a:r>
            <a:r>
              <a:rPr lang="en-ZA" sz="2500" dirty="0"/>
              <a:t>serve tenure security objectives</a:t>
            </a:r>
          </a:p>
          <a:p>
            <a:pPr marL="457200" lvl="1" indent="0">
              <a:lnSpc>
                <a:spcPct val="170000"/>
              </a:lnSpc>
              <a:spcBef>
                <a:spcPts val="0"/>
              </a:spcBef>
              <a:buNone/>
            </a:pPr>
            <a:r>
              <a:rPr lang="en-ZA" sz="2500" dirty="0"/>
              <a:t>8.	Advocate more widely for increasing routes to tenure security.</a:t>
            </a:r>
          </a:p>
          <a:p>
            <a:pPr marL="457200" lvl="1" indent="0">
              <a:lnSpc>
                <a:spcPct val="150000"/>
              </a:lnSpc>
              <a:buNone/>
            </a:pPr>
            <a:endParaRPr lang="en-ZA" b="1" dirty="0" smtClean="0"/>
          </a:p>
        </p:txBody>
      </p:sp>
      <p:sp>
        <p:nvSpPr>
          <p:cNvPr id="5" name="Title 1"/>
          <p:cNvSpPr>
            <a:spLocks noGrp="1"/>
          </p:cNvSpPr>
          <p:nvPr>
            <p:ph type="title"/>
          </p:nvPr>
        </p:nvSpPr>
        <p:spPr>
          <a:xfrm>
            <a:off x="533400" y="533400"/>
            <a:ext cx="8229600" cy="685800"/>
          </a:xfrm>
        </p:spPr>
        <p:txBody>
          <a:bodyPr>
            <a:normAutofit/>
          </a:bodyPr>
          <a:lstStyle/>
          <a:p>
            <a:r>
              <a:rPr lang="en-ZA" dirty="0" smtClean="0"/>
              <a:t>Summary cont.</a:t>
            </a:r>
            <a:endParaRPr lang="en-US" dirty="0"/>
          </a:p>
        </p:txBody>
      </p:sp>
    </p:spTree>
    <p:extLst>
      <p:ext uri="{BB962C8B-B14F-4D97-AF65-F5344CB8AC3E}">
        <p14:creationId xmlns:p14="http://schemas.microsoft.com/office/powerpoint/2010/main" val="332302809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rmAutofit/>
          </a:bodyPr>
          <a:lstStyle/>
          <a:p>
            <a:r>
              <a:rPr lang="en-ZA" i="1" dirty="0" smtClean="0"/>
              <a:t>Activity 7.8 What did you gain?</a:t>
            </a:r>
            <a:endParaRPr lang="en-US" dirty="0"/>
          </a:p>
        </p:txBody>
      </p:sp>
      <p:sp>
        <p:nvSpPr>
          <p:cNvPr id="3" name="Content Placeholder 2"/>
          <p:cNvSpPr>
            <a:spLocks noGrp="1"/>
          </p:cNvSpPr>
          <p:nvPr>
            <p:ph idx="1"/>
          </p:nvPr>
        </p:nvSpPr>
        <p:spPr/>
        <p:txBody>
          <a:bodyPr/>
          <a:lstStyle/>
          <a:p>
            <a:pPr marL="0" indent="0">
              <a:buNone/>
            </a:pPr>
            <a:endParaRPr lang="en-ZA" b="1" i="1" dirty="0" smtClean="0"/>
          </a:p>
          <a:p>
            <a:pPr marL="0" indent="0">
              <a:buNone/>
            </a:pPr>
            <a:r>
              <a:rPr lang="en-ZA" b="1" i="1" dirty="0" smtClean="0"/>
              <a:t>Instruction</a:t>
            </a:r>
            <a:r>
              <a:rPr lang="en-ZA" b="1" i="1" dirty="0"/>
              <a:t>: Write down three useful ideas you gained from this session</a:t>
            </a:r>
            <a:endParaRPr lang="en-US" b="1" i="1" dirty="0"/>
          </a:p>
          <a:p>
            <a:endParaRPr lang="en-US" dirty="0"/>
          </a:p>
        </p:txBody>
      </p:sp>
    </p:spTree>
    <p:extLst>
      <p:ext uri="{BB962C8B-B14F-4D97-AF65-F5344CB8AC3E}">
        <p14:creationId xmlns:p14="http://schemas.microsoft.com/office/powerpoint/2010/main" val="1717137497"/>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5102FD867FBA4BB56FCB25FE66617F" ma:contentTypeVersion="17" ma:contentTypeDescription="Create a new document." ma:contentTypeScope="" ma:versionID="303ac2c6a348ae85967620984dae0d2a">
  <xsd:schema xmlns:xsd="http://www.w3.org/2001/XMLSchema" xmlns:xs="http://www.w3.org/2001/XMLSchema" xmlns:p="http://schemas.microsoft.com/office/2006/metadata/properties" xmlns:ns2="ded01a01-3c18-439e-8d0f-126711969f27" xmlns:ns3="7ac84fe7-9922-4ab9-b558-1e1d407d1ca4" xmlns:ns4="b21bb6d5-0fda-4cb2-b952-22cf7e9f1418" targetNamespace="http://schemas.microsoft.com/office/2006/metadata/properties" ma:root="true" ma:fieldsID="48f6160830109700e603de45113cabcc" ns2:_="" ns3:_="" ns4:_="">
    <xsd:import namespace="ded01a01-3c18-439e-8d0f-126711969f27"/>
    <xsd:import namespace="7ac84fe7-9922-4ab9-b558-1e1d407d1ca4"/>
    <xsd:import namespace="b21bb6d5-0fda-4cb2-b952-22cf7e9f1418"/>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4:TaxCatchAll"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d01a01-3c18-439e-8d0f-126711969f2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7879faba-27b2-4363-9c33-4960f0c9181e" ma:termSetId="09814cd3-568e-fe90-9814-8d621ff8fb84" ma:anchorId="fba54fb3-c3e1-fe81-a776-ca4b69148c4d" ma:open="true" ma:isKeyword="false">
      <xsd:complexType>
        <xsd:sequence>
          <xsd:element ref="pc:Terms" minOccurs="0" maxOccurs="1"/>
        </xsd:sequence>
      </xsd:complex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ac84fe7-9922-4ab9-b558-1e1d407d1ca4"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21bb6d5-0fda-4cb2-b952-22cf7e9f1418"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12952510-7e3a-4d42-b2cb-74ae0a0f94c9}" ma:internalName="TaxCatchAll" ma:showField="CatchAllData" ma:web="7ac84fe7-9922-4ab9-b558-1e1d407d1ca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21bb6d5-0fda-4cb2-b952-22cf7e9f1418" xsi:nil="true"/>
    <lcf76f155ced4ddcb4097134ff3c332f xmlns="ded01a01-3c18-439e-8d0f-126711969f2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0ECD12F-9E27-4FEF-95DF-1605E7EA4987}"/>
</file>

<file path=customXml/itemProps2.xml><?xml version="1.0" encoding="utf-8"?>
<ds:datastoreItem xmlns:ds="http://schemas.openxmlformats.org/officeDocument/2006/customXml" ds:itemID="{C7609F7C-DA53-4BB1-90BB-1A20385CBE43}"/>
</file>

<file path=customXml/itemProps3.xml><?xml version="1.0" encoding="utf-8"?>
<ds:datastoreItem xmlns:ds="http://schemas.openxmlformats.org/officeDocument/2006/customXml" ds:itemID="{30B225A6-6270-4AA7-957F-4834C51B6010}"/>
</file>

<file path=docProps/app.xml><?xml version="1.0" encoding="utf-8"?>
<Properties xmlns="http://schemas.openxmlformats.org/officeDocument/2006/extended-properties" xmlns:vt="http://schemas.openxmlformats.org/officeDocument/2006/docPropsVTypes">
  <Template/>
  <TotalTime>4525</TotalTime>
  <Words>2471</Words>
  <Application>Microsoft Office PowerPoint</Application>
  <PresentationFormat>On-screen Show (4:3)</PresentationFormat>
  <Paragraphs>192</Paragraphs>
  <Slides>44</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44</vt:i4>
      </vt:variant>
    </vt:vector>
  </HeadingPairs>
  <TitlesOfParts>
    <vt:vector size="50" baseType="lpstr">
      <vt:lpstr>Arial</vt:lpstr>
      <vt:lpstr>Arial Narrow</vt:lpstr>
      <vt:lpstr>Calibri</vt:lpstr>
      <vt:lpstr>Trebuchet MS</vt:lpstr>
      <vt:lpstr>1_Office Theme</vt:lpstr>
      <vt:lpstr>Custom Design</vt:lpstr>
      <vt:lpstr> INTRODUCTION TO</vt:lpstr>
      <vt:lpstr>Module purpose</vt:lpstr>
      <vt:lpstr>Learning outcomes</vt:lpstr>
      <vt:lpstr>Module content </vt:lpstr>
      <vt:lpstr>Activity 7.1: Know what you know</vt:lpstr>
      <vt:lpstr>1. Understanding tenure security Defining tenure</vt:lpstr>
      <vt:lpstr>Tenure form and function</vt:lpstr>
      <vt:lpstr>Tenure form and function</vt:lpstr>
      <vt:lpstr>Tenure Rights</vt:lpstr>
      <vt:lpstr>Activity 7.2: Tenure: A bundle of rights</vt:lpstr>
      <vt:lpstr>Tenure norms and practices</vt:lpstr>
      <vt:lpstr>Tenure authority and legitimacy</vt:lpstr>
      <vt:lpstr>Defining tenure security</vt:lpstr>
      <vt:lpstr>Activity 7.3: Tenure security</vt:lpstr>
      <vt:lpstr>What is the importance of tenure security</vt:lpstr>
      <vt:lpstr>Multiple Implications of Insecure Tenure</vt:lpstr>
      <vt:lpstr>Tenure diversity and incremental tenure</vt:lpstr>
      <vt:lpstr>2.0 Providing tenure security incrementally  The Tenure Continuum</vt:lpstr>
      <vt:lpstr>Activity 7.4: Recognising tenure</vt:lpstr>
      <vt:lpstr>Working with local arrangements</vt:lpstr>
      <vt:lpstr>Activity 7.5: Local Registration Practices</vt:lpstr>
      <vt:lpstr> 3. The legislative and policy context for tenure security Government policies that address tenure security </vt:lpstr>
      <vt:lpstr>Key laws that address tenure in informal settlements</vt:lpstr>
      <vt:lpstr>SPLUMA, provincial planning laws and municipal bylaws</vt:lpstr>
      <vt:lpstr>The legislative and policy context  - key points</vt:lpstr>
      <vt:lpstr>4 Addressing tenure security in the upgrading process  Providing tenure security in different developmental pathways - Conventional full upgrading </vt:lpstr>
      <vt:lpstr>Providing tenure security in different developmental pathways – Interim arrangements (B1) and Incremental full upgrading (B1 extended) </vt:lpstr>
      <vt:lpstr>Providing tenure security in different developmental pathways – deferred relocation (B2) </vt:lpstr>
      <vt:lpstr>Providing tenure security in different developmental pathways – immediate relocation (C) </vt:lpstr>
      <vt:lpstr>Activity 7.6: Addressing tenure security in the upgrading process </vt:lpstr>
      <vt:lpstr> Providing tenure security in different developmental pathways</vt:lpstr>
      <vt:lpstr>Providing tenure security in different developmental pathways cont. </vt:lpstr>
      <vt:lpstr>Providing tenure security in different developmental pathways cont.</vt:lpstr>
      <vt:lpstr>Providing tenure security in different developmental pathways cont.</vt:lpstr>
      <vt:lpstr> Providing tenure security in different developmental pathways cont.</vt:lpstr>
      <vt:lpstr>5. Making it practical Guidelines for Implementing incremental tenure recognition</vt:lpstr>
      <vt:lpstr>Different options for tenure security</vt:lpstr>
      <vt:lpstr>Examples of different options for tenure security</vt:lpstr>
      <vt:lpstr>Examples of different options for tenure security cont.</vt:lpstr>
      <vt:lpstr>How is securing tenure funded?</vt:lpstr>
      <vt:lpstr>Activity 7.7: Making it practical </vt:lpstr>
      <vt:lpstr>Summary</vt:lpstr>
      <vt:lpstr>Summary cont.</vt:lpstr>
      <vt:lpstr>Activity 7.8 What did you gain?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1 The case for upgrading</dc:title>
  <dc:creator>Marie Huchzermeyer</dc:creator>
  <cp:lastModifiedBy>Ros</cp:lastModifiedBy>
  <cp:revision>175</cp:revision>
  <dcterms:created xsi:type="dcterms:W3CDTF">2014-09-02T11:14:23Z</dcterms:created>
  <dcterms:modified xsi:type="dcterms:W3CDTF">2015-04-19T09:16:05Z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0x010100E35102FD867FBA4BB56FCB25FE66617F</vt:lpwstr>
  </property>
</Properties>
</file>