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32.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6.xml" ContentType="application/vnd.openxmlformats-officedocument.presentationml.slideLayout+xml"/>
  <Override PartName="/ppt/slideLayouts/slideLayout14.xml" ContentType="application/vnd.openxmlformats-officedocument.presentationml.slideLayout+xml"/>
  <Override PartName="/ppt/slideLayouts/slideLayout18.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7.xml" ContentType="application/vnd.openxmlformats-officedocument.presentationml.slideLayout+xml"/>
  <Override PartName="/ppt/slideLayouts/slideLayout19.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theme/theme2.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5"/>
  </p:notesMasterIdLst>
  <p:handoutMasterIdLst>
    <p:handoutMasterId r:id="rId36"/>
  </p:handoutMasterIdLst>
  <p:sldIdLst>
    <p:sldId id="313" r:id="rId3"/>
    <p:sldId id="314" r:id="rId4"/>
    <p:sldId id="321" r:id="rId5"/>
    <p:sldId id="348" r:id="rId6"/>
    <p:sldId id="349" r:id="rId7"/>
    <p:sldId id="319" r:id="rId8"/>
    <p:sldId id="350" r:id="rId9"/>
    <p:sldId id="320" r:id="rId10"/>
    <p:sldId id="328" r:id="rId11"/>
    <p:sldId id="324" r:id="rId12"/>
    <p:sldId id="333" r:id="rId13"/>
    <p:sldId id="334" r:id="rId14"/>
    <p:sldId id="329" r:id="rId15"/>
    <p:sldId id="331" r:id="rId16"/>
    <p:sldId id="332" r:id="rId17"/>
    <p:sldId id="335" r:id="rId18"/>
    <p:sldId id="336" r:id="rId19"/>
    <p:sldId id="351" r:id="rId20"/>
    <p:sldId id="352" r:id="rId21"/>
    <p:sldId id="338" r:id="rId22"/>
    <p:sldId id="339" r:id="rId23"/>
    <p:sldId id="340" r:id="rId24"/>
    <p:sldId id="353" r:id="rId25"/>
    <p:sldId id="342" r:id="rId26"/>
    <p:sldId id="354" r:id="rId27"/>
    <p:sldId id="355" r:id="rId28"/>
    <p:sldId id="356" r:id="rId29"/>
    <p:sldId id="357" r:id="rId30"/>
    <p:sldId id="358" r:id="rId31"/>
    <p:sldId id="359" r:id="rId32"/>
    <p:sldId id="345" r:id="rId33"/>
    <p:sldId id="360" r:id="rId34"/>
  </p:sldIdLst>
  <p:sldSz cx="9144000" cy="6858000" type="screen4x3"/>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ll" initials="J" lastIdx="31" clrIdx="0"/>
  <p:cmAuthor id="1" name="Sarah Charlton" initials="SC" lastIdx="7" clrIdx="1"/>
  <p:cmAuthor id="2" name="Marie Huchzermeyer" initials="MH"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436B"/>
    <a:srgbClr val="D656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017" autoAdjust="0"/>
  </p:normalViewPr>
  <p:slideViewPr>
    <p:cSldViewPr>
      <p:cViewPr varScale="1">
        <p:scale>
          <a:sx n="63" d="100"/>
          <a:sy n="63" d="100"/>
        </p:scale>
        <p:origin x="151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ustomXml" Target="../customXml/item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customXml" Target="../customXml/item2.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ADED86F5-D3A7-488F-80D3-84FAAE3CC958}" type="datetimeFigureOut">
              <a:rPr lang="en-ZA" smtClean="0"/>
              <a:t>2015/04/19</a:t>
            </a:fld>
            <a:endParaRPr lang="en-ZA"/>
          </a:p>
        </p:txBody>
      </p:sp>
      <p:sp>
        <p:nvSpPr>
          <p:cNvPr id="4" name="Footer Placeholder 3"/>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a:defRPr sz="1200"/>
            </a:lvl1pPr>
          </a:lstStyle>
          <a:p>
            <a:fld id="{36AF846C-F6A1-4FB6-AEBE-F3EF77957158}" type="slidenum">
              <a:rPr lang="en-ZA" smtClean="0"/>
              <a:t>‹#›</a:t>
            </a:fld>
            <a:endParaRPr lang="en-ZA"/>
          </a:p>
        </p:txBody>
      </p:sp>
    </p:spTree>
    <p:extLst>
      <p:ext uri="{BB962C8B-B14F-4D97-AF65-F5344CB8AC3E}">
        <p14:creationId xmlns:p14="http://schemas.microsoft.com/office/powerpoint/2010/main" val="23137285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683F5F5F-C5EB-4DA6-86AB-7BBA2488E1D7}" type="datetimeFigureOut">
              <a:rPr lang="en-US" smtClean="0"/>
              <a:t>4/19/2015</a:t>
            </a:fld>
            <a:endParaRPr lang="en-US"/>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831EA198-E0A6-4674-A7CE-4D452541762F}" type="slidenum">
              <a:rPr lang="en-US" smtClean="0"/>
              <a:t>‹#›</a:t>
            </a:fld>
            <a:endParaRPr lang="en-US"/>
          </a:p>
        </p:txBody>
      </p:sp>
    </p:spTree>
    <p:extLst>
      <p:ext uri="{BB962C8B-B14F-4D97-AF65-F5344CB8AC3E}">
        <p14:creationId xmlns:p14="http://schemas.microsoft.com/office/powerpoint/2010/main" val="1185304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1DEABC-D766-4322-8E78-B830FAE35C72}"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676675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333F43-3E86-47E4-BFBB-2476D384E1C6}" type="datetime4">
              <a:rPr lang="en-US" smtClean="0"/>
              <a:pPr/>
              <a:t>April 19,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extLst>
      <p:ext uri="{BB962C8B-B14F-4D97-AF65-F5344CB8AC3E}">
        <p14:creationId xmlns:p14="http://schemas.microsoft.com/office/powerpoint/2010/main" val="4141412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1663BA-01FC-4367-B6F3-ABB2645D55F1}"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69260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B19C71-EC74-44AF-B27E-FC7DC3C3A61D}" type="datetime4">
              <a:rPr lang="en-US" smtClean="0"/>
              <a:pPr/>
              <a:t>April 19,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Tree>
    <p:extLst>
      <p:ext uri="{BB962C8B-B14F-4D97-AF65-F5344CB8AC3E}">
        <p14:creationId xmlns:p14="http://schemas.microsoft.com/office/powerpoint/2010/main" val="3501475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5CDA29-3CBE-48EA-92AE-A996835462BA}" type="datetime4">
              <a:rPr lang="en-US" smtClean="0"/>
              <a:pPr/>
              <a:t>April 19, 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a:p>
        </p:txBody>
      </p:sp>
    </p:spTree>
    <p:extLst>
      <p:ext uri="{BB962C8B-B14F-4D97-AF65-F5344CB8AC3E}">
        <p14:creationId xmlns:p14="http://schemas.microsoft.com/office/powerpoint/2010/main" val="4188842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April 19, 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a:p>
        </p:txBody>
      </p:sp>
    </p:spTree>
    <p:extLst>
      <p:ext uri="{BB962C8B-B14F-4D97-AF65-F5344CB8AC3E}">
        <p14:creationId xmlns:p14="http://schemas.microsoft.com/office/powerpoint/2010/main" val="331691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April 19, 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a:p>
        </p:txBody>
      </p:sp>
    </p:spTree>
    <p:extLst>
      <p:ext uri="{BB962C8B-B14F-4D97-AF65-F5344CB8AC3E}">
        <p14:creationId xmlns:p14="http://schemas.microsoft.com/office/powerpoint/2010/main" val="4066469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April 19,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53200" y="6356350"/>
            <a:ext cx="2133600" cy="365125"/>
          </a:xfrm>
        </p:spPr>
        <p:txBody>
          <a:bodyPr/>
          <a:lstStyle/>
          <a:p>
            <a:fld id="{F38DF745-7D3F-47F4-83A3-874385CFAA69}" type="slidenum">
              <a:rPr lang="en-US" smtClean="0"/>
              <a:pPr/>
              <a:t>‹#›</a:t>
            </a:fld>
            <a:endParaRPr lang="en-US"/>
          </a:p>
        </p:txBody>
      </p:sp>
    </p:spTree>
    <p:extLst>
      <p:ext uri="{BB962C8B-B14F-4D97-AF65-F5344CB8AC3E}">
        <p14:creationId xmlns:p14="http://schemas.microsoft.com/office/powerpoint/2010/main" val="58059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April 19,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78069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April 19,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extLst>
      <p:ext uri="{BB962C8B-B14F-4D97-AF65-F5344CB8AC3E}">
        <p14:creationId xmlns:p14="http://schemas.microsoft.com/office/powerpoint/2010/main" val="2820920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April 19,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extLst>
      <p:ext uri="{BB962C8B-B14F-4D97-AF65-F5344CB8AC3E}">
        <p14:creationId xmlns:p14="http://schemas.microsoft.com/office/powerpoint/2010/main" val="2072808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a:p>
        </p:txBody>
      </p:sp>
    </p:spTree>
    <p:extLst>
      <p:ext uri="{BB962C8B-B14F-4D97-AF65-F5344CB8AC3E}">
        <p14:creationId xmlns:p14="http://schemas.microsoft.com/office/powerpoint/2010/main" val="72582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a:p>
        </p:txBody>
      </p:sp>
    </p:spTree>
    <p:extLst>
      <p:ext uri="{BB962C8B-B14F-4D97-AF65-F5344CB8AC3E}">
        <p14:creationId xmlns:p14="http://schemas.microsoft.com/office/powerpoint/2010/main" val="707652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a:p>
        </p:txBody>
      </p:sp>
    </p:spTree>
    <p:extLst>
      <p:ext uri="{BB962C8B-B14F-4D97-AF65-F5344CB8AC3E}">
        <p14:creationId xmlns:p14="http://schemas.microsoft.com/office/powerpoint/2010/main" val="327043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a:p>
        </p:txBody>
      </p:sp>
    </p:spTree>
    <p:extLst>
      <p:ext uri="{BB962C8B-B14F-4D97-AF65-F5344CB8AC3E}">
        <p14:creationId xmlns:p14="http://schemas.microsoft.com/office/powerpoint/2010/main" val="2526357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645210-9A6B-394C-B5D4-BCD29EEA3504}" type="datetimeFigureOut">
              <a:rPr lang="en-US" smtClean="0"/>
              <a:t>4/19/2015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71C563-8144-CD4D-8608-BEFAC73CE31A}" type="slidenum">
              <a:rPr lang="en-US" smtClean="0"/>
              <a:t>‹#›</a:t>
            </a:fld>
            <a:endParaRPr lang="en-US"/>
          </a:p>
        </p:txBody>
      </p:sp>
    </p:spTree>
    <p:extLst>
      <p:ext uri="{BB962C8B-B14F-4D97-AF65-F5344CB8AC3E}">
        <p14:creationId xmlns:p14="http://schemas.microsoft.com/office/powerpoint/2010/main" val="2707929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645210-9A6B-394C-B5D4-BCD29EEA3504}" type="datetimeFigureOut">
              <a:rPr lang="en-US" smtClean="0"/>
              <a:t>4/19/2015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71C563-8144-CD4D-8608-BEFAC73CE31A}" type="slidenum">
              <a:rPr lang="en-US" smtClean="0"/>
              <a:t>‹#›</a:t>
            </a:fld>
            <a:endParaRPr lang="en-US"/>
          </a:p>
        </p:txBody>
      </p:sp>
    </p:spTree>
    <p:extLst>
      <p:ext uri="{BB962C8B-B14F-4D97-AF65-F5344CB8AC3E}">
        <p14:creationId xmlns:p14="http://schemas.microsoft.com/office/powerpoint/2010/main" val="2188059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645210-9A6B-394C-B5D4-BCD29EEA3504}" type="datetimeFigureOut">
              <a:rPr lang="en-US" smtClean="0"/>
              <a:t>4/19/2015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71C563-8144-CD4D-8608-BEFAC73CE31A}" type="slidenum">
              <a:rPr lang="en-US" smtClean="0"/>
              <a:t>‹#›</a:t>
            </a:fld>
            <a:endParaRPr lang="en-US"/>
          </a:p>
        </p:txBody>
      </p:sp>
    </p:spTree>
    <p:extLst>
      <p:ext uri="{BB962C8B-B14F-4D97-AF65-F5344CB8AC3E}">
        <p14:creationId xmlns:p14="http://schemas.microsoft.com/office/powerpoint/2010/main" val="271599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a:p>
        </p:txBody>
      </p:sp>
    </p:spTree>
    <p:extLst>
      <p:ext uri="{BB962C8B-B14F-4D97-AF65-F5344CB8AC3E}">
        <p14:creationId xmlns:p14="http://schemas.microsoft.com/office/powerpoint/2010/main" val="23556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a:p>
        </p:txBody>
      </p:sp>
    </p:spTree>
    <p:extLst>
      <p:ext uri="{BB962C8B-B14F-4D97-AF65-F5344CB8AC3E}">
        <p14:creationId xmlns:p14="http://schemas.microsoft.com/office/powerpoint/2010/main" val="94256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a:p>
        </p:txBody>
      </p:sp>
    </p:spTree>
    <p:extLst>
      <p:ext uri="{BB962C8B-B14F-4D97-AF65-F5344CB8AC3E}">
        <p14:creationId xmlns:p14="http://schemas.microsoft.com/office/powerpoint/2010/main" val="4278625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a:p>
        </p:txBody>
      </p:sp>
    </p:spTree>
    <p:extLst>
      <p:ext uri="{BB962C8B-B14F-4D97-AF65-F5344CB8AC3E}">
        <p14:creationId xmlns:p14="http://schemas.microsoft.com/office/powerpoint/2010/main" val="1817320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0EFEE-2756-4A20-BF2A-63F0A94F99AC}" type="datetime4">
              <a:rPr lang="en-US" smtClean="0"/>
              <a:pPr/>
              <a:t>April 19, 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DF745-7D3F-47F4-83A3-874385CFAA69}" type="slidenum">
              <a:rPr lang="en-US" smtClean="0"/>
              <a:pPr/>
              <a:t>‹#›</a:t>
            </a:fld>
            <a:endParaRPr lang="en-US" dirty="0"/>
          </a:p>
        </p:txBody>
      </p:sp>
      <p:pic>
        <p:nvPicPr>
          <p:cNvPr id="7" name="Picture 6" descr="NUSP logo.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8" name="Picture 7" descr="dhs_logo.jpg"/>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sp>
        <p:nvSpPr>
          <p:cNvPr id="10" name="Snip Single Corner Rectangle 9"/>
          <p:cNvSpPr/>
          <p:nvPr/>
        </p:nvSpPr>
        <p:spPr>
          <a:xfrm rot="5400000">
            <a:off x="8557767" y="-85422"/>
            <a:ext cx="292331" cy="463176"/>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TextBox 11"/>
          <p:cNvSpPr txBox="1"/>
          <p:nvPr userDrawn="1"/>
        </p:nvSpPr>
        <p:spPr>
          <a:xfrm>
            <a:off x="2000876" y="-6720"/>
            <a:ext cx="3914588" cy="369332"/>
          </a:xfrm>
          <a:prstGeom prst="rect">
            <a:avLst/>
          </a:prstGeom>
          <a:noFill/>
        </p:spPr>
        <p:txBody>
          <a:bodyPr wrap="square" rtlCol="0">
            <a:spAutoFit/>
          </a:bodyPr>
          <a:lstStyle/>
          <a:p>
            <a:pPr algn="r"/>
            <a:r>
              <a:rPr lang="en-US" sz="900" dirty="0" smtClean="0">
                <a:solidFill>
                  <a:schemeClr val="bg1">
                    <a:lumMod val="50000"/>
                  </a:schemeClr>
                </a:solidFill>
                <a:latin typeface="Arial Narrow"/>
                <a:cs typeface="Arial Narrow"/>
              </a:rPr>
              <a:t>INTRODUCTION TO</a:t>
            </a:r>
          </a:p>
          <a:p>
            <a:pPr algn="r"/>
            <a:r>
              <a:rPr lang="en-US" sz="900" dirty="0" smtClean="0">
                <a:latin typeface="Arial Narrow"/>
                <a:cs typeface="Arial Narrow"/>
              </a:rPr>
              <a:t>INFORMAL SETTLEMENT UPGRADING</a:t>
            </a:r>
            <a:endParaRPr lang="en-US" sz="900" dirty="0">
              <a:latin typeface="Arial Narrow"/>
              <a:cs typeface="Arial Narrow"/>
            </a:endParaRPr>
          </a:p>
        </p:txBody>
      </p:sp>
      <p:sp>
        <p:nvSpPr>
          <p:cNvPr id="13" name="Rectangle 12"/>
          <p:cNvSpPr/>
          <p:nvPr userDrawn="1"/>
        </p:nvSpPr>
        <p:spPr>
          <a:xfrm>
            <a:off x="5943600" y="0"/>
            <a:ext cx="2489822"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userDrawn="1"/>
        </p:nvSpPr>
        <p:spPr>
          <a:xfrm>
            <a:off x="8419326" y="-69408"/>
            <a:ext cx="552822" cy="400110"/>
          </a:xfrm>
          <a:prstGeom prst="rect">
            <a:avLst/>
          </a:prstGeom>
          <a:noFill/>
        </p:spPr>
        <p:txBody>
          <a:bodyPr wrap="square" rtlCol="0">
            <a:spAutoFit/>
          </a:bodyPr>
          <a:lstStyle/>
          <a:p>
            <a:pPr algn="ctr"/>
            <a:r>
              <a:rPr lang="en-US" sz="2000" b="1" i="0" dirty="0" smtClean="0">
                <a:solidFill>
                  <a:schemeClr val="bg1"/>
                </a:solidFill>
                <a:latin typeface="Arial Narrow"/>
                <a:cs typeface="Arial Narrow"/>
              </a:rPr>
              <a:t>13</a:t>
            </a:r>
            <a:endParaRPr lang="en-US" sz="2000" b="1" i="0" dirty="0">
              <a:solidFill>
                <a:schemeClr val="bg1"/>
              </a:solidFill>
              <a:latin typeface="Arial Narrow"/>
              <a:cs typeface="Arial Narrow"/>
            </a:endParaRPr>
          </a:p>
        </p:txBody>
      </p:sp>
      <p:sp>
        <p:nvSpPr>
          <p:cNvPr id="15" name="TextBox 14"/>
          <p:cNvSpPr txBox="1"/>
          <p:nvPr userDrawn="1"/>
        </p:nvSpPr>
        <p:spPr>
          <a:xfrm>
            <a:off x="5943600" y="8009"/>
            <a:ext cx="2489821" cy="230832"/>
          </a:xfrm>
          <a:prstGeom prst="rect">
            <a:avLst/>
          </a:prstGeom>
          <a:noFill/>
        </p:spPr>
        <p:txBody>
          <a:bodyPr wrap="square" rtlCol="0">
            <a:spAutoFit/>
          </a:bodyPr>
          <a:lstStyle/>
          <a:p>
            <a:pPr algn="ctr"/>
            <a:r>
              <a:rPr lang="en-US" sz="900" dirty="0" smtClean="0">
                <a:solidFill>
                  <a:srgbClr val="FFFFFF"/>
                </a:solidFill>
                <a:latin typeface="Trebuchet MS"/>
                <a:cs typeface="Trebuchet MS"/>
              </a:rPr>
              <a:t>SUSTAINING IMPROVEMENTS</a:t>
            </a:r>
            <a:endParaRPr lang="en-US" sz="900" dirty="0">
              <a:solidFill>
                <a:srgbClr val="FFFFFF"/>
              </a:solidFill>
              <a:latin typeface="Trebuchet MS"/>
              <a:cs typeface="Trebuchet MS"/>
            </a:endParaRPr>
          </a:p>
        </p:txBody>
      </p:sp>
    </p:spTree>
    <p:extLst>
      <p:ext uri="{BB962C8B-B14F-4D97-AF65-F5344CB8AC3E}">
        <p14:creationId xmlns:p14="http://schemas.microsoft.com/office/powerpoint/2010/main" val="1324748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Title slide only</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645210-9A6B-394C-B5D4-BCD29EEA3504}" type="datetimeFigureOut">
              <a:rPr lang="en-US" smtClean="0"/>
              <a:t>4/19/2015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1C563-8144-CD4D-8608-BEFAC73CE31A}" type="slidenum">
              <a:rPr lang="en-US" smtClean="0"/>
              <a:t>‹#›</a:t>
            </a:fld>
            <a:endParaRPr lang="en-US"/>
          </a:p>
        </p:txBody>
      </p:sp>
    </p:spTree>
    <p:extLst>
      <p:ext uri="{BB962C8B-B14F-4D97-AF65-F5344CB8AC3E}">
        <p14:creationId xmlns:p14="http://schemas.microsoft.com/office/powerpoint/2010/main" val="37393350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9144000" cy="2514600"/>
          </a:xfrm>
          <a:prstGeom prst="rect">
            <a:avLst/>
          </a:prstGeom>
          <a:solidFill>
            <a:srgbClr val="D656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76400" y="-30162"/>
            <a:ext cx="5638800" cy="715962"/>
          </a:xfrm>
        </p:spPr>
        <p:txBody>
          <a:bodyPr anchor="b"/>
          <a:lstStyle/>
          <a:p>
            <a:pPr algn="l"/>
            <a:r>
              <a:rPr lang="en-US" sz="1400" dirty="0" smtClean="0">
                <a:solidFill>
                  <a:schemeClr val="bg1"/>
                </a:solidFill>
                <a:latin typeface="Arial Narrow"/>
                <a:cs typeface="Arial Narrow"/>
              </a:rPr>
              <a:t> INTRODUCTION TO</a:t>
            </a:r>
            <a:endParaRPr lang="en-US" sz="1400" dirty="0">
              <a:solidFill>
                <a:schemeClr val="bg1"/>
              </a:solidFill>
              <a:latin typeface="Arial Narrow"/>
              <a:cs typeface="Arial Narrow"/>
            </a:endParaRPr>
          </a:p>
        </p:txBody>
      </p:sp>
      <p:sp>
        <p:nvSpPr>
          <p:cNvPr id="3" name="Title 1"/>
          <p:cNvSpPr txBox="1">
            <a:spLocks/>
          </p:cNvSpPr>
          <p:nvPr/>
        </p:nvSpPr>
        <p:spPr>
          <a:xfrm>
            <a:off x="685800" y="533400"/>
            <a:ext cx="7772400"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FF"/>
                </a:solidFill>
                <a:latin typeface="Arial Narrow"/>
                <a:cs typeface="Arial Narrow"/>
              </a:rPr>
              <a:t>INFORMAL SETTLEMENT</a:t>
            </a:r>
          </a:p>
        </p:txBody>
      </p:sp>
      <p:sp>
        <p:nvSpPr>
          <p:cNvPr id="4" name="Title 1"/>
          <p:cNvSpPr txBox="1">
            <a:spLocks/>
          </p:cNvSpPr>
          <p:nvPr/>
        </p:nvSpPr>
        <p:spPr>
          <a:xfrm>
            <a:off x="685800" y="838200"/>
            <a:ext cx="7772400" cy="8382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9000" b="1" dirty="0" smtClean="0">
                <a:solidFill>
                  <a:srgbClr val="FFFFFF"/>
                </a:solidFill>
                <a:latin typeface="Arial Narrow"/>
                <a:cs typeface="Arial Narrow"/>
              </a:rPr>
              <a:t>UPGRADING</a:t>
            </a:r>
            <a:endParaRPr lang="en-US" sz="9000" b="1" dirty="0">
              <a:solidFill>
                <a:srgbClr val="FFFFFF"/>
              </a:solidFill>
              <a:latin typeface="Arial Narrow"/>
              <a:cs typeface="Arial Narrow"/>
            </a:endParaRPr>
          </a:p>
        </p:txBody>
      </p:sp>
      <p:sp>
        <p:nvSpPr>
          <p:cNvPr id="6" name="Rectangle 5"/>
          <p:cNvSpPr/>
          <p:nvPr/>
        </p:nvSpPr>
        <p:spPr>
          <a:xfrm>
            <a:off x="0" y="2362200"/>
            <a:ext cx="9144000" cy="685800"/>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1676400" y="2438400"/>
            <a:ext cx="6705600"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200" dirty="0" smtClean="0">
                <a:solidFill>
                  <a:schemeClr val="bg1"/>
                </a:solidFill>
                <a:latin typeface="Arial Narrow"/>
                <a:cs typeface="Arial Narrow"/>
              </a:rPr>
              <a:t>MODULE 13: SUSTAINING IMPROVEMENTS</a:t>
            </a:r>
            <a:endParaRPr lang="en-US" sz="2200" dirty="0">
              <a:solidFill>
                <a:schemeClr val="bg1"/>
              </a:solidFill>
              <a:latin typeface="Arial Narrow"/>
              <a:cs typeface="Arial Narrow"/>
            </a:endParaRPr>
          </a:p>
        </p:txBody>
      </p:sp>
      <p:pic>
        <p:nvPicPr>
          <p:cNvPr id="9" name="Picture 8" descr="NUSP logo.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10" name="Picture 9" descr="dhs_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pic>
        <p:nvPicPr>
          <p:cNvPr id="8" name="Picture 7" descr="Besters Sept 2004 sept 2014 small.jpg"/>
          <p:cNvPicPr>
            <a:picLocks noChangeAspect="1"/>
          </p:cNvPicPr>
          <p:nvPr/>
        </p:nvPicPr>
        <p:blipFill rotWithShape="1">
          <a:blip r:embed="rId4">
            <a:extLst>
              <a:ext uri="{28A0092B-C50C-407E-A947-70E740481C1C}">
                <a14:useLocalDpi xmlns:a14="http://schemas.microsoft.com/office/drawing/2010/main" val="0"/>
              </a:ext>
            </a:extLst>
          </a:blip>
          <a:srcRect t="26336" b="32305"/>
          <a:stretch/>
        </p:blipFill>
        <p:spPr>
          <a:xfrm>
            <a:off x="0" y="3124200"/>
            <a:ext cx="9144000" cy="2836333"/>
          </a:xfrm>
          <a:prstGeom prst="rect">
            <a:avLst/>
          </a:prstGeom>
        </p:spPr>
      </p:pic>
    </p:spTree>
    <p:extLst>
      <p:ext uri="{BB962C8B-B14F-4D97-AF65-F5344CB8AC3E}">
        <p14:creationId xmlns:p14="http://schemas.microsoft.com/office/powerpoint/2010/main" val="12500672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 y="1028700"/>
            <a:ext cx="8229600" cy="1143000"/>
          </a:xfrm>
        </p:spPr>
        <p:txBody>
          <a:bodyPr>
            <a:normAutofit/>
          </a:bodyPr>
          <a:lstStyle/>
          <a:p>
            <a:r>
              <a:rPr lang="en-US" dirty="0"/>
              <a:t>Module purpose</a:t>
            </a:r>
          </a:p>
        </p:txBody>
      </p:sp>
      <p:sp>
        <p:nvSpPr>
          <p:cNvPr id="3" name="Content Placeholder 2"/>
          <p:cNvSpPr>
            <a:spLocks noGrp="1"/>
          </p:cNvSpPr>
          <p:nvPr>
            <p:ph idx="1"/>
          </p:nvPr>
        </p:nvSpPr>
        <p:spPr>
          <a:xfrm>
            <a:off x="457200" y="1981200"/>
            <a:ext cx="8229600" cy="4144963"/>
          </a:xfrm>
        </p:spPr>
        <p:txBody>
          <a:bodyPr/>
          <a:lstStyle/>
          <a:p>
            <a:endParaRPr lang="en-US" dirty="0" smtClean="0"/>
          </a:p>
          <a:p>
            <a:pPr marL="0" indent="0">
              <a:buNone/>
            </a:pPr>
            <a:r>
              <a:rPr lang="en-ZA" dirty="0"/>
              <a:t>The purpose of this module is to introduce the issues, opportunities and operational requirements relating to the preparation of a Settlement transformation plan to secure long-term/ongoing improvements and sustainability of an informal settlement upgrade.</a:t>
            </a:r>
            <a:endParaRPr lang="en-US" dirty="0"/>
          </a:p>
          <a:p>
            <a:pPr marL="0" indent="0">
              <a:buNone/>
            </a:pPr>
            <a:endParaRPr lang="en-US" dirty="0"/>
          </a:p>
        </p:txBody>
      </p:sp>
    </p:spTree>
    <p:extLst>
      <p:ext uri="{BB962C8B-B14F-4D97-AF65-F5344CB8AC3E}">
        <p14:creationId xmlns:p14="http://schemas.microsoft.com/office/powerpoint/2010/main" val="2515098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ZA" sz="4000" dirty="0"/>
              <a:t>Learning </a:t>
            </a:r>
            <a:r>
              <a:rPr lang="en-ZA" sz="4000" dirty="0" smtClean="0"/>
              <a:t>outcomes</a:t>
            </a:r>
            <a:endParaRPr lang="en-US" dirty="0"/>
          </a:p>
        </p:txBody>
      </p:sp>
      <p:sp>
        <p:nvSpPr>
          <p:cNvPr id="3" name="Content Placeholder 2"/>
          <p:cNvSpPr>
            <a:spLocks noGrp="1"/>
          </p:cNvSpPr>
          <p:nvPr>
            <p:ph idx="1"/>
          </p:nvPr>
        </p:nvSpPr>
        <p:spPr/>
        <p:txBody>
          <a:bodyPr>
            <a:normAutofit/>
          </a:bodyPr>
          <a:lstStyle/>
          <a:p>
            <a:pPr marL="0" indent="0">
              <a:buNone/>
            </a:pPr>
            <a:r>
              <a:rPr lang="en-ZA" dirty="0"/>
              <a:t>After participating in the module, you should be able to:</a:t>
            </a:r>
            <a:endParaRPr lang="en-US" dirty="0"/>
          </a:p>
          <a:p>
            <a:pPr lvl="0"/>
            <a:r>
              <a:rPr lang="en-ZA" dirty="0"/>
              <a:t>Explain why it is necessary to plan for ongoing improvements and sustainability;</a:t>
            </a:r>
            <a:endParaRPr lang="en-US" dirty="0"/>
          </a:p>
          <a:p>
            <a:pPr lvl="0"/>
            <a:r>
              <a:rPr lang="en-ZA" dirty="0"/>
              <a:t>Discuss the main issues that need to be addressed in the transformation plan;</a:t>
            </a:r>
            <a:endParaRPr lang="en-US" dirty="0"/>
          </a:p>
          <a:p>
            <a:pPr lvl="0"/>
            <a:r>
              <a:rPr lang="en-ZA" dirty="0"/>
              <a:t>Integrate the transformation plan into the wider set of planning and budgeting processes;</a:t>
            </a:r>
            <a:endParaRPr lang="en-US" dirty="0"/>
          </a:p>
          <a:p>
            <a:pPr lvl="0"/>
            <a:r>
              <a:rPr lang="en-ZA" dirty="0"/>
              <a:t>Identify the roles and responsibilities of community, municipal and provincial actors in sustaining improvements.</a:t>
            </a:r>
            <a:endParaRPr lang="en-US" dirty="0"/>
          </a:p>
          <a:p>
            <a:endParaRPr lang="en-US" dirty="0"/>
          </a:p>
        </p:txBody>
      </p:sp>
    </p:spTree>
    <p:extLst>
      <p:ext uri="{BB962C8B-B14F-4D97-AF65-F5344CB8AC3E}">
        <p14:creationId xmlns:p14="http://schemas.microsoft.com/office/powerpoint/2010/main" val="470518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dirty="0"/>
              <a:t>Module content </a:t>
            </a:r>
          </a:p>
        </p:txBody>
      </p:sp>
      <p:sp>
        <p:nvSpPr>
          <p:cNvPr id="3" name="Content Placeholder 2"/>
          <p:cNvSpPr>
            <a:spLocks noGrp="1"/>
          </p:cNvSpPr>
          <p:nvPr>
            <p:ph idx="1"/>
          </p:nvPr>
        </p:nvSpPr>
        <p:spPr>
          <a:xfrm>
            <a:off x="457200" y="1828800"/>
            <a:ext cx="8229600" cy="4297363"/>
          </a:xfrm>
        </p:spPr>
        <p:txBody>
          <a:bodyPr/>
          <a:lstStyle/>
          <a:p>
            <a:pPr marL="457200" indent="-457200">
              <a:buFont typeface="+mj-lt"/>
              <a:buAutoNum type="arabicPeriod"/>
            </a:pPr>
            <a:r>
              <a:rPr lang="en-ZA" dirty="0"/>
              <a:t>Planning for </a:t>
            </a:r>
            <a:r>
              <a:rPr lang="en-ZA" dirty="0" smtClean="0"/>
              <a:t>sustainability</a:t>
            </a:r>
          </a:p>
          <a:p>
            <a:pPr marL="457200" indent="-457200">
              <a:buFont typeface="+mj-lt"/>
              <a:buAutoNum type="arabicPeriod"/>
            </a:pPr>
            <a:r>
              <a:rPr lang="en-ZA" dirty="0"/>
              <a:t>Developing the transformation </a:t>
            </a:r>
            <a:r>
              <a:rPr lang="en-ZA" dirty="0" smtClean="0"/>
              <a:t>plan</a:t>
            </a:r>
          </a:p>
          <a:p>
            <a:pPr marL="457200" indent="-457200">
              <a:buFont typeface="+mj-lt"/>
              <a:buAutoNum type="arabicPeriod"/>
            </a:pPr>
            <a:r>
              <a:rPr lang="en-ZA" dirty="0"/>
              <a:t> Issues to be addressed in the transformation </a:t>
            </a:r>
            <a:r>
              <a:rPr lang="en-ZA" dirty="0" smtClean="0"/>
              <a:t>plan</a:t>
            </a:r>
          </a:p>
          <a:p>
            <a:pPr marL="457200" indent="-457200">
              <a:buFont typeface="+mj-lt"/>
              <a:buAutoNum type="arabicPeriod"/>
            </a:pPr>
            <a:r>
              <a:rPr lang="en-ZA" dirty="0"/>
              <a:t>Writing a new story for South Africa</a:t>
            </a:r>
            <a:endParaRPr lang="en-US" dirty="0"/>
          </a:p>
        </p:txBody>
      </p:sp>
    </p:spTree>
    <p:extLst>
      <p:ext uri="{BB962C8B-B14F-4D97-AF65-F5344CB8AC3E}">
        <p14:creationId xmlns:p14="http://schemas.microsoft.com/office/powerpoint/2010/main" val="1557141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a:bodyPr>
          <a:lstStyle/>
          <a:p>
            <a:r>
              <a:rPr lang="en-ZA" dirty="0" smtClean="0"/>
              <a:t>Activity 13.1</a:t>
            </a:r>
            <a:r>
              <a:rPr lang="en-ZA" dirty="0"/>
              <a:t>: </a:t>
            </a:r>
            <a:r>
              <a:rPr lang="en-ZA" dirty="0" smtClean="0"/>
              <a:t>Transformation vision </a:t>
            </a:r>
            <a:endParaRPr lang="en-US" dirty="0"/>
          </a:p>
        </p:txBody>
      </p:sp>
      <p:sp>
        <p:nvSpPr>
          <p:cNvPr id="3" name="Content Placeholder 2"/>
          <p:cNvSpPr>
            <a:spLocks noGrp="1"/>
          </p:cNvSpPr>
          <p:nvPr>
            <p:ph idx="1"/>
          </p:nvPr>
        </p:nvSpPr>
        <p:spPr>
          <a:xfrm>
            <a:off x="457200" y="1905000"/>
            <a:ext cx="8229600" cy="4525963"/>
          </a:xfrm>
        </p:spPr>
        <p:txBody>
          <a:bodyPr/>
          <a:lstStyle/>
          <a:p>
            <a:r>
              <a:rPr lang="en-ZA" b="1" dirty="0" smtClean="0"/>
              <a:t>Type </a:t>
            </a:r>
            <a:r>
              <a:rPr lang="en-ZA" b="1" dirty="0"/>
              <a:t>of activity: </a:t>
            </a:r>
            <a:r>
              <a:rPr lang="en-ZA" dirty="0"/>
              <a:t>Group work</a:t>
            </a:r>
            <a:endParaRPr lang="en-US" b="1" dirty="0"/>
          </a:p>
          <a:p>
            <a:r>
              <a:rPr lang="en-ZA" b="1" dirty="0"/>
              <a:t>Timing: </a:t>
            </a:r>
            <a:r>
              <a:rPr lang="en-ZA" dirty="0"/>
              <a:t>40 minutes</a:t>
            </a:r>
            <a:endParaRPr lang="en-US" b="1" dirty="0"/>
          </a:p>
          <a:p>
            <a:r>
              <a:rPr lang="en-ZA" b="1" i="1" dirty="0"/>
              <a:t>Purpose: </a:t>
            </a:r>
            <a:r>
              <a:rPr lang="en-ZA" i="1" dirty="0"/>
              <a:t>To create a vision for transformation and sustainability and developing a transformation plan.</a:t>
            </a:r>
            <a:endParaRPr lang="en-US" b="1" i="1" dirty="0"/>
          </a:p>
          <a:p>
            <a:r>
              <a:rPr lang="en-ZA" b="1" i="1" dirty="0"/>
              <a:t>Instructions: </a:t>
            </a:r>
            <a:r>
              <a:rPr lang="en-ZA" i="1" dirty="0"/>
              <a:t>Working in your groups, draw a picture showing a vision of what the settlement you have been working with will look like in 10 years’ time.</a:t>
            </a:r>
            <a:endParaRPr lang="en-US" b="1" i="1" dirty="0"/>
          </a:p>
          <a:p>
            <a:endParaRPr lang="en-US" dirty="0"/>
          </a:p>
        </p:txBody>
      </p:sp>
    </p:spTree>
    <p:extLst>
      <p:ext uri="{BB962C8B-B14F-4D97-AF65-F5344CB8AC3E}">
        <p14:creationId xmlns:p14="http://schemas.microsoft.com/office/powerpoint/2010/main" val="2149582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1. Planning </a:t>
            </a:r>
            <a:r>
              <a:rPr lang="en-ZA" dirty="0"/>
              <a:t>for </a:t>
            </a:r>
            <a:r>
              <a:rPr lang="en-ZA" dirty="0" smtClean="0"/>
              <a:t>sustainability</a:t>
            </a:r>
            <a:r>
              <a:rPr lang="en-ZA" dirty="0"/>
              <a:t/>
            </a:r>
            <a:br>
              <a:rPr lang="en-ZA" dirty="0"/>
            </a:br>
            <a:r>
              <a:rPr lang="en-ZA" dirty="0" smtClean="0"/>
              <a:t>Developing </a:t>
            </a:r>
            <a:r>
              <a:rPr lang="en-ZA" dirty="0"/>
              <a:t>sustainable human settlements</a:t>
            </a:r>
            <a:endParaRPr lang="en-US" dirty="0"/>
          </a:p>
        </p:txBody>
      </p:sp>
      <p:sp>
        <p:nvSpPr>
          <p:cNvPr id="3" name="Content Placeholder 2"/>
          <p:cNvSpPr>
            <a:spLocks noGrp="1"/>
          </p:cNvSpPr>
          <p:nvPr>
            <p:ph idx="1"/>
          </p:nvPr>
        </p:nvSpPr>
        <p:spPr>
          <a:xfrm>
            <a:off x="457200" y="1600200"/>
            <a:ext cx="8229600" cy="4724400"/>
          </a:xfrm>
        </p:spPr>
        <p:txBody>
          <a:bodyPr>
            <a:normAutofit fontScale="85000" lnSpcReduction="10000"/>
          </a:bodyPr>
          <a:lstStyle/>
          <a:p>
            <a:pPr marL="0" indent="0">
              <a:buNone/>
            </a:pPr>
            <a:r>
              <a:rPr lang="en-ZA" dirty="0" smtClean="0"/>
              <a:t>Breaking </a:t>
            </a:r>
            <a:r>
              <a:rPr lang="en-ZA" dirty="0"/>
              <a:t>New Ground states that sustainable human settlements should be safe, secure developments with reliable and affordable basic services, adequate housing, and access to welfare, police, education, and health services.</a:t>
            </a:r>
            <a:endParaRPr lang="en-US" dirty="0"/>
          </a:p>
          <a:p>
            <a:pPr marL="0" indent="0">
              <a:buNone/>
            </a:pPr>
            <a:r>
              <a:rPr lang="en-ZA" dirty="0"/>
              <a:t>The development interventions made in an in situ upgrade must include active measures to ensure continuous service delivery and ongoing physical, social and economic improvements to promote sustainable human settlements. There are three key measures required:</a:t>
            </a:r>
            <a:endParaRPr lang="en-US" dirty="0"/>
          </a:p>
          <a:p>
            <a:r>
              <a:rPr lang="en-US" b="1" dirty="0" smtClean="0"/>
              <a:t>Measures to ensure the settlement is formally </a:t>
            </a:r>
            <a:r>
              <a:rPr lang="en-US" b="1" dirty="0"/>
              <a:t>included in the operation and maintenance responsibilities of the municipality. </a:t>
            </a:r>
            <a:endParaRPr lang="en-US" b="1" dirty="0" smtClean="0"/>
          </a:p>
          <a:p>
            <a:r>
              <a:rPr lang="en-US" dirty="0" smtClean="0"/>
              <a:t>Measures that ensure </a:t>
            </a:r>
            <a:r>
              <a:rPr lang="en-US" dirty="0"/>
              <a:t>that facilities such as </a:t>
            </a:r>
            <a:r>
              <a:rPr lang="en-US" b="1" dirty="0"/>
              <a:t>health and education</a:t>
            </a:r>
            <a:r>
              <a:rPr lang="en-US" dirty="0"/>
              <a:t> which are produced and managed by provincial administrations </a:t>
            </a:r>
            <a:r>
              <a:rPr lang="en-US" b="1" dirty="0"/>
              <a:t>are delivered</a:t>
            </a:r>
            <a:r>
              <a:rPr lang="en-US" dirty="0"/>
              <a:t> to the settlements citizens </a:t>
            </a:r>
            <a:endParaRPr lang="en-US" dirty="0" smtClean="0"/>
          </a:p>
          <a:p>
            <a:r>
              <a:rPr lang="en-US" b="1" dirty="0" smtClean="0"/>
              <a:t>Measure to engage </a:t>
            </a:r>
            <a:r>
              <a:rPr lang="en-US" b="1" dirty="0"/>
              <a:t>the residents in actively undertaking improvements</a:t>
            </a:r>
            <a:r>
              <a:rPr lang="en-US" dirty="0"/>
              <a:t> </a:t>
            </a:r>
          </a:p>
        </p:txBody>
      </p:sp>
    </p:spTree>
    <p:extLst>
      <p:ext uri="{BB962C8B-B14F-4D97-AF65-F5344CB8AC3E}">
        <p14:creationId xmlns:p14="http://schemas.microsoft.com/office/powerpoint/2010/main" val="23789734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ZA" i="1" dirty="0" smtClean="0"/>
              <a:t>Activity 13.2</a:t>
            </a:r>
            <a:r>
              <a:rPr lang="en-ZA" i="1" dirty="0"/>
              <a:t>: </a:t>
            </a:r>
            <a:r>
              <a:rPr lang="en-ZA" i="1" dirty="0" smtClean="0"/>
              <a:t>Planning for transformation </a:t>
            </a:r>
            <a:endParaRPr lang="en-US" dirty="0"/>
          </a:p>
        </p:txBody>
      </p:sp>
      <p:sp>
        <p:nvSpPr>
          <p:cNvPr id="3" name="Content Placeholder 2"/>
          <p:cNvSpPr>
            <a:spLocks noGrp="1"/>
          </p:cNvSpPr>
          <p:nvPr>
            <p:ph idx="1"/>
          </p:nvPr>
        </p:nvSpPr>
        <p:spPr/>
        <p:txBody>
          <a:bodyPr/>
          <a:lstStyle/>
          <a:p>
            <a:r>
              <a:rPr lang="en-ZA" b="1" dirty="0" smtClean="0"/>
              <a:t>Type </a:t>
            </a:r>
            <a:r>
              <a:rPr lang="en-ZA" b="1" dirty="0"/>
              <a:t>of activity: </a:t>
            </a:r>
            <a:r>
              <a:rPr lang="en-ZA" dirty="0"/>
              <a:t>Group work</a:t>
            </a:r>
            <a:endParaRPr lang="en-US" b="1" dirty="0"/>
          </a:p>
          <a:p>
            <a:r>
              <a:rPr lang="en-ZA" b="1" dirty="0"/>
              <a:t>Timing: </a:t>
            </a:r>
            <a:r>
              <a:rPr lang="en-ZA" dirty="0"/>
              <a:t>15 minutes</a:t>
            </a:r>
            <a:endParaRPr lang="en-US" b="1" dirty="0"/>
          </a:p>
          <a:p>
            <a:r>
              <a:rPr lang="en-ZA" b="1" i="1" dirty="0"/>
              <a:t>Purpose: </a:t>
            </a:r>
            <a:r>
              <a:rPr lang="en-ZA" i="1" dirty="0"/>
              <a:t>To identify the various factors and actors that are necessary for sustaining improvements</a:t>
            </a:r>
            <a:r>
              <a:rPr lang="en-ZA" b="1" i="1" dirty="0"/>
              <a:t>.</a:t>
            </a:r>
            <a:endParaRPr lang="en-US" b="1" i="1" dirty="0"/>
          </a:p>
          <a:p>
            <a:r>
              <a:rPr lang="en-ZA" b="1" i="1" dirty="0"/>
              <a:t>Instructions: </a:t>
            </a:r>
            <a:r>
              <a:rPr lang="en-ZA" i="1" dirty="0"/>
              <a:t>Choose one element of the infrastructure (</a:t>
            </a:r>
            <a:r>
              <a:rPr lang="en-ZA" i="1" dirty="0" err="1"/>
              <a:t>eg</a:t>
            </a:r>
            <a:r>
              <a:rPr lang="en-ZA" i="1" dirty="0"/>
              <a:t> roads, electricity, or water) within the picture you drew and one facility (</a:t>
            </a:r>
            <a:r>
              <a:rPr lang="en-ZA" i="1" dirty="0" err="1"/>
              <a:t>eg</a:t>
            </a:r>
            <a:r>
              <a:rPr lang="en-ZA" i="1" dirty="0"/>
              <a:t> school, clinic, or community centre</a:t>
            </a:r>
            <a:r>
              <a:rPr lang="en-ZA" i="1" dirty="0" smtClean="0"/>
              <a:t>).</a:t>
            </a:r>
          </a:p>
          <a:p>
            <a:pPr marL="350838" indent="0">
              <a:buNone/>
            </a:pPr>
            <a:r>
              <a:rPr lang="en-ZA" i="1" dirty="0"/>
              <a:t>Tell the story of each element you have </a:t>
            </a:r>
            <a:r>
              <a:rPr lang="en-ZA" i="1" dirty="0" smtClean="0"/>
              <a:t>chosen responding to the questions in the </a:t>
            </a:r>
            <a:r>
              <a:rPr lang="en-ZA" i="1" dirty="0" err="1" smtClean="0"/>
              <a:t>Particpants</a:t>
            </a:r>
            <a:r>
              <a:rPr lang="en-ZA" i="1" dirty="0" smtClean="0"/>
              <a:t> Manual</a:t>
            </a:r>
            <a:endParaRPr lang="en-US" i="1" dirty="0"/>
          </a:p>
          <a:p>
            <a:pPr marL="350838" indent="0">
              <a:buNone/>
            </a:pPr>
            <a:endParaRPr lang="en-US" b="1" i="1" dirty="0"/>
          </a:p>
          <a:p>
            <a:endParaRPr lang="en-US" dirty="0"/>
          </a:p>
        </p:txBody>
      </p:sp>
    </p:spTree>
    <p:extLst>
      <p:ext uri="{BB962C8B-B14F-4D97-AF65-F5344CB8AC3E}">
        <p14:creationId xmlns:p14="http://schemas.microsoft.com/office/powerpoint/2010/main" val="3520548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Sustaining </a:t>
            </a:r>
            <a:r>
              <a:rPr lang="en-ZA" dirty="0"/>
              <a:t>physical assets</a:t>
            </a:r>
            <a:endParaRPr lang="en-US" dirty="0"/>
          </a:p>
        </p:txBody>
      </p:sp>
      <p:sp>
        <p:nvSpPr>
          <p:cNvPr id="3" name="Content Placeholder 2"/>
          <p:cNvSpPr>
            <a:spLocks noGrp="1"/>
          </p:cNvSpPr>
          <p:nvPr>
            <p:ph idx="1"/>
          </p:nvPr>
        </p:nvSpPr>
        <p:spPr>
          <a:xfrm>
            <a:off x="457200" y="1295400"/>
            <a:ext cx="4572000" cy="4724399"/>
          </a:xfrm>
        </p:spPr>
        <p:txBody>
          <a:bodyPr>
            <a:normAutofit/>
          </a:bodyPr>
          <a:lstStyle/>
          <a:p>
            <a:pPr marL="0" indent="0">
              <a:buNone/>
            </a:pPr>
            <a:r>
              <a:rPr lang="en-US" b="1" dirty="0"/>
              <a:t>The role of the municipality</a:t>
            </a:r>
            <a:endParaRPr lang="en-ZA" b="1" dirty="0"/>
          </a:p>
          <a:p>
            <a:r>
              <a:rPr lang="en-US" dirty="0"/>
              <a:t>Put</a:t>
            </a:r>
            <a:r>
              <a:rPr lang="en-ZA" dirty="0"/>
              <a:t> the assets onto their books</a:t>
            </a:r>
            <a:r>
              <a:rPr lang="en-US" dirty="0"/>
              <a:t>.</a:t>
            </a:r>
            <a:endParaRPr lang="en-ZA" dirty="0"/>
          </a:p>
          <a:p>
            <a:r>
              <a:rPr lang="en-ZA" dirty="0"/>
              <a:t>Assign or employ staff to manage and run them</a:t>
            </a:r>
            <a:r>
              <a:rPr lang="en-US" dirty="0"/>
              <a:t>.</a:t>
            </a:r>
            <a:endParaRPr lang="en-ZA" dirty="0"/>
          </a:p>
          <a:p>
            <a:r>
              <a:rPr lang="en-ZA" dirty="0"/>
              <a:t>Fund their operational expenditure</a:t>
            </a:r>
            <a:r>
              <a:rPr lang="en-US" dirty="0"/>
              <a:t>.</a:t>
            </a:r>
            <a:endParaRPr lang="en-ZA" dirty="0"/>
          </a:p>
          <a:p>
            <a:r>
              <a:rPr lang="en-ZA" dirty="0"/>
              <a:t>Make arrangements to both maintain the assets</a:t>
            </a:r>
            <a:r>
              <a:rPr lang="en-US" dirty="0"/>
              <a:t>.</a:t>
            </a:r>
            <a:endParaRPr lang="en-ZA" dirty="0"/>
          </a:p>
          <a:p>
            <a:r>
              <a:rPr lang="en-ZA" dirty="0"/>
              <a:t>Plan for their replacement when they are worn out</a:t>
            </a:r>
            <a:r>
              <a:rPr lang="en-US" dirty="0"/>
              <a:t>.</a:t>
            </a:r>
            <a:endParaRPr lang="en-ZA" dirty="0"/>
          </a:p>
          <a:p>
            <a:pPr lvl="1"/>
            <a:endParaRPr lang="en-ZA" dirty="0"/>
          </a:p>
          <a:p>
            <a:endParaRPr lang="en-US" dirty="0"/>
          </a:p>
        </p:txBody>
      </p:sp>
      <p:pic>
        <p:nvPicPr>
          <p:cNvPr id="6" name="Picture 2" descr="C:\Users\Neil\Pictures\Langrug Informal Settlement_Oct2013\DSC008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2057400"/>
            <a:ext cx="3505200" cy="2629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4443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a:bodyPr>
          <a:lstStyle/>
          <a:p>
            <a:r>
              <a:rPr lang="en-ZA" dirty="0" smtClean="0"/>
              <a:t>Sustaining </a:t>
            </a:r>
            <a:r>
              <a:rPr lang="en-ZA" dirty="0"/>
              <a:t>physical </a:t>
            </a:r>
            <a:r>
              <a:rPr lang="en-ZA" dirty="0" smtClean="0"/>
              <a:t>assets cont.</a:t>
            </a:r>
            <a:endParaRPr lang="en-US" dirty="0"/>
          </a:p>
        </p:txBody>
      </p:sp>
      <p:sp>
        <p:nvSpPr>
          <p:cNvPr id="3" name="Content Placeholder 2"/>
          <p:cNvSpPr>
            <a:spLocks noGrp="1"/>
          </p:cNvSpPr>
          <p:nvPr>
            <p:ph idx="1"/>
          </p:nvPr>
        </p:nvSpPr>
        <p:spPr>
          <a:xfrm>
            <a:off x="457200" y="1905000"/>
            <a:ext cx="8229600" cy="3962399"/>
          </a:xfrm>
        </p:spPr>
        <p:txBody>
          <a:bodyPr/>
          <a:lstStyle/>
          <a:p>
            <a:pPr marL="0" indent="0">
              <a:buNone/>
            </a:pPr>
            <a:r>
              <a:rPr lang="en-US" b="1" dirty="0"/>
              <a:t>The role of the </a:t>
            </a:r>
            <a:r>
              <a:rPr lang="en-US" b="1" dirty="0" smtClean="0"/>
              <a:t>province</a:t>
            </a:r>
          </a:p>
          <a:p>
            <a:r>
              <a:rPr lang="en-US" dirty="0" smtClean="0"/>
              <a:t>Deliver , </a:t>
            </a:r>
            <a:r>
              <a:rPr lang="en-US" dirty="0" err="1" smtClean="0"/>
              <a:t>operationalise</a:t>
            </a:r>
            <a:r>
              <a:rPr lang="en-US" dirty="0" smtClean="0"/>
              <a:t> and maintain province facilities</a:t>
            </a:r>
          </a:p>
          <a:p>
            <a:pPr lvl="1"/>
            <a:endParaRPr lang="en-US" dirty="0"/>
          </a:p>
          <a:p>
            <a:pPr marL="0" indent="0">
              <a:buNone/>
            </a:pPr>
            <a:r>
              <a:rPr lang="en-US" b="1" dirty="0"/>
              <a:t>The role of </a:t>
            </a:r>
            <a:r>
              <a:rPr lang="en-US" b="1" dirty="0" smtClean="0"/>
              <a:t>the residents</a:t>
            </a:r>
          </a:p>
          <a:p>
            <a:r>
              <a:rPr lang="en-US" dirty="0"/>
              <a:t>The sustainability of the upgrade is thus improved by ensuring the residents understand their responsibilities in respect of the proper use of facilities</a:t>
            </a:r>
            <a:endParaRPr lang="en-ZA" dirty="0"/>
          </a:p>
          <a:p>
            <a:pPr lvl="1"/>
            <a:endParaRPr lang="en-ZA" dirty="0"/>
          </a:p>
          <a:p>
            <a:endParaRPr lang="en-US" dirty="0"/>
          </a:p>
        </p:txBody>
      </p:sp>
    </p:spTree>
    <p:extLst>
      <p:ext uri="{BB962C8B-B14F-4D97-AF65-F5344CB8AC3E}">
        <p14:creationId xmlns:p14="http://schemas.microsoft.com/office/powerpoint/2010/main" val="32737395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a:bodyPr>
          <a:lstStyle/>
          <a:p>
            <a:r>
              <a:rPr lang="en-ZA" dirty="0" smtClean="0"/>
              <a:t>The </a:t>
            </a:r>
            <a:r>
              <a:rPr lang="en-ZA" dirty="0"/>
              <a:t>components of sustainability</a:t>
            </a:r>
            <a:endParaRPr lang="en-US" dirty="0"/>
          </a:p>
        </p:txBody>
      </p:sp>
      <p:sp>
        <p:nvSpPr>
          <p:cNvPr id="3" name="Content Placeholder 2"/>
          <p:cNvSpPr>
            <a:spLocks noGrp="1"/>
          </p:cNvSpPr>
          <p:nvPr>
            <p:ph idx="1"/>
          </p:nvPr>
        </p:nvSpPr>
        <p:spPr>
          <a:xfrm>
            <a:off x="457200" y="1905000"/>
            <a:ext cx="8229600" cy="4221163"/>
          </a:xfrm>
        </p:spPr>
        <p:txBody>
          <a:bodyPr/>
          <a:lstStyle/>
          <a:p>
            <a:pPr marL="0" indent="0">
              <a:buNone/>
            </a:pPr>
            <a:r>
              <a:rPr lang="en-US" b="1" dirty="0"/>
              <a:t>Efficiency </a:t>
            </a:r>
            <a:r>
              <a:rPr lang="en-US" b="1" dirty="0" smtClean="0"/>
              <a:t>components</a:t>
            </a:r>
          </a:p>
          <a:p>
            <a:r>
              <a:rPr lang="en-US" dirty="0" err="1"/>
              <a:t>Minimising</a:t>
            </a:r>
            <a:r>
              <a:rPr lang="en-US" dirty="0"/>
              <a:t> the use of resources or </a:t>
            </a:r>
            <a:r>
              <a:rPr lang="en-US" dirty="0" err="1"/>
              <a:t>maximiz</a:t>
            </a:r>
            <a:r>
              <a:rPr lang="en-ZA" dirty="0" err="1"/>
              <a:t>ing</a:t>
            </a:r>
            <a:r>
              <a:rPr lang="en-US" dirty="0"/>
              <a:t> </a:t>
            </a:r>
            <a:r>
              <a:rPr lang="en-US" dirty="0" smtClean="0"/>
              <a:t>reuse</a:t>
            </a:r>
          </a:p>
          <a:p>
            <a:r>
              <a:rPr lang="en-US" dirty="0"/>
              <a:t>Creating opportunities for dual use and joint management of </a:t>
            </a:r>
            <a:r>
              <a:rPr lang="en-US" dirty="0" smtClean="0"/>
              <a:t>facilities</a:t>
            </a:r>
          </a:p>
          <a:p>
            <a:r>
              <a:rPr lang="en-US" dirty="0"/>
              <a:t>Efficient layouts </a:t>
            </a:r>
            <a:endParaRPr lang="en-US" dirty="0" smtClean="0"/>
          </a:p>
          <a:p>
            <a:r>
              <a:rPr lang="en-US" dirty="0"/>
              <a:t>Energy savings </a:t>
            </a:r>
            <a:endParaRPr lang="en-US" dirty="0" smtClean="0"/>
          </a:p>
          <a:p>
            <a:r>
              <a:rPr lang="en-US" dirty="0"/>
              <a:t>At a settlement level designs that make the use of public transport more convenient and </a:t>
            </a:r>
            <a:r>
              <a:rPr lang="en-US" dirty="0" smtClean="0"/>
              <a:t>safer</a:t>
            </a:r>
            <a:endParaRPr lang="en-US" b="1" dirty="0" smtClean="0"/>
          </a:p>
        </p:txBody>
      </p:sp>
    </p:spTree>
    <p:extLst>
      <p:ext uri="{BB962C8B-B14F-4D97-AF65-F5344CB8AC3E}">
        <p14:creationId xmlns:p14="http://schemas.microsoft.com/office/powerpoint/2010/main" val="10725693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2960"/>
            <a:ext cx="8229600" cy="1143000"/>
          </a:xfrm>
        </p:spPr>
        <p:txBody>
          <a:bodyPr>
            <a:normAutofit/>
          </a:bodyPr>
          <a:lstStyle/>
          <a:p>
            <a:r>
              <a:rPr lang="en-ZA" dirty="0" smtClean="0"/>
              <a:t>The </a:t>
            </a:r>
            <a:r>
              <a:rPr lang="en-ZA" dirty="0"/>
              <a:t>components of </a:t>
            </a:r>
            <a:r>
              <a:rPr lang="en-ZA" dirty="0" smtClean="0"/>
              <a:t>sustainability cont.</a:t>
            </a:r>
            <a:endParaRPr lang="en-US" dirty="0"/>
          </a:p>
        </p:txBody>
      </p:sp>
      <p:sp>
        <p:nvSpPr>
          <p:cNvPr id="3" name="Content Placeholder 2"/>
          <p:cNvSpPr>
            <a:spLocks noGrp="1"/>
          </p:cNvSpPr>
          <p:nvPr>
            <p:ph idx="1"/>
          </p:nvPr>
        </p:nvSpPr>
        <p:spPr>
          <a:xfrm>
            <a:off x="457200" y="1981200"/>
            <a:ext cx="8229600" cy="4144963"/>
          </a:xfrm>
        </p:spPr>
        <p:txBody>
          <a:bodyPr/>
          <a:lstStyle/>
          <a:p>
            <a:pPr marL="0" indent="0">
              <a:buNone/>
            </a:pPr>
            <a:r>
              <a:rPr lang="en-US" b="1" dirty="0" smtClean="0"/>
              <a:t>Economic sustainability</a:t>
            </a:r>
          </a:p>
          <a:p>
            <a:r>
              <a:rPr lang="en-US" dirty="0"/>
              <a:t>Efforts to increase </a:t>
            </a:r>
            <a:r>
              <a:rPr lang="en-ZA" dirty="0"/>
              <a:t>the number of </a:t>
            </a:r>
            <a:r>
              <a:rPr lang="en-US" dirty="0"/>
              <a:t>jobs</a:t>
            </a:r>
            <a:r>
              <a:rPr lang="en-ZA" dirty="0"/>
              <a:t> available </a:t>
            </a:r>
            <a:r>
              <a:rPr lang="en-US" dirty="0"/>
              <a:t>during upgrading implementation.</a:t>
            </a:r>
            <a:endParaRPr lang="en-ZA" dirty="0"/>
          </a:p>
          <a:p>
            <a:r>
              <a:rPr lang="en-US" dirty="0"/>
              <a:t>Access to employment outside the settlement in the longer term.</a:t>
            </a:r>
            <a:endParaRPr lang="en-ZA" dirty="0"/>
          </a:p>
          <a:p>
            <a:r>
              <a:rPr lang="en-US" dirty="0"/>
              <a:t>Attention to improving short</a:t>
            </a:r>
            <a:r>
              <a:rPr lang="en-ZA" dirty="0"/>
              <a:t>-</a:t>
            </a:r>
            <a:r>
              <a:rPr lang="en-US" dirty="0"/>
              <a:t>term conditions around livelihoods.</a:t>
            </a:r>
            <a:endParaRPr lang="en-ZA" dirty="0"/>
          </a:p>
          <a:p>
            <a:r>
              <a:rPr lang="en-US" dirty="0"/>
              <a:t>Providing support such as food security</a:t>
            </a:r>
            <a:r>
              <a:rPr lang="en-US" dirty="0" smtClean="0"/>
              <a:t>.</a:t>
            </a:r>
            <a:endParaRPr lang="en-US" b="1" dirty="0" smtClean="0"/>
          </a:p>
        </p:txBody>
      </p:sp>
    </p:spTree>
    <p:extLst>
      <p:ext uri="{BB962C8B-B14F-4D97-AF65-F5344CB8AC3E}">
        <p14:creationId xmlns:p14="http://schemas.microsoft.com/office/powerpoint/2010/main" val="39343219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33600"/>
            <a:ext cx="8229600" cy="3992563"/>
          </a:xfrm>
        </p:spPr>
        <p:txBody>
          <a:bodyPr/>
          <a:lstStyle/>
          <a:p>
            <a:pPr marL="0" indent="0">
              <a:buNone/>
            </a:pPr>
            <a:r>
              <a:rPr lang="en-US" b="1" dirty="0" smtClean="0"/>
              <a:t>Financial sustainability</a:t>
            </a:r>
          </a:p>
          <a:p>
            <a:r>
              <a:rPr lang="en-US" dirty="0"/>
              <a:t>The capacity to secure payment for services.</a:t>
            </a:r>
            <a:endParaRPr lang="en-ZA" dirty="0"/>
          </a:p>
          <a:p>
            <a:r>
              <a:rPr lang="en-US" dirty="0"/>
              <a:t>The capacity to levy and collect rates against the value of properties.</a:t>
            </a:r>
            <a:endParaRPr lang="en-ZA" dirty="0"/>
          </a:p>
          <a:p>
            <a:r>
              <a:rPr lang="en-US" dirty="0"/>
              <a:t>Securing state funding.</a:t>
            </a:r>
            <a:endParaRPr lang="en-ZA" dirty="0"/>
          </a:p>
          <a:p>
            <a:r>
              <a:rPr lang="en-US" dirty="0"/>
              <a:t>Ensuring a balance between cost and quality to reduce maintenance costs.</a:t>
            </a:r>
            <a:endParaRPr lang="en-ZA" dirty="0"/>
          </a:p>
          <a:p>
            <a:pPr lvl="1"/>
            <a:endParaRPr lang="en-US" dirty="0"/>
          </a:p>
        </p:txBody>
      </p:sp>
      <p:sp>
        <p:nvSpPr>
          <p:cNvPr id="5" name="Title 1"/>
          <p:cNvSpPr>
            <a:spLocks noGrp="1"/>
          </p:cNvSpPr>
          <p:nvPr>
            <p:ph type="title"/>
          </p:nvPr>
        </p:nvSpPr>
        <p:spPr>
          <a:xfrm>
            <a:off x="441960" y="914400"/>
            <a:ext cx="8229600" cy="1143000"/>
          </a:xfrm>
        </p:spPr>
        <p:txBody>
          <a:bodyPr>
            <a:normAutofit/>
          </a:bodyPr>
          <a:lstStyle/>
          <a:p>
            <a:r>
              <a:rPr lang="en-ZA" dirty="0" smtClean="0"/>
              <a:t>The </a:t>
            </a:r>
            <a:r>
              <a:rPr lang="en-ZA" dirty="0"/>
              <a:t>components of </a:t>
            </a:r>
            <a:r>
              <a:rPr lang="en-ZA" dirty="0" smtClean="0"/>
              <a:t>sustainability cont.</a:t>
            </a:r>
            <a:endParaRPr lang="en-US" dirty="0"/>
          </a:p>
        </p:txBody>
      </p:sp>
    </p:spTree>
    <p:extLst>
      <p:ext uri="{BB962C8B-B14F-4D97-AF65-F5344CB8AC3E}">
        <p14:creationId xmlns:p14="http://schemas.microsoft.com/office/powerpoint/2010/main" val="39014710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ZA" dirty="0" smtClean="0"/>
              <a:t>Active </a:t>
            </a:r>
            <a:r>
              <a:rPr lang="en-ZA" dirty="0"/>
              <a:t>citizenship</a:t>
            </a:r>
            <a:endParaRPr lang="en-US" dirty="0"/>
          </a:p>
        </p:txBody>
      </p:sp>
      <p:pic>
        <p:nvPicPr>
          <p:cNvPr id="614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21920" y="4036726"/>
            <a:ext cx="8991600" cy="2806034"/>
          </a:xfrm>
          <a:prstGeom prst="rect">
            <a:avLst/>
          </a:prstGeom>
          <a:solidFill>
            <a:schemeClr val="bg1"/>
          </a:solidFill>
          <a:ln>
            <a:noFill/>
          </a:ln>
          <a:effectLst/>
          <a:extLst/>
        </p:spPr>
      </p:pic>
      <p:sp>
        <p:nvSpPr>
          <p:cNvPr id="4" name="Content Placeholder 2"/>
          <p:cNvSpPr txBox="1">
            <a:spLocks/>
          </p:cNvSpPr>
          <p:nvPr/>
        </p:nvSpPr>
        <p:spPr>
          <a:xfrm>
            <a:off x="304800" y="1066801"/>
            <a:ext cx="8610600" cy="3124200"/>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ZA" dirty="0"/>
              <a:t>The National Development Plan, Chapter 8 states that: </a:t>
            </a:r>
            <a:r>
              <a:rPr lang="en-ZA" i="1" dirty="0"/>
              <a:t>Active citizenship in the field of spatial development will be supported and incentivized through a range of interventions including properly funded, citizen-led neighbourhood vision and planning processes and the introduction of social compacts from neighbourhood to city level.</a:t>
            </a:r>
            <a:endParaRPr lang="en-US" dirty="0"/>
          </a:p>
          <a:p>
            <a:pPr marL="0" indent="0">
              <a:buNone/>
            </a:pPr>
            <a:r>
              <a:rPr lang="en-ZA" dirty="0"/>
              <a:t>The concept of active citizenship is an important one for sustaining improvements in informal settlement </a:t>
            </a:r>
            <a:r>
              <a:rPr lang="en-ZA" dirty="0" smtClean="0"/>
              <a:t>upgrading - it </a:t>
            </a:r>
            <a:r>
              <a:rPr lang="en-ZA" dirty="0"/>
              <a:t>means residents taking an active role in constructing their future and </a:t>
            </a:r>
            <a:r>
              <a:rPr lang="en-ZA" dirty="0" smtClean="0"/>
              <a:t>reduce </a:t>
            </a:r>
            <a:r>
              <a:rPr lang="en-ZA" dirty="0"/>
              <a:t>dependency on government.</a:t>
            </a:r>
            <a:endParaRPr lang="en-US" dirty="0"/>
          </a:p>
          <a:p>
            <a:pPr marL="0" indent="0">
              <a:buNone/>
            </a:pPr>
            <a:r>
              <a:rPr lang="en-ZA" dirty="0"/>
              <a:t>In almost every community, associations are working to improve living conditions for themselves and for </a:t>
            </a:r>
            <a:r>
              <a:rPr lang="en-ZA" dirty="0" smtClean="0"/>
              <a:t>communities such </a:t>
            </a:r>
            <a:r>
              <a:rPr lang="en-ZA" dirty="0"/>
              <a:t>as:</a:t>
            </a:r>
            <a:endParaRPr lang="en-US" dirty="0"/>
          </a:p>
          <a:p>
            <a:pPr marL="457200" lvl="1" indent="0">
              <a:buNone/>
            </a:pPr>
            <a:endParaRPr lang="en-US" dirty="0"/>
          </a:p>
        </p:txBody>
      </p:sp>
    </p:spTree>
    <p:extLst>
      <p:ext uri="{BB962C8B-B14F-4D97-AF65-F5344CB8AC3E}">
        <p14:creationId xmlns:p14="http://schemas.microsoft.com/office/powerpoint/2010/main" val="28045870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latin typeface="Trebuchet MS" panose="020B0603020202020204" pitchFamily="34" charset="0"/>
              </a:rPr>
              <a:t>2	Developing the transformation plan</a:t>
            </a:r>
            <a:r>
              <a:rPr lang="en-ZA" dirty="0"/>
              <a:t/>
            </a:r>
            <a:br>
              <a:rPr lang="en-ZA" dirty="0"/>
            </a:br>
            <a:r>
              <a:rPr lang="en-ZA" dirty="0" smtClean="0"/>
              <a:t>What </a:t>
            </a:r>
            <a:r>
              <a:rPr lang="en-ZA" dirty="0"/>
              <a:t>is a transformation plan?</a:t>
            </a:r>
            <a:endParaRPr lang="en-US" dirty="0"/>
          </a:p>
        </p:txBody>
      </p:sp>
      <p:sp>
        <p:nvSpPr>
          <p:cNvPr id="3" name="Content Placeholder 2"/>
          <p:cNvSpPr>
            <a:spLocks noGrp="1"/>
          </p:cNvSpPr>
          <p:nvPr>
            <p:ph idx="1"/>
          </p:nvPr>
        </p:nvSpPr>
        <p:spPr/>
        <p:txBody>
          <a:bodyPr>
            <a:normAutofit fontScale="92500"/>
          </a:bodyPr>
          <a:lstStyle/>
          <a:p>
            <a:r>
              <a:rPr lang="en-US" dirty="0" smtClean="0"/>
              <a:t>A transformation plan is the </a:t>
            </a:r>
            <a:r>
              <a:rPr lang="en-US" dirty="0"/>
              <a:t>outcome of a number of processes or activities directed at securing the long-term future of the informal </a:t>
            </a:r>
            <a:r>
              <a:rPr lang="en-US" dirty="0" smtClean="0"/>
              <a:t>settlement</a:t>
            </a:r>
          </a:p>
          <a:p>
            <a:r>
              <a:rPr lang="en-US" dirty="0" smtClean="0"/>
              <a:t>It focuses </a:t>
            </a:r>
            <a:r>
              <a:rPr lang="en-US" dirty="0"/>
              <a:t>on defining long-term interventions and who is responsible for their </a:t>
            </a:r>
            <a:r>
              <a:rPr lang="en-US" dirty="0" smtClean="0"/>
              <a:t>execution</a:t>
            </a:r>
            <a:endParaRPr lang="en-ZA" dirty="0"/>
          </a:p>
          <a:p>
            <a:r>
              <a:rPr lang="en-US" dirty="0" smtClean="0"/>
              <a:t>It becomes </a:t>
            </a:r>
            <a:r>
              <a:rPr lang="en-US" dirty="0"/>
              <a:t>a part of the municipal response to informal settlement upgrading and is built into wider municipal planning </a:t>
            </a:r>
            <a:r>
              <a:rPr lang="en-US" dirty="0" smtClean="0"/>
              <a:t>processes</a:t>
            </a:r>
          </a:p>
          <a:p>
            <a:r>
              <a:rPr lang="en-US" dirty="0"/>
              <a:t>Developing the transformation plan must extend the community </a:t>
            </a:r>
            <a:r>
              <a:rPr lang="en-US" dirty="0" smtClean="0"/>
              <a:t>participation</a:t>
            </a:r>
          </a:p>
          <a:p>
            <a:r>
              <a:rPr lang="en-US" dirty="0" smtClean="0"/>
              <a:t>The </a:t>
            </a:r>
            <a:r>
              <a:rPr lang="en-US" dirty="0"/>
              <a:t>transformation plan must identify the specific context for intervention, which is at the settlement </a:t>
            </a:r>
            <a:r>
              <a:rPr lang="en-US" dirty="0" smtClean="0"/>
              <a:t>level.</a:t>
            </a:r>
            <a:endParaRPr lang="en-US" dirty="0"/>
          </a:p>
        </p:txBody>
      </p:sp>
    </p:spTree>
    <p:extLst>
      <p:ext uri="{BB962C8B-B14F-4D97-AF65-F5344CB8AC3E}">
        <p14:creationId xmlns:p14="http://schemas.microsoft.com/office/powerpoint/2010/main" val="11504080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The </a:t>
            </a:r>
            <a:r>
              <a:rPr lang="en-ZA" dirty="0"/>
              <a:t>role of the community</a:t>
            </a:r>
            <a:endParaRPr lang="en-US" dirty="0"/>
          </a:p>
        </p:txBody>
      </p:sp>
      <p:sp>
        <p:nvSpPr>
          <p:cNvPr id="3" name="Content Placeholder 2"/>
          <p:cNvSpPr>
            <a:spLocks noGrp="1"/>
          </p:cNvSpPr>
          <p:nvPr>
            <p:ph idx="1"/>
          </p:nvPr>
        </p:nvSpPr>
        <p:spPr/>
        <p:txBody>
          <a:bodyPr>
            <a:normAutofit/>
          </a:bodyPr>
          <a:lstStyle/>
          <a:p>
            <a:r>
              <a:rPr lang="en-US" dirty="0"/>
              <a:t>Communicating agreements reached between the community and the municipality in respect of planning and providing information goes a long way to avoiding disputes or </a:t>
            </a:r>
            <a:r>
              <a:rPr lang="en-US" dirty="0" smtClean="0"/>
              <a:t>conflict</a:t>
            </a:r>
          </a:p>
          <a:p>
            <a:r>
              <a:rPr lang="en-US" dirty="0" smtClean="0"/>
              <a:t>Community </a:t>
            </a:r>
            <a:r>
              <a:rPr lang="en-US" dirty="0"/>
              <a:t>response to upgraded environments is improved through developing an understanding of mutual roles and responsibilities and of the actual best use of infrastructure and facilities provided in the process.</a:t>
            </a:r>
          </a:p>
        </p:txBody>
      </p:sp>
    </p:spTree>
    <p:extLst>
      <p:ext uri="{BB962C8B-B14F-4D97-AF65-F5344CB8AC3E}">
        <p14:creationId xmlns:p14="http://schemas.microsoft.com/office/powerpoint/2010/main" val="33929695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The </a:t>
            </a:r>
            <a:r>
              <a:rPr lang="en-ZA" dirty="0"/>
              <a:t>role of the municipality</a:t>
            </a:r>
            <a:endParaRPr lang="en-US" dirty="0"/>
          </a:p>
        </p:txBody>
      </p:sp>
      <p:sp>
        <p:nvSpPr>
          <p:cNvPr id="3" name="Content Placeholder 2"/>
          <p:cNvSpPr>
            <a:spLocks noGrp="1"/>
          </p:cNvSpPr>
          <p:nvPr>
            <p:ph idx="1"/>
          </p:nvPr>
        </p:nvSpPr>
        <p:spPr/>
        <p:txBody>
          <a:bodyPr>
            <a:normAutofit/>
          </a:bodyPr>
          <a:lstStyle/>
          <a:p>
            <a:r>
              <a:rPr lang="en-US" dirty="0"/>
              <a:t>Municipalities carry the primary responsibility as development </a:t>
            </a:r>
            <a:r>
              <a:rPr lang="en-US" dirty="0" smtClean="0"/>
              <a:t>agents</a:t>
            </a:r>
          </a:p>
          <a:p>
            <a:r>
              <a:rPr lang="en-US" dirty="0" smtClean="0"/>
              <a:t>They are also </a:t>
            </a:r>
            <a:r>
              <a:rPr lang="en-US" dirty="0"/>
              <a:t>responsible for the production of strategic planning </a:t>
            </a:r>
            <a:r>
              <a:rPr lang="en-US" dirty="0" smtClean="0"/>
              <a:t>documents</a:t>
            </a:r>
          </a:p>
          <a:p>
            <a:r>
              <a:rPr lang="en-US" dirty="0" smtClean="0"/>
              <a:t>Sector </a:t>
            </a:r>
            <a:r>
              <a:rPr lang="en-US" dirty="0"/>
              <a:t>plans (including those on housing and infrastructure in particular) must address the inclusion of informal settlement upgraded settlements into operation and maintenance plans and </a:t>
            </a:r>
            <a:r>
              <a:rPr lang="en-US" dirty="0" smtClean="0"/>
              <a:t>budgets</a:t>
            </a:r>
          </a:p>
          <a:p>
            <a:endParaRPr lang="en-US" dirty="0" smtClean="0"/>
          </a:p>
          <a:p>
            <a:endParaRPr lang="en-US" dirty="0"/>
          </a:p>
        </p:txBody>
      </p:sp>
    </p:spTree>
    <p:extLst>
      <p:ext uri="{BB962C8B-B14F-4D97-AF65-F5344CB8AC3E}">
        <p14:creationId xmlns:p14="http://schemas.microsoft.com/office/powerpoint/2010/main" val="35071484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2440"/>
            <a:ext cx="8229600" cy="1143000"/>
          </a:xfrm>
        </p:spPr>
        <p:txBody>
          <a:bodyPr>
            <a:normAutofit fontScale="90000"/>
          </a:bodyPr>
          <a:lstStyle/>
          <a:p>
            <a:r>
              <a:rPr lang="en-ZA" dirty="0" smtClean="0"/>
              <a:t>Including </a:t>
            </a:r>
            <a:r>
              <a:rPr lang="en-ZA" dirty="0"/>
              <a:t>informal settlements in municipal planning</a:t>
            </a:r>
            <a:endParaRPr lang="en-US" dirty="0"/>
          </a:p>
        </p:txBody>
      </p:sp>
      <p:sp>
        <p:nvSpPr>
          <p:cNvPr id="3" name="Content Placeholder 2"/>
          <p:cNvSpPr>
            <a:spLocks noGrp="1"/>
          </p:cNvSpPr>
          <p:nvPr>
            <p:ph idx="1"/>
          </p:nvPr>
        </p:nvSpPr>
        <p:spPr/>
        <p:txBody>
          <a:bodyPr>
            <a:normAutofit/>
          </a:bodyPr>
          <a:lstStyle/>
          <a:p>
            <a:pPr marL="0" indent="0">
              <a:buNone/>
            </a:pPr>
            <a:r>
              <a:rPr lang="en-ZA" dirty="0" smtClean="0"/>
              <a:t>The </a:t>
            </a:r>
            <a:r>
              <a:rPr lang="en-ZA" dirty="0"/>
              <a:t>settlement must be recognised and included in the full spectrum of the municipality’s administration. There are a number of planning and budgeting instruments through which inclusion is </a:t>
            </a:r>
            <a:r>
              <a:rPr lang="en-ZA" dirty="0" smtClean="0"/>
              <a:t>obtained:</a:t>
            </a:r>
            <a:endParaRPr lang="en-US" dirty="0" smtClean="0"/>
          </a:p>
          <a:p>
            <a:r>
              <a:rPr lang="en-US" dirty="0" smtClean="0"/>
              <a:t>The </a:t>
            </a:r>
            <a:r>
              <a:rPr lang="en-US" dirty="0"/>
              <a:t>Integrated Development Plan (IDP)</a:t>
            </a:r>
            <a:endParaRPr lang="en-ZA" dirty="0"/>
          </a:p>
          <a:p>
            <a:r>
              <a:rPr lang="en-US" dirty="0"/>
              <a:t>The Spatial Development Framework (SDF)</a:t>
            </a:r>
            <a:endParaRPr lang="en-ZA" dirty="0"/>
          </a:p>
          <a:p>
            <a:r>
              <a:rPr lang="en-US" dirty="0"/>
              <a:t>The Medium</a:t>
            </a:r>
            <a:r>
              <a:rPr lang="en-ZA" dirty="0"/>
              <a:t>-</a:t>
            </a:r>
            <a:r>
              <a:rPr lang="en-US" dirty="0"/>
              <a:t>Term Expenditure Framework (MTEF)</a:t>
            </a:r>
            <a:endParaRPr lang="en-ZA" dirty="0"/>
          </a:p>
          <a:p>
            <a:r>
              <a:rPr lang="en-US" dirty="0"/>
              <a:t>The municipal annual budget</a:t>
            </a:r>
            <a:endParaRPr lang="en-ZA" dirty="0"/>
          </a:p>
          <a:p>
            <a:r>
              <a:rPr lang="en-US" dirty="0"/>
              <a:t>Service Delivery Budget Implementation Plan (SDBIP)</a:t>
            </a:r>
            <a:endParaRPr lang="en-ZA" dirty="0"/>
          </a:p>
          <a:p>
            <a:r>
              <a:rPr lang="en-US" dirty="0"/>
              <a:t>Asset management procedures</a:t>
            </a:r>
          </a:p>
        </p:txBody>
      </p:sp>
    </p:spTree>
    <p:extLst>
      <p:ext uri="{BB962C8B-B14F-4D97-AF65-F5344CB8AC3E}">
        <p14:creationId xmlns:p14="http://schemas.microsoft.com/office/powerpoint/2010/main" val="35954335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i="1" dirty="0" smtClean="0"/>
              <a:t>Activity 13.3</a:t>
            </a:r>
            <a:r>
              <a:rPr lang="en-ZA" i="1" dirty="0"/>
              <a:t>: </a:t>
            </a:r>
            <a:r>
              <a:rPr lang="en-ZA" i="1" dirty="0" smtClean="0"/>
              <a:t>The IDP</a:t>
            </a:r>
            <a:endParaRPr lang="en-US" dirty="0"/>
          </a:p>
        </p:txBody>
      </p:sp>
      <p:sp>
        <p:nvSpPr>
          <p:cNvPr id="3" name="Content Placeholder 2"/>
          <p:cNvSpPr>
            <a:spLocks noGrp="1"/>
          </p:cNvSpPr>
          <p:nvPr>
            <p:ph idx="1"/>
          </p:nvPr>
        </p:nvSpPr>
        <p:spPr/>
        <p:txBody>
          <a:bodyPr/>
          <a:lstStyle/>
          <a:p>
            <a:r>
              <a:rPr lang="en-ZA" b="1" dirty="0" smtClean="0"/>
              <a:t>Type </a:t>
            </a:r>
            <a:r>
              <a:rPr lang="en-ZA" b="1" dirty="0"/>
              <a:t>of activity: </a:t>
            </a:r>
            <a:r>
              <a:rPr lang="en-ZA" dirty="0"/>
              <a:t>Pair work</a:t>
            </a:r>
            <a:endParaRPr lang="en-US" b="1" dirty="0"/>
          </a:p>
          <a:p>
            <a:r>
              <a:rPr lang="en-ZA" b="1" dirty="0"/>
              <a:t>Timing: </a:t>
            </a:r>
            <a:r>
              <a:rPr lang="en-ZA" dirty="0"/>
              <a:t>5 minutes</a:t>
            </a:r>
            <a:endParaRPr lang="en-US" b="1" dirty="0"/>
          </a:p>
          <a:p>
            <a:r>
              <a:rPr lang="en-ZA" b="1" i="1" dirty="0"/>
              <a:t>Purpose: </a:t>
            </a:r>
            <a:r>
              <a:rPr lang="en-ZA" i="1" dirty="0"/>
              <a:t>To elicit existing knowledge of the Integrated Development Plan (IDP).</a:t>
            </a:r>
            <a:endParaRPr lang="en-US" b="1" i="1" dirty="0"/>
          </a:p>
          <a:p>
            <a:r>
              <a:rPr lang="en-ZA" b="1" i="1" dirty="0"/>
              <a:t>Instructions: </a:t>
            </a:r>
            <a:r>
              <a:rPr lang="en-ZA" i="1" dirty="0"/>
              <a:t>Discuss what you know about the IDP with your partner. Make a list of key points. Think about why, when, who, and how in relation to the IDP.</a:t>
            </a:r>
            <a:endParaRPr lang="en-US" b="1" i="1" dirty="0"/>
          </a:p>
          <a:p>
            <a:endParaRPr lang="en-US" dirty="0"/>
          </a:p>
        </p:txBody>
      </p:sp>
    </p:spTree>
    <p:extLst>
      <p:ext uri="{BB962C8B-B14F-4D97-AF65-F5344CB8AC3E}">
        <p14:creationId xmlns:p14="http://schemas.microsoft.com/office/powerpoint/2010/main" val="3706141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Activity 13.4</a:t>
            </a:r>
            <a:r>
              <a:rPr lang="en-ZA" dirty="0"/>
              <a:t>: </a:t>
            </a:r>
            <a:r>
              <a:rPr lang="en-ZA" dirty="0" smtClean="0"/>
              <a:t>Video: The IDP</a:t>
            </a:r>
            <a:endParaRPr lang="en-US" dirty="0"/>
          </a:p>
        </p:txBody>
      </p:sp>
      <p:sp>
        <p:nvSpPr>
          <p:cNvPr id="3" name="Content Placeholder 2"/>
          <p:cNvSpPr>
            <a:spLocks noGrp="1"/>
          </p:cNvSpPr>
          <p:nvPr>
            <p:ph idx="1"/>
          </p:nvPr>
        </p:nvSpPr>
        <p:spPr/>
        <p:txBody>
          <a:bodyPr/>
          <a:lstStyle/>
          <a:p>
            <a:r>
              <a:rPr lang="en-ZA" b="1" dirty="0" smtClean="0"/>
              <a:t>Timing</a:t>
            </a:r>
            <a:r>
              <a:rPr lang="en-ZA" b="1" dirty="0"/>
              <a:t>: </a:t>
            </a:r>
            <a:r>
              <a:rPr lang="en-ZA" dirty="0"/>
              <a:t>15 minutes</a:t>
            </a:r>
            <a:endParaRPr lang="en-US" b="1" dirty="0"/>
          </a:p>
          <a:p>
            <a:r>
              <a:rPr lang="en-ZA" b="1" i="1" dirty="0"/>
              <a:t>Purpose: </a:t>
            </a:r>
            <a:r>
              <a:rPr lang="en-ZA" i="1" dirty="0"/>
              <a:t>To build knowledge and understanding of the IDP.</a:t>
            </a:r>
            <a:endParaRPr lang="en-US" b="1" i="1" dirty="0"/>
          </a:p>
          <a:p>
            <a:r>
              <a:rPr lang="en-ZA" b="1" i="1" dirty="0"/>
              <a:t>Instruction: </a:t>
            </a:r>
            <a:r>
              <a:rPr lang="en-ZA" i="1" dirty="0"/>
              <a:t>As you watch the video, note any new points made that you did not include in your list of key points.</a:t>
            </a:r>
            <a:endParaRPr lang="en-US" b="1" i="1" dirty="0"/>
          </a:p>
          <a:p>
            <a:endParaRPr lang="en-US" dirty="0"/>
          </a:p>
        </p:txBody>
      </p:sp>
    </p:spTree>
    <p:extLst>
      <p:ext uri="{BB962C8B-B14F-4D97-AF65-F5344CB8AC3E}">
        <p14:creationId xmlns:p14="http://schemas.microsoft.com/office/powerpoint/2010/main" val="4101161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Integrating </a:t>
            </a:r>
            <a:r>
              <a:rPr lang="en-ZA" dirty="0"/>
              <a:t>with provincial planning to secure facilities</a:t>
            </a:r>
            <a:endParaRPr lang="en-US" dirty="0"/>
          </a:p>
        </p:txBody>
      </p:sp>
      <p:sp>
        <p:nvSpPr>
          <p:cNvPr id="3" name="Content Placeholder 2"/>
          <p:cNvSpPr>
            <a:spLocks noGrp="1"/>
          </p:cNvSpPr>
          <p:nvPr>
            <p:ph idx="1"/>
          </p:nvPr>
        </p:nvSpPr>
        <p:spPr>
          <a:xfrm>
            <a:off x="304800" y="1600200"/>
            <a:ext cx="4114800" cy="4525963"/>
          </a:xfrm>
        </p:spPr>
        <p:txBody>
          <a:bodyPr>
            <a:normAutofit/>
          </a:bodyPr>
          <a:lstStyle/>
          <a:p>
            <a:pPr marL="0" indent="0">
              <a:buNone/>
            </a:pPr>
            <a:r>
              <a:rPr lang="en-US" dirty="0"/>
              <a:t>The process of inclusion must begin early on and may need to occur at </a:t>
            </a:r>
            <a:r>
              <a:rPr lang="en-US" dirty="0" err="1"/>
              <a:t>programme</a:t>
            </a:r>
            <a:r>
              <a:rPr lang="en-US" dirty="0"/>
              <a:t> level to:</a:t>
            </a:r>
            <a:endParaRPr lang="en-ZA" dirty="0"/>
          </a:p>
          <a:p>
            <a:r>
              <a:rPr lang="en-ZA" dirty="0"/>
              <a:t>Ensure the allocation of sufficient space. Schools in particular require extensive grounds.</a:t>
            </a:r>
          </a:p>
          <a:p>
            <a:r>
              <a:rPr lang="en-ZA" dirty="0"/>
              <a:t>Ensure their </a:t>
            </a:r>
            <a:r>
              <a:rPr lang="en-US" dirty="0"/>
              <a:t>development</a:t>
            </a:r>
            <a:r>
              <a:rPr lang="en-ZA" dirty="0"/>
              <a:t> is funded, programmed and timely</a:t>
            </a:r>
            <a:r>
              <a:rPr lang="en-US" dirty="0"/>
              <a:t>.</a:t>
            </a:r>
            <a:endParaRPr lang="en-ZA" dirty="0"/>
          </a:p>
          <a:p>
            <a:pPr lvl="1"/>
            <a:endParaRPr lang="en-US" dirty="0" smtClean="0"/>
          </a:p>
        </p:txBody>
      </p:sp>
      <p:pic>
        <p:nvPicPr>
          <p:cNvPr id="4" name="Picture 2" descr="C:\Users\Neil\Documents\Interplan\Projects\283\Data\Graphics\Aerial View of Langru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68217" y="2209800"/>
            <a:ext cx="4387455"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7992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Institutional </a:t>
            </a:r>
            <a:r>
              <a:rPr lang="en-ZA" dirty="0"/>
              <a:t>arrangements</a:t>
            </a:r>
            <a:endParaRPr lang="en-US" dirty="0"/>
          </a:p>
        </p:txBody>
      </p:sp>
      <p:sp>
        <p:nvSpPr>
          <p:cNvPr id="3" name="Content Placeholder 2"/>
          <p:cNvSpPr>
            <a:spLocks noGrp="1"/>
          </p:cNvSpPr>
          <p:nvPr>
            <p:ph idx="1"/>
          </p:nvPr>
        </p:nvSpPr>
        <p:spPr>
          <a:xfrm>
            <a:off x="381000" y="1524000"/>
            <a:ext cx="8382000" cy="4525963"/>
          </a:xfrm>
        </p:spPr>
        <p:txBody>
          <a:bodyPr>
            <a:normAutofit fontScale="92500" lnSpcReduction="10000"/>
          </a:bodyPr>
          <a:lstStyle/>
          <a:p>
            <a:pPr lvl="0"/>
            <a:r>
              <a:rPr lang="en-ZA" dirty="0"/>
              <a:t>Focus on overall sustainability.</a:t>
            </a:r>
          </a:p>
          <a:p>
            <a:pPr lvl="0"/>
            <a:r>
              <a:rPr lang="en-ZA" dirty="0"/>
              <a:t>Targeting efficiency overall</a:t>
            </a:r>
          </a:p>
          <a:p>
            <a:pPr lvl="1"/>
            <a:r>
              <a:rPr lang="en-US" dirty="0"/>
              <a:t>Assessments of layout performance</a:t>
            </a:r>
            <a:endParaRPr lang="en-ZA" dirty="0"/>
          </a:p>
          <a:p>
            <a:pPr lvl="1"/>
            <a:r>
              <a:rPr lang="en-US" dirty="0"/>
              <a:t>Infrastructure efficiency assessments</a:t>
            </a:r>
            <a:endParaRPr lang="en-ZA" dirty="0"/>
          </a:p>
          <a:p>
            <a:pPr lvl="0"/>
            <a:r>
              <a:rPr lang="en-ZA" dirty="0"/>
              <a:t>Tracking social amenity provision</a:t>
            </a:r>
          </a:p>
          <a:p>
            <a:pPr lvl="0"/>
            <a:r>
              <a:rPr lang="en-ZA" dirty="0"/>
              <a:t>Keeping the long-term view</a:t>
            </a:r>
          </a:p>
          <a:p>
            <a:pPr lvl="1"/>
            <a:r>
              <a:rPr lang="en-US" dirty="0"/>
              <a:t>Social </a:t>
            </a:r>
            <a:r>
              <a:rPr lang="en-US" dirty="0" err="1"/>
              <a:t>programmes</a:t>
            </a:r>
            <a:r>
              <a:rPr lang="en-US" dirty="0"/>
              <a:t>/support for community initiatives and enterprise</a:t>
            </a:r>
            <a:endParaRPr lang="en-ZA" dirty="0"/>
          </a:p>
          <a:p>
            <a:pPr lvl="1"/>
            <a:r>
              <a:rPr lang="en-US" dirty="0"/>
              <a:t>Economic </a:t>
            </a:r>
            <a:r>
              <a:rPr lang="en-US" dirty="0" err="1"/>
              <a:t>programmes</a:t>
            </a:r>
            <a:r>
              <a:rPr lang="en-US" dirty="0"/>
              <a:t>/</a:t>
            </a:r>
            <a:r>
              <a:rPr lang="en-ZA" dirty="0"/>
              <a:t>l</a:t>
            </a:r>
            <a:r>
              <a:rPr lang="en-US" dirty="0" err="1"/>
              <a:t>ivelihood</a:t>
            </a:r>
            <a:r>
              <a:rPr lang="en-US" dirty="0"/>
              <a:t> support</a:t>
            </a:r>
            <a:endParaRPr lang="en-ZA" dirty="0"/>
          </a:p>
          <a:p>
            <a:pPr lvl="0"/>
            <a:r>
              <a:rPr lang="en-ZA" dirty="0"/>
              <a:t>Mainstreaming community participation at multiple </a:t>
            </a:r>
            <a:r>
              <a:rPr lang="en-ZA" dirty="0" smtClean="0"/>
              <a:t>levels/instances</a:t>
            </a:r>
          </a:p>
          <a:p>
            <a:r>
              <a:rPr lang="en-ZA" dirty="0"/>
              <a:t>Monitoring and evaluation are key activities to ensure progress.</a:t>
            </a:r>
          </a:p>
          <a:p>
            <a:pPr lvl="0"/>
            <a:endParaRPr lang="en-ZA" dirty="0"/>
          </a:p>
          <a:p>
            <a:pPr marL="457200" lvl="1" indent="0">
              <a:buNone/>
            </a:pPr>
            <a:endParaRPr lang="en-US" dirty="0" smtClean="0"/>
          </a:p>
        </p:txBody>
      </p:sp>
    </p:spTree>
    <p:extLst>
      <p:ext uri="{BB962C8B-B14F-4D97-AF65-F5344CB8AC3E}">
        <p14:creationId xmlns:p14="http://schemas.microsoft.com/office/powerpoint/2010/main" val="25977163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Institutional </a:t>
            </a:r>
            <a:r>
              <a:rPr lang="en-ZA" dirty="0"/>
              <a:t>arrangements</a:t>
            </a:r>
            <a:endParaRPr lang="en-US" dirty="0"/>
          </a:p>
        </p:txBody>
      </p:sp>
      <p:sp>
        <p:nvSpPr>
          <p:cNvPr id="3" name="Content Placeholder 2"/>
          <p:cNvSpPr>
            <a:spLocks noGrp="1"/>
          </p:cNvSpPr>
          <p:nvPr>
            <p:ph idx="1"/>
          </p:nvPr>
        </p:nvSpPr>
        <p:spPr>
          <a:xfrm>
            <a:off x="381000" y="1524000"/>
            <a:ext cx="8382000" cy="4525963"/>
          </a:xfrm>
        </p:spPr>
        <p:txBody>
          <a:bodyPr>
            <a:normAutofit/>
          </a:bodyPr>
          <a:lstStyle/>
          <a:p>
            <a:pPr marL="0" lvl="0" indent="0">
              <a:buNone/>
            </a:pPr>
            <a:r>
              <a:rPr lang="en-ZA" dirty="0" smtClean="0"/>
              <a:t>E</a:t>
            </a:r>
            <a:r>
              <a:rPr lang="en-US" dirty="0" err="1" smtClean="0"/>
              <a:t>xamples</a:t>
            </a:r>
            <a:r>
              <a:rPr lang="en-US" dirty="0" smtClean="0"/>
              <a:t> of Institutional Arrangements:</a:t>
            </a:r>
          </a:p>
          <a:p>
            <a:r>
              <a:rPr lang="en-US" dirty="0"/>
              <a:t>Area-based Management (ABM)</a:t>
            </a:r>
            <a:endParaRPr lang="en-ZA" dirty="0"/>
          </a:p>
          <a:p>
            <a:r>
              <a:rPr lang="en-US" dirty="0" err="1"/>
              <a:t>Organisational</a:t>
            </a:r>
            <a:r>
              <a:rPr lang="en-US" dirty="0"/>
              <a:t> clustering/department clusters</a:t>
            </a:r>
            <a:endParaRPr lang="en-ZA" dirty="0"/>
          </a:p>
          <a:p>
            <a:r>
              <a:rPr lang="en-US" dirty="0"/>
              <a:t>Dedicated work groups</a:t>
            </a:r>
            <a:endParaRPr lang="en-ZA" dirty="0"/>
          </a:p>
          <a:p>
            <a:pPr lvl="1"/>
            <a:endParaRPr lang="en-ZA" dirty="0"/>
          </a:p>
        </p:txBody>
      </p:sp>
    </p:spTree>
    <p:extLst>
      <p:ext uri="{BB962C8B-B14F-4D97-AF65-F5344CB8AC3E}">
        <p14:creationId xmlns:p14="http://schemas.microsoft.com/office/powerpoint/2010/main" val="6776633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686800" cy="1143000"/>
          </a:xfrm>
        </p:spPr>
        <p:txBody>
          <a:bodyPr>
            <a:normAutofit fontScale="90000"/>
          </a:bodyPr>
          <a:lstStyle/>
          <a:p>
            <a:r>
              <a:rPr lang="en-ZA" sz="3300" dirty="0">
                <a:latin typeface="Trebuchet MS" panose="020B0603020202020204" pitchFamily="34" charset="0"/>
              </a:rPr>
              <a:t>3	Issues to be addressed in the </a:t>
            </a:r>
            <a:r>
              <a:rPr lang="en-ZA" sz="3300" dirty="0" smtClean="0">
                <a:latin typeface="Trebuchet MS" panose="020B0603020202020204" pitchFamily="34" charset="0"/>
              </a:rPr>
              <a:t>transformation </a:t>
            </a:r>
            <a:r>
              <a:rPr lang="en-ZA" sz="3300" dirty="0">
                <a:latin typeface="Trebuchet MS" panose="020B0603020202020204" pitchFamily="34" charset="0"/>
              </a:rPr>
              <a:t>plan</a:t>
            </a:r>
            <a:r>
              <a:rPr lang="en-ZA" sz="3300" i="1" dirty="0" smtClean="0"/>
              <a:t/>
            </a:r>
            <a:br>
              <a:rPr lang="en-ZA" sz="3300" i="1" dirty="0" smtClean="0"/>
            </a:br>
            <a:r>
              <a:rPr lang="en-ZA" i="1" dirty="0" smtClean="0"/>
              <a:t>Activity 13.5</a:t>
            </a:r>
            <a:r>
              <a:rPr lang="en-ZA" i="1" dirty="0"/>
              <a:t>: </a:t>
            </a:r>
            <a:r>
              <a:rPr lang="en-ZA" i="1" dirty="0" smtClean="0"/>
              <a:t>The transformation plan </a:t>
            </a:r>
            <a:endParaRPr lang="en-US" dirty="0"/>
          </a:p>
        </p:txBody>
      </p:sp>
      <p:sp>
        <p:nvSpPr>
          <p:cNvPr id="3" name="Content Placeholder 2"/>
          <p:cNvSpPr>
            <a:spLocks noGrp="1"/>
          </p:cNvSpPr>
          <p:nvPr>
            <p:ph idx="1"/>
          </p:nvPr>
        </p:nvSpPr>
        <p:spPr>
          <a:xfrm>
            <a:off x="457200" y="2209800"/>
            <a:ext cx="8229600" cy="3916363"/>
          </a:xfrm>
        </p:spPr>
        <p:txBody>
          <a:bodyPr>
            <a:normAutofit fontScale="92500" lnSpcReduction="10000"/>
          </a:bodyPr>
          <a:lstStyle/>
          <a:p>
            <a:r>
              <a:rPr lang="en-ZA" b="1" dirty="0" smtClean="0"/>
              <a:t>Type </a:t>
            </a:r>
            <a:r>
              <a:rPr lang="en-ZA" b="1" dirty="0"/>
              <a:t>of activity: </a:t>
            </a:r>
            <a:r>
              <a:rPr lang="en-ZA" dirty="0"/>
              <a:t>Group work</a:t>
            </a:r>
            <a:endParaRPr lang="en-US" b="1" dirty="0"/>
          </a:p>
          <a:p>
            <a:r>
              <a:rPr lang="en-ZA" b="1" dirty="0"/>
              <a:t>Timing: </a:t>
            </a:r>
            <a:r>
              <a:rPr lang="en-ZA" dirty="0"/>
              <a:t>15 minutes</a:t>
            </a:r>
            <a:endParaRPr lang="en-US" b="1" dirty="0"/>
          </a:p>
          <a:p>
            <a:r>
              <a:rPr lang="en-ZA" b="1" i="1" dirty="0"/>
              <a:t>Purpose: </a:t>
            </a:r>
            <a:r>
              <a:rPr lang="en-ZA" i="1" dirty="0"/>
              <a:t>To apply what has been learnt in this course to the transformation plan and sustaining improvements.</a:t>
            </a:r>
            <a:endParaRPr lang="en-US" b="1" i="1" dirty="0"/>
          </a:p>
          <a:p>
            <a:r>
              <a:rPr lang="en-ZA" b="1" i="1" dirty="0"/>
              <a:t>Instructions</a:t>
            </a:r>
            <a:r>
              <a:rPr lang="en-ZA" i="1" dirty="0"/>
              <a:t>: Identify some activities that need to be included in the transformation plan for each of the critical elements </a:t>
            </a:r>
            <a:r>
              <a:rPr lang="en-ZA" i="1" dirty="0" smtClean="0"/>
              <a:t>set out in the </a:t>
            </a:r>
            <a:r>
              <a:rPr lang="en-ZA" i="1" dirty="0" err="1" smtClean="0"/>
              <a:t>Particpants</a:t>
            </a:r>
            <a:r>
              <a:rPr lang="en-ZA" i="1" dirty="0" smtClean="0"/>
              <a:t> Manual, </a:t>
            </a:r>
            <a:r>
              <a:rPr lang="en-ZA" i="1" dirty="0"/>
              <a:t>in order to sustain improvements.</a:t>
            </a:r>
            <a:endParaRPr lang="en-US" b="1" i="1" dirty="0"/>
          </a:p>
          <a:p>
            <a:pPr marL="400050" lvl="1" indent="0">
              <a:buNone/>
            </a:pPr>
            <a:r>
              <a:rPr lang="en-ZA" i="1" dirty="0" smtClean="0"/>
              <a:t>You </a:t>
            </a:r>
            <a:r>
              <a:rPr lang="en-ZA" i="1" dirty="0"/>
              <a:t>can refer to the notes in your </a:t>
            </a:r>
            <a:r>
              <a:rPr lang="en-ZA" i="1" dirty="0" smtClean="0"/>
              <a:t>Participants Manual</a:t>
            </a:r>
            <a:r>
              <a:rPr lang="en-ZA" i="1" dirty="0"/>
              <a:t>.</a:t>
            </a:r>
            <a:endParaRPr lang="en-US" b="1" i="1" dirty="0"/>
          </a:p>
          <a:p>
            <a:pPr marL="400050" lvl="1" indent="0">
              <a:buNone/>
            </a:pPr>
            <a:r>
              <a:rPr lang="en-ZA" i="1" dirty="0"/>
              <a:t>Each group will be given one topic to deal with. You will report back to plenary</a:t>
            </a:r>
            <a:r>
              <a:rPr lang="en-ZA" b="1" i="1" dirty="0"/>
              <a:t>.</a:t>
            </a:r>
            <a:endParaRPr lang="en-US" b="1" i="1" dirty="0"/>
          </a:p>
          <a:p>
            <a:endParaRPr lang="en-US" dirty="0"/>
          </a:p>
        </p:txBody>
      </p:sp>
    </p:spTree>
    <p:extLst>
      <p:ext uri="{BB962C8B-B14F-4D97-AF65-F5344CB8AC3E}">
        <p14:creationId xmlns:p14="http://schemas.microsoft.com/office/powerpoint/2010/main" val="2178184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240" y="609600"/>
            <a:ext cx="8229600" cy="731838"/>
          </a:xfrm>
        </p:spPr>
        <p:txBody>
          <a:bodyPr>
            <a:normAutofit/>
          </a:bodyPr>
          <a:lstStyle/>
          <a:p>
            <a:r>
              <a:rPr lang="en-US" dirty="0" smtClean="0"/>
              <a:t>Facilities management</a:t>
            </a:r>
            <a:endParaRPr lang="en-US" dirty="0"/>
          </a:p>
        </p:txBody>
      </p:sp>
      <p:sp>
        <p:nvSpPr>
          <p:cNvPr id="3" name="Content Placeholder 2"/>
          <p:cNvSpPr>
            <a:spLocks noGrp="1"/>
          </p:cNvSpPr>
          <p:nvPr>
            <p:ph idx="1"/>
          </p:nvPr>
        </p:nvSpPr>
        <p:spPr>
          <a:xfrm>
            <a:off x="381000" y="1524000"/>
            <a:ext cx="8382000" cy="4525963"/>
          </a:xfrm>
        </p:spPr>
        <p:txBody>
          <a:bodyPr>
            <a:normAutofit fontScale="92500"/>
          </a:bodyPr>
          <a:lstStyle/>
          <a:p>
            <a:r>
              <a:rPr lang="en-ZA" dirty="0"/>
              <a:t>Attention should be paid to the management of facilities such as recreational facilities and community halls</a:t>
            </a:r>
            <a:r>
              <a:rPr lang="en-ZA" dirty="0" smtClean="0"/>
              <a:t>.</a:t>
            </a:r>
          </a:p>
          <a:p>
            <a:r>
              <a:rPr lang="en-ZA" dirty="0" smtClean="0"/>
              <a:t>For </a:t>
            </a:r>
            <a:r>
              <a:rPr lang="en-ZA" dirty="0"/>
              <a:t>these to deliver services they need to be supported by community-based organisations which are empowered to make use of them.</a:t>
            </a:r>
            <a:endParaRPr lang="en-US" dirty="0"/>
          </a:p>
          <a:p>
            <a:r>
              <a:rPr lang="en-ZA" dirty="0" smtClean="0"/>
              <a:t>The </a:t>
            </a:r>
            <a:r>
              <a:rPr lang="en-ZA" dirty="0"/>
              <a:t>management of the facilities must thus extend beyond caretaking to the active promotion of community pursuits.</a:t>
            </a:r>
            <a:endParaRPr lang="en-US" dirty="0"/>
          </a:p>
          <a:p>
            <a:r>
              <a:rPr lang="en-ZA" dirty="0"/>
              <a:t>Central to achieving good use of these facilities is identification and partnerships with NGOs, community-based organisations and individual community members. Participatory processes during the upgrade process are useful mechanisms to establish these partnerships.</a:t>
            </a:r>
            <a:endParaRPr lang="en-US" dirty="0"/>
          </a:p>
          <a:p>
            <a:pPr lvl="1"/>
            <a:endParaRPr lang="en-ZA" dirty="0"/>
          </a:p>
          <a:p>
            <a:pPr lvl="1"/>
            <a:endParaRPr lang="en-ZA" dirty="0"/>
          </a:p>
          <a:p>
            <a:pPr lvl="1"/>
            <a:endParaRPr lang="en-ZA" dirty="0"/>
          </a:p>
        </p:txBody>
      </p:sp>
    </p:spTree>
    <p:extLst>
      <p:ext uri="{BB962C8B-B14F-4D97-AF65-F5344CB8AC3E}">
        <p14:creationId xmlns:p14="http://schemas.microsoft.com/office/powerpoint/2010/main" val="17759961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Ensuring residents understand what will be expected of </a:t>
            </a:r>
            <a:r>
              <a:rPr lang="en-ZA" dirty="0" smtClean="0"/>
              <a:t>them</a:t>
            </a:r>
            <a:endParaRPr lang="en-US" dirty="0"/>
          </a:p>
        </p:txBody>
      </p:sp>
      <p:sp>
        <p:nvSpPr>
          <p:cNvPr id="3" name="Content Placeholder 2"/>
          <p:cNvSpPr>
            <a:spLocks noGrp="1"/>
          </p:cNvSpPr>
          <p:nvPr>
            <p:ph idx="1"/>
          </p:nvPr>
        </p:nvSpPr>
        <p:spPr/>
        <p:txBody>
          <a:bodyPr>
            <a:normAutofit fontScale="92500" lnSpcReduction="20000"/>
          </a:bodyPr>
          <a:lstStyle/>
          <a:p>
            <a:r>
              <a:rPr lang="en-ZA" dirty="0"/>
              <a:t>Upgrading brings with it the need to alter behaviour to ensure </a:t>
            </a:r>
            <a:r>
              <a:rPr lang="en-ZA" dirty="0" smtClean="0"/>
              <a:t>residents:</a:t>
            </a:r>
            <a:endParaRPr lang="en-US" dirty="0" smtClean="0"/>
          </a:p>
          <a:p>
            <a:pPr lvl="1"/>
            <a:r>
              <a:rPr lang="en-ZA" dirty="0"/>
              <a:t>Properly use the infrastructure and facilities provided;</a:t>
            </a:r>
            <a:endParaRPr lang="en-US" dirty="0"/>
          </a:p>
          <a:p>
            <a:pPr lvl="1"/>
            <a:r>
              <a:rPr lang="en-ZA" dirty="0" smtClean="0"/>
              <a:t>Maintain </a:t>
            </a:r>
            <a:r>
              <a:rPr lang="en-ZA" dirty="0"/>
              <a:t>the facilities provided on their own sites and in their own houses;</a:t>
            </a:r>
            <a:endParaRPr lang="en-US" dirty="0"/>
          </a:p>
          <a:p>
            <a:pPr lvl="1"/>
            <a:r>
              <a:rPr lang="en-ZA" dirty="0"/>
              <a:t>Pay for municipal services.</a:t>
            </a:r>
            <a:endParaRPr lang="en-US" dirty="0"/>
          </a:p>
          <a:p>
            <a:r>
              <a:rPr lang="en-ZA" dirty="0"/>
              <a:t>This reinforces the need to effectively communicate with residents </a:t>
            </a:r>
            <a:endParaRPr lang="en-ZA" dirty="0" smtClean="0"/>
          </a:p>
          <a:p>
            <a:r>
              <a:rPr lang="en-ZA" dirty="0" smtClean="0"/>
              <a:t>Tools </a:t>
            </a:r>
            <a:r>
              <a:rPr lang="en-ZA" dirty="0"/>
              <a:t>for communication include:</a:t>
            </a:r>
            <a:endParaRPr lang="en-US" dirty="0"/>
          </a:p>
          <a:p>
            <a:pPr lvl="1"/>
            <a:r>
              <a:rPr lang="en-ZA" dirty="0"/>
              <a:t>Social media/use of mass SMS;</a:t>
            </a:r>
            <a:endParaRPr lang="en-US" dirty="0"/>
          </a:p>
          <a:p>
            <a:pPr lvl="1"/>
            <a:r>
              <a:rPr lang="en-ZA" dirty="0"/>
              <a:t>Mass meetings;</a:t>
            </a:r>
            <a:endParaRPr lang="en-US" dirty="0"/>
          </a:p>
          <a:p>
            <a:pPr lvl="1"/>
            <a:r>
              <a:rPr lang="en-ZA" dirty="0"/>
              <a:t>Community newspapers;</a:t>
            </a:r>
            <a:endParaRPr lang="en-US" dirty="0"/>
          </a:p>
          <a:p>
            <a:pPr lvl="1"/>
            <a:r>
              <a:rPr lang="en-ZA" dirty="0"/>
              <a:t>Community radio;</a:t>
            </a:r>
            <a:endParaRPr lang="en-US" dirty="0"/>
          </a:p>
          <a:p>
            <a:pPr lvl="1"/>
            <a:r>
              <a:rPr lang="en-ZA" dirty="0"/>
              <a:t>Community noticeboards.</a:t>
            </a:r>
            <a:endParaRPr lang="en-US" dirty="0"/>
          </a:p>
          <a:p>
            <a:endParaRPr lang="en-US" dirty="0"/>
          </a:p>
        </p:txBody>
      </p:sp>
    </p:spTree>
    <p:extLst>
      <p:ext uri="{BB962C8B-B14F-4D97-AF65-F5344CB8AC3E}">
        <p14:creationId xmlns:p14="http://schemas.microsoft.com/office/powerpoint/2010/main" val="3067515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Housing </a:t>
            </a:r>
            <a:r>
              <a:rPr lang="en-ZA" dirty="0" smtClean="0"/>
              <a:t>support</a:t>
            </a:r>
            <a:endParaRPr lang="en-US" dirty="0"/>
          </a:p>
        </p:txBody>
      </p:sp>
      <p:sp>
        <p:nvSpPr>
          <p:cNvPr id="3" name="Content Placeholder 2"/>
          <p:cNvSpPr>
            <a:spLocks noGrp="1"/>
          </p:cNvSpPr>
          <p:nvPr>
            <p:ph idx="1"/>
          </p:nvPr>
        </p:nvSpPr>
        <p:spPr/>
        <p:txBody>
          <a:bodyPr>
            <a:normAutofit/>
          </a:bodyPr>
          <a:lstStyle/>
          <a:p>
            <a:pPr marL="0" indent="0">
              <a:buNone/>
            </a:pPr>
            <a:r>
              <a:rPr lang="en-ZA" dirty="0"/>
              <a:t>Housing support after the consolidation phase can assist to maintain momentum in improving housing over time. </a:t>
            </a:r>
            <a:r>
              <a:rPr lang="en-ZA" dirty="0" smtClean="0"/>
              <a:t>The </a:t>
            </a:r>
            <a:r>
              <a:rPr lang="en-ZA" dirty="0"/>
              <a:t>support function may include:</a:t>
            </a:r>
            <a:endParaRPr lang="en-US" dirty="0"/>
          </a:p>
          <a:p>
            <a:pPr lvl="0"/>
            <a:r>
              <a:rPr lang="en-ZA" dirty="0"/>
              <a:t>Design support;</a:t>
            </a:r>
            <a:endParaRPr lang="en-US" dirty="0"/>
          </a:p>
          <a:p>
            <a:pPr lvl="0"/>
            <a:r>
              <a:rPr lang="en-ZA" dirty="0"/>
              <a:t>Building advice;</a:t>
            </a:r>
            <a:endParaRPr lang="en-US" dirty="0"/>
          </a:p>
          <a:p>
            <a:pPr lvl="0"/>
            <a:r>
              <a:rPr lang="en-ZA" dirty="0"/>
              <a:t>Building materials yards;</a:t>
            </a:r>
            <a:endParaRPr lang="en-US" dirty="0"/>
          </a:p>
          <a:p>
            <a:pPr lvl="0"/>
            <a:r>
              <a:rPr lang="en-ZA" dirty="0"/>
              <a:t>Credit.</a:t>
            </a:r>
            <a:endParaRPr lang="en-US" dirty="0"/>
          </a:p>
          <a:p>
            <a:endParaRPr lang="en-US" dirty="0"/>
          </a:p>
        </p:txBody>
      </p:sp>
    </p:spTree>
    <p:extLst>
      <p:ext uri="{BB962C8B-B14F-4D97-AF65-F5344CB8AC3E}">
        <p14:creationId xmlns:p14="http://schemas.microsoft.com/office/powerpoint/2010/main" val="292921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Livelihoods support/economic interventions</a:t>
            </a:r>
            <a:endParaRPr lang="en-US" dirty="0"/>
          </a:p>
        </p:txBody>
      </p:sp>
      <p:sp>
        <p:nvSpPr>
          <p:cNvPr id="3" name="Content Placeholder 2"/>
          <p:cNvSpPr>
            <a:spLocks noGrp="1"/>
          </p:cNvSpPr>
          <p:nvPr>
            <p:ph idx="1"/>
          </p:nvPr>
        </p:nvSpPr>
        <p:spPr>
          <a:xfrm>
            <a:off x="457200" y="1295400"/>
            <a:ext cx="8229600" cy="4830763"/>
          </a:xfrm>
        </p:spPr>
        <p:txBody>
          <a:bodyPr>
            <a:normAutofit fontScale="85000" lnSpcReduction="20000"/>
          </a:bodyPr>
          <a:lstStyle/>
          <a:p>
            <a:r>
              <a:rPr lang="en-ZA" dirty="0"/>
              <a:t>The poverty and unemployment that </a:t>
            </a:r>
            <a:r>
              <a:rPr lang="en-ZA" dirty="0" smtClean="0"/>
              <a:t>characterizes </a:t>
            </a:r>
            <a:r>
              <a:rPr lang="en-ZA" dirty="0"/>
              <a:t>informal </a:t>
            </a:r>
            <a:r>
              <a:rPr lang="en-ZA" dirty="0" smtClean="0"/>
              <a:t>settlements is the </a:t>
            </a:r>
            <a:r>
              <a:rPr lang="en-ZA" dirty="0"/>
              <a:t>greatest obstacle to advancement</a:t>
            </a:r>
            <a:r>
              <a:rPr lang="en-ZA" dirty="0" smtClean="0"/>
              <a:t>.</a:t>
            </a:r>
          </a:p>
          <a:p>
            <a:r>
              <a:rPr lang="en-ZA" dirty="0" smtClean="0"/>
              <a:t>The </a:t>
            </a:r>
            <a:r>
              <a:rPr lang="en-ZA" dirty="0"/>
              <a:t>upgrading process results in fairly large sums of money being spent in the informal settlement and so if possible it should be used to maximize work opportunities for </a:t>
            </a:r>
            <a:r>
              <a:rPr lang="en-ZA" dirty="0" smtClean="0"/>
              <a:t>residents by</a:t>
            </a:r>
            <a:r>
              <a:rPr lang="en-ZA" dirty="0"/>
              <a:t>:</a:t>
            </a:r>
            <a:endParaRPr lang="en-US" dirty="0"/>
          </a:p>
          <a:p>
            <a:pPr lvl="1"/>
            <a:r>
              <a:rPr lang="en-ZA" dirty="0"/>
              <a:t>Adopting labour-based approaches;</a:t>
            </a:r>
            <a:endParaRPr lang="en-US" dirty="0"/>
          </a:p>
          <a:p>
            <a:pPr lvl="1"/>
            <a:r>
              <a:rPr lang="en-ZA" dirty="0"/>
              <a:t>Splitting work into small </a:t>
            </a:r>
            <a:r>
              <a:rPr lang="en-ZA" dirty="0" smtClean="0"/>
              <a:t>packages;</a:t>
            </a:r>
            <a:endParaRPr lang="en-US" dirty="0"/>
          </a:p>
          <a:p>
            <a:pPr lvl="1"/>
            <a:r>
              <a:rPr lang="en-ZA" dirty="0"/>
              <a:t>Providing support for contractors to build their CIDB rating;</a:t>
            </a:r>
            <a:endParaRPr lang="en-US" dirty="0"/>
          </a:p>
          <a:p>
            <a:pPr lvl="1"/>
            <a:r>
              <a:rPr lang="en-ZA" dirty="0"/>
              <a:t>Business support for small contractors.</a:t>
            </a:r>
            <a:endParaRPr lang="en-US" dirty="0"/>
          </a:p>
          <a:p>
            <a:r>
              <a:rPr lang="en-ZA" dirty="0" smtClean="0"/>
              <a:t>Economic </a:t>
            </a:r>
            <a:r>
              <a:rPr lang="en-ZA" dirty="0"/>
              <a:t>imperatives obviously extend well beyond the upgrade itself and some interventions that hold promise are:</a:t>
            </a:r>
            <a:endParaRPr lang="en-US" dirty="0"/>
          </a:p>
          <a:p>
            <a:pPr lvl="1"/>
            <a:r>
              <a:rPr lang="en-ZA" dirty="0"/>
              <a:t>The creation of space for economic activities in the layout;</a:t>
            </a:r>
            <a:endParaRPr lang="en-US" dirty="0"/>
          </a:p>
          <a:p>
            <a:pPr lvl="1"/>
            <a:r>
              <a:rPr lang="en-ZA" dirty="0"/>
              <a:t>Creating concentrations or clusters of social and economic </a:t>
            </a:r>
            <a:r>
              <a:rPr lang="en-ZA" dirty="0" smtClean="0"/>
              <a:t>activities;</a:t>
            </a:r>
            <a:endParaRPr lang="en-US" dirty="0" smtClean="0"/>
          </a:p>
          <a:p>
            <a:pPr lvl="1"/>
            <a:r>
              <a:rPr lang="en-ZA" dirty="0" smtClean="0"/>
              <a:t>Skills development;</a:t>
            </a:r>
            <a:endParaRPr lang="en-US" dirty="0" smtClean="0"/>
          </a:p>
          <a:p>
            <a:pPr lvl="1"/>
            <a:r>
              <a:rPr lang="en-ZA" dirty="0" smtClean="0"/>
              <a:t>Co-operative </a:t>
            </a:r>
            <a:r>
              <a:rPr lang="en-ZA" dirty="0"/>
              <a:t>development.</a:t>
            </a:r>
            <a:endParaRPr lang="en-US" dirty="0"/>
          </a:p>
          <a:p>
            <a:endParaRPr lang="en-US" dirty="0"/>
          </a:p>
        </p:txBody>
      </p:sp>
    </p:spTree>
    <p:extLst>
      <p:ext uri="{BB962C8B-B14F-4D97-AF65-F5344CB8AC3E}">
        <p14:creationId xmlns:p14="http://schemas.microsoft.com/office/powerpoint/2010/main" val="1586842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Home-based </a:t>
            </a:r>
            <a:r>
              <a:rPr lang="en-ZA" dirty="0" smtClean="0"/>
              <a:t>enterprises</a:t>
            </a:r>
            <a:endParaRPr lang="en-US" dirty="0"/>
          </a:p>
        </p:txBody>
      </p:sp>
      <p:sp>
        <p:nvSpPr>
          <p:cNvPr id="3" name="Content Placeholder 2"/>
          <p:cNvSpPr>
            <a:spLocks noGrp="1"/>
          </p:cNvSpPr>
          <p:nvPr>
            <p:ph idx="1"/>
          </p:nvPr>
        </p:nvSpPr>
        <p:spPr>
          <a:xfrm>
            <a:off x="457200" y="1295400"/>
            <a:ext cx="8229600" cy="5105400"/>
          </a:xfrm>
        </p:spPr>
        <p:txBody>
          <a:bodyPr>
            <a:normAutofit fontScale="85000" lnSpcReduction="10000"/>
          </a:bodyPr>
          <a:lstStyle/>
          <a:p>
            <a:r>
              <a:rPr lang="en-ZA" dirty="0"/>
              <a:t>Home-based enterprise offers an opportunity for income generation from individual houses. </a:t>
            </a:r>
            <a:endParaRPr lang="en-ZA" dirty="0" smtClean="0"/>
          </a:p>
          <a:p>
            <a:r>
              <a:rPr lang="en-ZA" dirty="0" smtClean="0"/>
              <a:t>The </a:t>
            </a:r>
            <a:r>
              <a:rPr lang="en-ZA" dirty="0"/>
              <a:t>types of enterprises that are appropriate include:</a:t>
            </a:r>
            <a:endParaRPr lang="en-US" dirty="0"/>
          </a:p>
          <a:p>
            <a:pPr lvl="1"/>
            <a:r>
              <a:rPr lang="en-ZA" b="1" dirty="0"/>
              <a:t>Service:</a:t>
            </a:r>
            <a:r>
              <a:rPr lang="en-ZA" dirty="0"/>
              <a:t> including hair salons, mechanics, traditional healers, taxi owners and </a:t>
            </a:r>
            <a:r>
              <a:rPr lang="en-ZA" dirty="0" err="1"/>
              <a:t>shebeen</a:t>
            </a:r>
            <a:r>
              <a:rPr lang="en-ZA" dirty="0"/>
              <a:t> operators;</a:t>
            </a:r>
            <a:endParaRPr lang="en-US" dirty="0"/>
          </a:p>
          <a:p>
            <a:pPr lvl="1"/>
            <a:r>
              <a:rPr lang="en-ZA" b="1" dirty="0"/>
              <a:t>Retail:</a:t>
            </a:r>
            <a:r>
              <a:rPr lang="en-ZA" dirty="0"/>
              <a:t> including </a:t>
            </a:r>
            <a:r>
              <a:rPr lang="en-ZA" dirty="0" err="1"/>
              <a:t>spaza</a:t>
            </a:r>
            <a:r>
              <a:rPr lang="en-ZA" dirty="0"/>
              <a:t> shops and frozen food retailers;</a:t>
            </a:r>
            <a:endParaRPr lang="en-US" dirty="0"/>
          </a:p>
          <a:p>
            <a:pPr lvl="1"/>
            <a:r>
              <a:rPr lang="en-ZA" b="1" dirty="0"/>
              <a:t>Production:</a:t>
            </a:r>
            <a:r>
              <a:rPr lang="en-ZA" dirty="0"/>
              <a:t> including fence and gate manufacturers, clothes makers and prepared food providers;</a:t>
            </a:r>
            <a:endParaRPr lang="en-US" dirty="0"/>
          </a:p>
          <a:p>
            <a:pPr lvl="1"/>
            <a:r>
              <a:rPr lang="en-ZA" b="1" dirty="0"/>
              <a:t>Rental:</a:t>
            </a:r>
            <a:r>
              <a:rPr lang="en-ZA" dirty="0"/>
              <a:t> including renting out a room in the main dwelling or space on the site for a dwelling to be erected.</a:t>
            </a:r>
            <a:endParaRPr lang="en-US" dirty="0"/>
          </a:p>
          <a:p>
            <a:r>
              <a:rPr lang="en-ZA" dirty="0" smtClean="0"/>
              <a:t>There </a:t>
            </a:r>
            <a:r>
              <a:rPr lang="en-ZA" dirty="0"/>
              <a:t>is value in supporting existing home-based </a:t>
            </a:r>
            <a:r>
              <a:rPr lang="en-ZA" dirty="0" smtClean="0"/>
              <a:t>enterprises by:</a:t>
            </a:r>
            <a:endParaRPr lang="en-US" dirty="0"/>
          </a:p>
          <a:p>
            <a:pPr lvl="1"/>
            <a:r>
              <a:rPr lang="en-ZA" dirty="0"/>
              <a:t>Providing information on how a home-based enterprise can be established;</a:t>
            </a:r>
            <a:endParaRPr lang="en-US" dirty="0"/>
          </a:p>
          <a:p>
            <a:pPr lvl="1"/>
            <a:r>
              <a:rPr lang="en-ZA" dirty="0"/>
              <a:t>Promoting linkages to the formal sector within the vicinity of the informal settlement;</a:t>
            </a:r>
            <a:endParaRPr lang="en-US" dirty="0"/>
          </a:p>
          <a:p>
            <a:pPr lvl="1"/>
            <a:r>
              <a:rPr lang="en-ZA" dirty="0"/>
              <a:t>Ensuring sites and house consolidation incorporates space for enterprise activities.</a:t>
            </a:r>
            <a:endParaRPr lang="en-US" dirty="0"/>
          </a:p>
          <a:p>
            <a:endParaRPr lang="en-US" dirty="0"/>
          </a:p>
        </p:txBody>
      </p:sp>
    </p:spTree>
    <p:extLst>
      <p:ext uri="{BB962C8B-B14F-4D97-AF65-F5344CB8AC3E}">
        <p14:creationId xmlns:p14="http://schemas.microsoft.com/office/powerpoint/2010/main" val="10656331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Food security</a:t>
            </a:r>
            <a:endParaRPr lang="en-US" dirty="0"/>
          </a:p>
        </p:txBody>
      </p:sp>
      <p:sp>
        <p:nvSpPr>
          <p:cNvPr id="3" name="Content Placeholder 2"/>
          <p:cNvSpPr>
            <a:spLocks noGrp="1"/>
          </p:cNvSpPr>
          <p:nvPr>
            <p:ph idx="1"/>
          </p:nvPr>
        </p:nvSpPr>
        <p:spPr>
          <a:xfrm>
            <a:off x="457200" y="1295400"/>
            <a:ext cx="8229600" cy="5181600"/>
          </a:xfrm>
        </p:spPr>
        <p:txBody>
          <a:bodyPr>
            <a:normAutofit fontScale="77500" lnSpcReduction="20000"/>
          </a:bodyPr>
          <a:lstStyle/>
          <a:p>
            <a:r>
              <a:rPr lang="en-ZA" dirty="0" smtClean="0"/>
              <a:t>One </a:t>
            </a:r>
            <a:r>
              <a:rPr lang="en-ZA" dirty="0"/>
              <a:t>means of offsetting the many negative components of poverty is by enabling food security. </a:t>
            </a:r>
            <a:endParaRPr lang="en-ZA" dirty="0" smtClean="0"/>
          </a:p>
          <a:p>
            <a:r>
              <a:rPr lang="en-ZA" dirty="0" smtClean="0"/>
              <a:t>Most </a:t>
            </a:r>
            <a:r>
              <a:rPr lang="en-ZA" dirty="0"/>
              <a:t>informal settlements have groups of residents who establish their own community vegetable gardens. </a:t>
            </a:r>
            <a:endParaRPr lang="en-ZA" dirty="0" smtClean="0"/>
          </a:p>
          <a:p>
            <a:r>
              <a:rPr lang="en-ZA" dirty="0" smtClean="0"/>
              <a:t>This </a:t>
            </a:r>
            <a:r>
              <a:rPr lang="en-ZA" dirty="0"/>
              <a:t>urban agriculture has been seen in a positive light and is supported in most municipalities.</a:t>
            </a:r>
            <a:endParaRPr lang="en-US" dirty="0"/>
          </a:p>
          <a:p>
            <a:r>
              <a:rPr lang="en-ZA" dirty="0" smtClean="0"/>
              <a:t>The </a:t>
            </a:r>
            <a:r>
              <a:rPr lang="en-ZA" dirty="0"/>
              <a:t>potential for intensive small scale food production is supported by a growing body of knowledge which incorporates ecological principals. Examples of cultivation systems are:</a:t>
            </a:r>
            <a:endParaRPr lang="en-US" dirty="0"/>
          </a:p>
          <a:p>
            <a:pPr lvl="1"/>
            <a:r>
              <a:rPr lang="en-ZA" dirty="0"/>
              <a:t>Permanent agriculture (permaculture);</a:t>
            </a:r>
            <a:endParaRPr lang="en-US" dirty="0"/>
          </a:p>
          <a:p>
            <a:pPr lvl="1"/>
            <a:r>
              <a:rPr lang="en-ZA" dirty="0"/>
              <a:t>Hydroponic production/</a:t>
            </a:r>
            <a:r>
              <a:rPr lang="en-ZA" dirty="0" err="1"/>
              <a:t>aquaponic</a:t>
            </a:r>
            <a:r>
              <a:rPr lang="en-ZA" dirty="0"/>
              <a:t> systems (co-production of vegetables and fish);</a:t>
            </a:r>
            <a:endParaRPr lang="en-US" dirty="0"/>
          </a:p>
          <a:p>
            <a:pPr lvl="1"/>
            <a:r>
              <a:rPr lang="en-ZA" dirty="0"/>
              <a:t>Organic production;</a:t>
            </a:r>
            <a:endParaRPr lang="en-US" dirty="0"/>
          </a:p>
          <a:p>
            <a:pPr lvl="1"/>
            <a:r>
              <a:rPr lang="en-ZA" dirty="0"/>
              <a:t>Vertical gardens;</a:t>
            </a:r>
            <a:endParaRPr lang="en-US" dirty="0"/>
          </a:p>
          <a:p>
            <a:pPr lvl="1"/>
            <a:r>
              <a:rPr lang="en-ZA" dirty="0"/>
              <a:t>Food forests.</a:t>
            </a:r>
            <a:endParaRPr lang="en-US" dirty="0"/>
          </a:p>
          <a:p>
            <a:r>
              <a:rPr lang="en-ZA" dirty="0"/>
              <a:t>Efforts to jump-start urban agriculture have a poor success rate with many examples of significant investments standing </a:t>
            </a:r>
            <a:r>
              <a:rPr lang="en-ZA" dirty="0" smtClean="0"/>
              <a:t>idle. This indicates the </a:t>
            </a:r>
            <a:r>
              <a:rPr lang="en-ZA" dirty="0"/>
              <a:t>importance of a well-designed approach that targets those who are currently involved or who demonstrate significant </a:t>
            </a:r>
            <a:r>
              <a:rPr lang="en-ZA" dirty="0" smtClean="0"/>
              <a:t>commitment</a:t>
            </a:r>
            <a:endParaRPr lang="en-US" dirty="0"/>
          </a:p>
        </p:txBody>
      </p:sp>
    </p:spTree>
    <p:extLst>
      <p:ext uri="{BB962C8B-B14F-4D97-AF65-F5344CB8AC3E}">
        <p14:creationId xmlns:p14="http://schemas.microsoft.com/office/powerpoint/2010/main" val="1424813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Social capital formation</a:t>
            </a:r>
            <a:endParaRPr lang="en-US" dirty="0"/>
          </a:p>
        </p:txBody>
      </p:sp>
      <p:sp>
        <p:nvSpPr>
          <p:cNvPr id="3" name="Content Placeholder 2"/>
          <p:cNvSpPr>
            <a:spLocks noGrp="1"/>
          </p:cNvSpPr>
          <p:nvPr>
            <p:ph idx="1"/>
          </p:nvPr>
        </p:nvSpPr>
        <p:spPr/>
        <p:txBody>
          <a:bodyPr>
            <a:normAutofit fontScale="70000" lnSpcReduction="20000"/>
          </a:bodyPr>
          <a:lstStyle/>
          <a:p>
            <a:r>
              <a:rPr lang="en-ZA" dirty="0"/>
              <a:t>Social capital is in a sense a rather intangible set of benefits that result from heightened social interaction and trust. </a:t>
            </a:r>
            <a:endParaRPr lang="en-ZA" dirty="0" smtClean="0"/>
          </a:p>
          <a:p>
            <a:r>
              <a:rPr lang="en-ZA" dirty="0"/>
              <a:t>Given that improved links are a characteristic of the existence of social capital, similar social forums may be one means to increase it.</a:t>
            </a:r>
            <a:endParaRPr lang="en-US" dirty="0"/>
          </a:p>
          <a:p>
            <a:r>
              <a:rPr lang="en-ZA" dirty="0"/>
              <a:t>The usefulness of community-based organisations lies in their voluntary nature:</a:t>
            </a:r>
            <a:endParaRPr lang="en-US" dirty="0"/>
          </a:p>
          <a:p>
            <a:pPr lvl="0"/>
            <a:r>
              <a:rPr lang="en-ZA" dirty="0"/>
              <a:t>They capture people’s desire to do good;</a:t>
            </a:r>
            <a:endParaRPr lang="en-US" dirty="0"/>
          </a:p>
          <a:p>
            <a:pPr lvl="0"/>
            <a:r>
              <a:rPr lang="en-ZA" dirty="0"/>
              <a:t>They build up self-esteem;</a:t>
            </a:r>
            <a:endParaRPr lang="en-US" dirty="0"/>
          </a:p>
          <a:p>
            <a:pPr lvl="0"/>
            <a:r>
              <a:rPr lang="en-ZA" dirty="0"/>
              <a:t>They build organisational capacity and individual experience;</a:t>
            </a:r>
            <a:endParaRPr lang="en-US" dirty="0"/>
          </a:p>
          <a:p>
            <a:pPr lvl="0"/>
            <a:r>
              <a:rPr lang="en-ZA" dirty="0"/>
              <a:t>They are unthreatening to political processes due to their narrow focus.</a:t>
            </a:r>
            <a:endParaRPr lang="en-US" dirty="0"/>
          </a:p>
          <a:p>
            <a:r>
              <a:rPr lang="en-ZA" dirty="0"/>
              <a:t>If local conditions permit such CBOs could provide a useful resource and improving their capacity would increase their usefulness. This could be done by providing organisation development support to assist them to be effective. Such support could focus on improving management and accessing funding through writing business plans and funding proposals.</a:t>
            </a:r>
            <a:endParaRPr lang="en-US" dirty="0"/>
          </a:p>
          <a:p>
            <a:r>
              <a:rPr lang="en-ZA" dirty="0"/>
              <a:t>If successful such an intervention could improve the capacity of these organisations to deliver on their particular mandates thus improving the lives of the people they touch.</a:t>
            </a:r>
            <a:endParaRPr lang="en-US"/>
          </a:p>
          <a:p>
            <a:endParaRPr lang="en-US"/>
          </a:p>
        </p:txBody>
      </p:sp>
    </p:spTree>
    <p:extLst>
      <p:ext uri="{BB962C8B-B14F-4D97-AF65-F5344CB8AC3E}">
        <p14:creationId xmlns:p14="http://schemas.microsoft.com/office/powerpoint/2010/main" val="4184200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latin typeface="Trebuchet MS" panose="020B0603020202020204" pitchFamily="34" charset="0"/>
              </a:rPr>
              <a:t>4	</a:t>
            </a:r>
            <a:r>
              <a:rPr lang="en-US" dirty="0"/>
              <a:t>Writing a new story for South Africa</a:t>
            </a:r>
          </a:p>
        </p:txBody>
      </p:sp>
      <p:sp>
        <p:nvSpPr>
          <p:cNvPr id="3" name="Content Placeholder 2"/>
          <p:cNvSpPr>
            <a:spLocks noGrp="1"/>
          </p:cNvSpPr>
          <p:nvPr>
            <p:ph idx="1"/>
          </p:nvPr>
        </p:nvSpPr>
        <p:spPr>
          <a:xfrm>
            <a:off x="381000" y="1524000"/>
            <a:ext cx="8382000" cy="4525963"/>
          </a:xfrm>
        </p:spPr>
        <p:txBody>
          <a:bodyPr>
            <a:normAutofit fontScale="85000" lnSpcReduction="20000"/>
          </a:bodyPr>
          <a:lstStyle/>
          <a:p>
            <a:pPr marL="0" indent="0">
              <a:buNone/>
            </a:pPr>
            <a:r>
              <a:rPr lang="en-US" dirty="0"/>
              <a:t>The National Development Plan talks about writing a new story for South Africa:</a:t>
            </a:r>
            <a:endParaRPr lang="en-ZA" dirty="0"/>
          </a:p>
          <a:p>
            <a:pPr marL="0" indent="0">
              <a:buNone/>
            </a:pPr>
            <a:r>
              <a:rPr lang="en-US" i="1" dirty="0"/>
              <a:t>The country must write a different story in the years ahead. In this new story, every citizen is concerned about the wellbeing of all other citizens, and the development of South Africa means the development of each and every one of us who lives here. We must build on our social solidarity, which through history and heritage has demonstrated our aspiration to create a caring South African society.</a:t>
            </a:r>
            <a:endParaRPr lang="en-ZA" dirty="0"/>
          </a:p>
          <a:p>
            <a:pPr marL="0" indent="0">
              <a:buNone/>
            </a:pPr>
            <a:r>
              <a:rPr lang="en-US" i="1" dirty="0"/>
              <a:t>In this new story, our nation’s energies are focused both on attacking poverty and on expanding a robust, entrepreneurial and innovative economy. Over the next two decades and beyond, communities will need the resources and capabilities to become their own engines of development, and government must support this. We have to ensure that poor people have the environment, service and skills to improve their lives. At the same time, government must create the conditions and environment for higher levels of public and private investment to create jobs and ensure rising incomes”.</a:t>
            </a:r>
            <a:endParaRPr lang="en-ZA" dirty="0"/>
          </a:p>
          <a:p>
            <a:pPr marL="457200" lvl="1" indent="0">
              <a:buNone/>
            </a:pPr>
            <a:endParaRPr lang="en-ZA" dirty="0"/>
          </a:p>
          <a:p>
            <a:pPr lvl="1"/>
            <a:endParaRPr lang="en-ZA" dirty="0"/>
          </a:p>
          <a:p>
            <a:pPr lvl="1"/>
            <a:endParaRPr lang="en-ZA" dirty="0"/>
          </a:p>
        </p:txBody>
      </p:sp>
    </p:spTree>
    <p:extLst>
      <p:ext uri="{BB962C8B-B14F-4D97-AF65-F5344CB8AC3E}">
        <p14:creationId xmlns:p14="http://schemas.microsoft.com/office/powerpoint/2010/main" val="39798924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a:bodyPr>
          <a:lstStyle/>
          <a:p>
            <a:r>
              <a:rPr lang="en-ZA" i="1" dirty="0" smtClean="0"/>
              <a:t>Activity 13.6</a:t>
            </a:r>
            <a:r>
              <a:rPr lang="en-ZA" i="1" dirty="0"/>
              <a:t>: </a:t>
            </a:r>
            <a:r>
              <a:rPr lang="en-ZA" i="1" dirty="0" smtClean="0"/>
              <a:t>Putting it into practice</a:t>
            </a:r>
            <a:endParaRPr lang="en-US" dirty="0"/>
          </a:p>
        </p:txBody>
      </p:sp>
      <p:sp>
        <p:nvSpPr>
          <p:cNvPr id="5" name="Content Placeholder 2"/>
          <p:cNvSpPr>
            <a:spLocks noGrp="1"/>
          </p:cNvSpPr>
          <p:nvPr>
            <p:ph idx="1"/>
          </p:nvPr>
        </p:nvSpPr>
        <p:spPr>
          <a:xfrm>
            <a:off x="441960" y="1219200"/>
            <a:ext cx="8229600" cy="4953000"/>
          </a:xfrm>
        </p:spPr>
        <p:txBody>
          <a:bodyPr>
            <a:normAutofit fontScale="85000" lnSpcReduction="20000"/>
          </a:bodyPr>
          <a:lstStyle/>
          <a:p>
            <a:endParaRPr lang="en-US" b="1" i="1" dirty="0"/>
          </a:p>
          <a:p>
            <a:r>
              <a:rPr lang="en-ZA" b="1" dirty="0"/>
              <a:t>Type of activity: </a:t>
            </a:r>
            <a:r>
              <a:rPr lang="en-ZA" dirty="0"/>
              <a:t>Group work</a:t>
            </a:r>
            <a:endParaRPr lang="en-US" b="1" dirty="0"/>
          </a:p>
          <a:p>
            <a:r>
              <a:rPr lang="en-ZA" b="1" dirty="0"/>
              <a:t>Timing: </a:t>
            </a:r>
            <a:r>
              <a:rPr lang="en-ZA" dirty="0"/>
              <a:t>20 minutes</a:t>
            </a:r>
            <a:endParaRPr lang="en-US" b="1" dirty="0"/>
          </a:p>
          <a:p>
            <a:r>
              <a:rPr lang="en-ZA" b="1" i="1" dirty="0"/>
              <a:t>Purpose: To identify actions you can take to facilitate planning for transformation in your municipality.</a:t>
            </a:r>
            <a:endParaRPr lang="en-US" b="1" i="1" dirty="0"/>
          </a:p>
          <a:p>
            <a:r>
              <a:rPr lang="en-ZA" b="1" i="1" dirty="0"/>
              <a:t>Instructions: </a:t>
            </a:r>
            <a:r>
              <a:rPr lang="en-ZA" i="1" dirty="0"/>
              <a:t>In your work-integrated assignment, you are required to review the planning done for sustainability and transformation for the settlement you have been working with.</a:t>
            </a:r>
            <a:endParaRPr lang="en-US" b="1" i="1" dirty="0"/>
          </a:p>
          <a:p>
            <a:pPr marL="400050" lvl="1" indent="0">
              <a:buNone/>
            </a:pPr>
            <a:r>
              <a:rPr lang="en-ZA" sz="2400" i="1" dirty="0"/>
              <a:t>In your groups, select two upgrading work streams: one infrastructural and one social.</a:t>
            </a:r>
            <a:endParaRPr lang="en-US" sz="2400" b="1" i="1" dirty="0"/>
          </a:p>
          <a:p>
            <a:pPr marL="400050" lvl="1" indent="0">
              <a:buNone/>
            </a:pPr>
            <a:r>
              <a:rPr lang="en-ZA" sz="2400" i="1" dirty="0"/>
              <a:t>Draw up an action plan to review the planning that has been done for sustainability and transformation for your selected work streams:</a:t>
            </a:r>
            <a:endParaRPr lang="en-US" sz="2400" b="1" i="1" dirty="0"/>
          </a:p>
          <a:p>
            <a:pPr marL="685800" indent="-334963">
              <a:buFont typeface="Trebuchet MS" panose="020B0603020202020204" pitchFamily="34" charset="0"/>
              <a:buChar char="−"/>
            </a:pPr>
            <a:r>
              <a:rPr lang="en-ZA" i="1" dirty="0" smtClean="0"/>
              <a:t>What </a:t>
            </a:r>
            <a:r>
              <a:rPr lang="en-ZA" i="1" dirty="0"/>
              <a:t>information do you need to gather? (What must you find out</a:t>
            </a:r>
            <a:r>
              <a:rPr lang="en-ZA" i="1" dirty="0" smtClean="0"/>
              <a:t>?)</a:t>
            </a:r>
            <a:endParaRPr lang="en-US" b="1" i="1" dirty="0"/>
          </a:p>
          <a:p>
            <a:pPr marL="685800" indent="-334963">
              <a:buFont typeface="Trebuchet MS" panose="020B0603020202020204" pitchFamily="34" charset="0"/>
              <a:buChar char="−"/>
            </a:pPr>
            <a:r>
              <a:rPr lang="en-ZA" i="1" dirty="0" smtClean="0"/>
              <a:t>Where </a:t>
            </a:r>
            <a:r>
              <a:rPr lang="en-ZA" i="1" dirty="0"/>
              <a:t>will you find the information that you need?</a:t>
            </a:r>
            <a:endParaRPr lang="en-US" b="1" i="1" dirty="0"/>
          </a:p>
          <a:p>
            <a:endParaRPr lang="en-US" dirty="0"/>
          </a:p>
        </p:txBody>
      </p:sp>
    </p:spTree>
    <p:extLst>
      <p:ext uri="{BB962C8B-B14F-4D97-AF65-F5344CB8AC3E}">
        <p14:creationId xmlns:p14="http://schemas.microsoft.com/office/powerpoint/2010/main" val="151906003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5102FD867FBA4BB56FCB25FE66617F" ma:contentTypeVersion="17" ma:contentTypeDescription="Create a new document." ma:contentTypeScope="" ma:versionID="303ac2c6a348ae85967620984dae0d2a">
  <xsd:schema xmlns:xsd="http://www.w3.org/2001/XMLSchema" xmlns:xs="http://www.w3.org/2001/XMLSchema" xmlns:p="http://schemas.microsoft.com/office/2006/metadata/properties" xmlns:ns2="ded01a01-3c18-439e-8d0f-126711969f27" xmlns:ns3="7ac84fe7-9922-4ab9-b558-1e1d407d1ca4" xmlns:ns4="b21bb6d5-0fda-4cb2-b952-22cf7e9f1418" targetNamespace="http://schemas.microsoft.com/office/2006/metadata/properties" ma:root="true" ma:fieldsID="48f6160830109700e603de45113cabcc" ns2:_="" ns3:_="" ns4:_="">
    <xsd:import namespace="ded01a01-3c18-439e-8d0f-126711969f27"/>
    <xsd:import namespace="7ac84fe7-9922-4ab9-b558-1e1d407d1ca4"/>
    <xsd:import namespace="b21bb6d5-0fda-4cb2-b952-22cf7e9f141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01a01-3c18-439e-8d0f-126711969f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879faba-27b2-4363-9c33-4960f0c9181e"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84fe7-9922-4ab9-b558-1e1d407d1ca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1bb6d5-0fda-4cb2-b952-22cf7e9f141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2952510-7e3a-4d42-b2cb-74ae0a0f94c9}" ma:internalName="TaxCatchAll" ma:showField="CatchAllData" ma:web="7ac84fe7-9922-4ab9-b558-1e1d407d1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1bb6d5-0fda-4cb2-b952-22cf7e9f1418" xsi:nil="true"/>
    <lcf76f155ced4ddcb4097134ff3c332f xmlns="ded01a01-3c18-439e-8d0f-126711969f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649C97D-55EA-4428-9D44-B31F7869EA1D}"/>
</file>

<file path=customXml/itemProps2.xml><?xml version="1.0" encoding="utf-8"?>
<ds:datastoreItem xmlns:ds="http://schemas.openxmlformats.org/officeDocument/2006/customXml" ds:itemID="{F6A130B7-0FF7-43A5-A752-A86E582A2EF3}"/>
</file>

<file path=customXml/itemProps3.xml><?xml version="1.0" encoding="utf-8"?>
<ds:datastoreItem xmlns:ds="http://schemas.openxmlformats.org/officeDocument/2006/customXml" ds:itemID="{1BF06CA8-1642-4ED7-9F0E-31A34D419354}"/>
</file>

<file path=docProps/app.xml><?xml version="1.0" encoding="utf-8"?>
<Properties xmlns="http://schemas.openxmlformats.org/officeDocument/2006/extended-properties" xmlns:vt="http://schemas.openxmlformats.org/officeDocument/2006/docPropsVTypes">
  <Template/>
  <TotalTime>3090</TotalTime>
  <Words>2455</Words>
  <Application>Microsoft Office PowerPoint</Application>
  <PresentationFormat>On-screen Show (4:3)</PresentationFormat>
  <Paragraphs>211</Paragraphs>
  <Slides>32</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32</vt:i4>
      </vt:variant>
    </vt:vector>
  </HeadingPairs>
  <TitlesOfParts>
    <vt:vector size="38" baseType="lpstr">
      <vt:lpstr>Arial</vt:lpstr>
      <vt:lpstr>Arial Narrow</vt:lpstr>
      <vt:lpstr>Calibri</vt:lpstr>
      <vt:lpstr>Trebuchet MS</vt:lpstr>
      <vt:lpstr>1_Office Theme</vt:lpstr>
      <vt:lpstr>Custom Design</vt:lpstr>
      <vt:lpstr> INTRODUCTION TO</vt:lpstr>
      <vt:lpstr>Module purpose</vt:lpstr>
      <vt:lpstr>Learning outcomes</vt:lpstr>
      <vt:lpstr>Module content </vt:lpstr>
      <vt:lpstr>Activity 13.1: Transformation vision </vt:lpstr>
      <vt:lpstr>1. Planning for sustainability Developing sustainable human settlements</vt:lpstr>
      <vt:lpstr>Activity 13.2: Planning for transformation </vt:lpstr>
      <vt:lpstr>Sustaining physical assets</vt:lpstr>
      <vt:lpstr>Sustaining physical assets cont.</vt:lpstr>
      <vt:lpstr>The components of sustainability</vt:lpstr>
      <vt:lpstr>The components of sustainability cont.</vt:lpstr>
      <vt:lpstr>The components of sustainability cont.</vt:lpstr>
      <vt:lpstr>Active citizenship</vt:lpstr>
      <vt:lpstr>2 Developing the transformation plan What is a transformation plan?</vt:lpstr>
      <vt:lpstr>The role of the community</vt:lpstr>
      <vt:lpstr>The role of the municipality</vt:lpstr>
      <vt:lpstr>Including informal settlements in municipal planning</vt:lpstr>
      <vt:lpstr>Activity 13.3: The IDP</vt:lpstr>
      <vt:lpstr>Activity 13.4: Video: The IDP</vt:lpstr>
      <vt:lpstr>Integrating with provincial planning to secure facilities</vt:lpstr>
      <vt:lpstr>Institutional arrangements</vt:lpstr>
      <vt:lpstr>Institutional arrangements</vt:lpstr>
      <vt:lpstr>3 Issues to be addressed in the transformation plan Activity 13.5: The transformation plan </vt:lpstr>
      <vt:lpstr>Facilities management</vt:lpstr>
      <vt:lpstr>Ensuring residents understand what will be expected of them</vt:lpstr>
      <vt:lpstr>Housing support</vt:lpstr>
      <vt:lpstr>Livelihoods support/economic interventions</vt:lpstr>
      <vt:lpstr>Home-based enterprises</vt:lpstr>
      <vt:lpstr>Food security</vt:lpstr>
      <vt:lpstr>Social capital formation</vt:lpstr>
      <vt:lpstr>4 Writing a new story for South Africa</vt:lpstr>
      <vt:lpstr>Activity 13.6: Putting it into practice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The case for upgrading</dc:title>
  <dc:creator>Marie Huchzermeyer</dc:creator>
  <cp:lastModifiedBy>Ros</cp:lastModifiedBy>
  <cp:revision>143</cp:revision>
  <cp:lastPrinted>2015-01-21T21:35:10Z</cp:lastPrinted>
  <dcterms:created xsi:type="dcterms:W3CDTF">2014-09-02T11:14:23Z</dcterms:created>
  <dcterms:modified xsi:type="dcterms:W3CDTF">2015-04-19T09:18:37Z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0x010100E35102FD867FBA4BB56FCB25FE66617F</vt:lpwstr>
  </property>
</Properties>
</file>