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3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17.xml" ContentType="application/vnd.openxmlformats-officedocument.presentationml.slide+xml"/>
  <Override PartName="/ppt/slides/slide16.xml" ContentType="application/vnd.openxmlformats-officedocument.presentationml.slide+xml"/>
  <Override PartName="/ppt/slides/slide15.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9.xml" ContentType="application/vnd.openxmlformats-officedocument.presentationml.slide+xml"/>
  <Override PartName="/ppt/slides/slide36.xml" ContentType="application/vnd.openxmlformats-officedocument.presentationml.slide+xml"/>
  <Override PartName="/ppt/slides/slide32.xml" ContentType="application/vnd.openxmlformats-officedocument.presentationml.slide+xml"/>
  <Override PartName="/ppt/slides/slide31.xml" ContentType="application/vnd.openxmlformats-officedocument.presentationml.slide+xml"/>
  <Override PartName="/ppt/slides/slide30.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9.xml" ContentType="application/vnd.openxmlformats-officedocument.presentationml.slide+xml"/>
  <Override PartName="/ppt/slides/slide8.xml" ContentType="application/vnd.openxmlformats-officedocument.presentationml.slide+xml"/>
  <Override PartName="/ppt/slides/slide7.xml" ContentType="application/vnd.openxmlformats-officedocument.presentationml.slid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38.xml" ContentType="application/vnd.openxmlformats-officedocument.presentationml.slide+xml"/>
  <Override PartName="/ppt/slides/slide5.xml" ContentType="application/vnd.openxmlformats-officedocument.presentationml.slide+xml"/>
  <Override PartName="/ppt/slides/slide4.xml" ContentType="application/vnd.openxmlformats-officedocument.presentationml.slide+xml"/>
  <Override PartName="/ppt/slides/slide6.xml" ContentType="application/vnd.openxmlformats-officedocument.presentationml.slide+xml"/>
  <Override PartName="/ppt/slideMasters/slideMaster2.xml" ContentType="application/vnd.openxmlformats-officedocument.presentationml.slideMaster+xml"/>
  <Override PartName="/ppt/slideMasters/slideMaster1.xml" ContentType="application/vnd.openxmlformats-officedocument.presentationml.slideMaster+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12.xml" ContentType="application/vnd.openxmlformats-officedocument.presentationml.slideLayout+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22.xml" ContentType="application/vnd.openxmlformats-officedocument.presentationml.slideLayout+xml"/>
  <Override PartName="/ppt/commentAuthors.xml" ContentType="application/vnd.openxmlformats-officedocument.presentationml.commentAuthors+xml"/>
  <Override PartName="/ppt/theme/theme1.xml" ContentType="application/vnd.openxmlformats-officedocument.theme+xml"/>
  <Override PartName="/ppt/notesMasters/notesMaster1.xml" ContentType="application/vnd.openxmlformats-officedocument.presentationml.notesMaster+xml"/>
  <Override PartName="/ppt/theme/theme3.xml" ContentType="application/vnd.openxmlformats-officedocument.theme+xml"/>
  <Override PartName="/ppt/theme/theme2.xml" ContentType="application/vnd.openxmlformats-officedocument.theme+xml"/>
  <Override PartName="/ppt/viewProps.xml" ContentType="application/vnd.openxmlformats-officedocument.presentationml.viewProps+xml"/>
  <Override PartName="/ppt/presProps.xml" ContentType="application/vnd.openxmlformats-officedocument.presentationml.pres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Lst>
  <p:notesMasterIdLst>
    <p:notesMasterId r:id="rId42"/>
  </p:notesMasterIdLst>
  <p:sldIdLst>
    <p:sldId id="353" r:id="rId3"/>
    <p:sldId id="354" r:id="rId4"/>
    <p:sldId id="355" r:id="rId5"/>
    <p:sldId id="364" r:id="rId6"/>
    <p:sldId id="365" r:id="rId7"/>
    <p:sldId id="366" r:id="rId8"/>
    <p:sldId id="367" r:id="rId9"/>
    <p:sldId id="368" r:id="rId10"/>
    <p:sldId id="369" r:id="rId11"/>
    <p:sldId id="370" r:id="rId12"/>
    <p:sldId id="371" r:id="rId13"/>
    <p:sldId id="333" r:id="rId14"/>
    <p:sldId id="372" r:id="rId15"/>
    <p:sldId id="322" r:id="rId16"/>
    <p:sldId id="323" r:id="rId17"/>
    <p:sldId id="324" r:id="rId18"/>
    <p:sldId id="325" r:id="rId19"/>
    <p:sldId id="326" r:id="rId20"/>
    <p:sldId id="327" r:id="rId21"/>
    <p:sldId id="328" r:id="rId22"/>
    <p:sldId id="329" r:id="rId23"/>
    <p:sldId id="330" r:id="rId24"/>
    <p:sldId id="373" r:id="rId25"/>
    <p:sldId id="362" r:id="rId26"/>
    <p:sldId id="374" r:id="rId27"/>
    <p:sldId id="375" r:id="rId28"/>
    <p:sldId id="345" r:id="rId29"/>
    <p:sldId id="377" r:id="rId30"/>
    <p:sldId id="378" r:id="rId31"/>
    <p:sldId id="338" r:id="rId32"/>
    <p:sldId id="349" r:id="rId33"/>
    <p:sldId id="348" r:id="rId34"/>
    <p:sldId id="347" r:id="rId35"/>
    <p:sldId id="350" r:id="rId36"/>
    <p:sldId id="351" r:id="rId37"/>
    <p:sldId id="379" r:id="rId38"/>
    <p:sldId id="380" r:id="rId39"/>
    <p:sldId id="341" r:id="rId40"/>
    <p:sldId id="381" r:id="rId4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Jill" initials="J" lastIdx="31" clrIdx="0"/>
  <p:cmAuthor id="1" name="Sarah Charlton" initials="SC" lastIdx="7" clrIdx="1"/>
  <p:cmAuthor id="2" name="Marie Huchzermeyer" initials="MH" lastIdx="1"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6436B"/>
    <a:srgbClr val="D6563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9017" autoAdjust="0"/>
  </p:normalViewPr>
  <p:slideViewPr>
    <p:cSldViewPr>
      <p:cViewPr varScale="1">
        <p:scale>
          <a:sx n="63" d="100"/>
          <a:sy n="63" d="100"/>
        </p:scale>
        <p:origin x="1512" y="66"/>
      </p:cViewPr>
      <p:guideLst>
        <p:guide orient="horz" pos="2160"/>
        <p:guide pos="2880"/>
      </p:guideLst>
    </p:cSldViewPr>
  </p:slideViewPr>
  <p:notesTextViewPr>
    <p:cViewPr>
      <p:scale>
        <a:sx n="1" d="1"/>
        <a:sy n="1" d="1"/>
      </p:scale>
      <p:origin x="0" y="0"/>
    </p:cViewPr>
  </p:notesTextViewPr>
  <p:sorterViewPr>
    <p:cViewPr>
      <p:scale>
        <a:sx n="100" d="100"/>
        <a:sy n="100" d="100"/>
      </p:scale>
      <p:origin x="0" y="6595"/>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notesMaster" Target="notesMasters/notesMaster1.xml"/><Relationship Id="rId47" Type="http://schemas.openxmlformats.org/officeDocument/2006/relationships/tableStyles" Target="tableStyles.xml"/><Relationship Id="rId50" Type="http://schemas.openxmlformats.org/officeDocument/2006/relationships/customXml" Target="../customXml/item3.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customXml" Target="../customXml/item2.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commentAuthors" Target="commentAuthors.xml"/><Relationship Id="rId48" Type="http://schemas.openxmlformats.org/officeDocument/2006/relationships/customXml" Target="../customXml/item1.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theme" Target="theme/theme1.xml"/><Relationship Id="rId20" Type="http://schemas.openxmlformats.org/officeDocument/2006/relationships/slide" Target="slides/slide18.xml"/><Relationship Id="rId41" Type="http://schemas.openxmlformats.org/officeDocument/2006/relationships/slide" Target="slides/slide39.xml"/><Relationship Id="rId1" Type="http://schemas.openxmlformats.org/officeDocument/2006/relationships/slideMaster" Target="slideMasters/slideMaster1.xml"/><Relationship Id="rId6"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83F5F5F-C5EB-4DA6-86AB-7BBA2488E1D7}" type="datetimeFigureOut">
              <a:rPr lang="en-US" smtClean="0"/>
              <a:t>4/19/2015</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31EA198-E0A6-4674-A7CE-4D452541762F}" type="slidenum">
              <a:rPr lang="en-US" smtClean="0"/>
              <a:t>‹#›</a:t>
            </a:fld>
            <a:endParaRPr lang="en-US" dirty="0"/>
          </a:p>
        </p:txBody>
      </p:sp>
    </p:spTree>
    <p:extLst>
      <p:ext uri="{BB962C8B-B14F-4D97-AF65-F5344CB8AC3E}">
        <p14:creationId xmlns:p14="http://schemas.microsoft.com/office/powerpoint/2010/main" val="11853044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51DEABC-D766-4322-8E78-B830FAE35C72}" type="datetime4">
              <a:rPr lang="en-US" smtClean="0"/>
              <a:pPr/>
              <a:t>April 19, 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38DF745-7D3F-47F4-83A3-874385CFAA69}" type="slidenum">
              <a:rPr lang="en-US" smtClean="0"/>
              <a:pPr/>
              <a:t>‹#›</a:t>
            </a:fld>
            <a:endParaRPr lang="en-US" dirty="0"/>
          </a:p>
        </p:txBody>
      </p:sp>
    </p:spTree>
    <p:extLst>
      <p:ext uri="{BB962C8B-B14F-4D97-AF65-F5344CB8AC3E}">
        <p14:creationId xmlns:p14="http://schemas.microsoft.com/office/powerpoint/2010/main" val="36766759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3333F43-3E86-47E4-BFBB-2476D384E1C6}" type="datetime4">
              <a:rPr lang="en-US" smtClean="0"/>
              <a:pPr/>
              <a:t>April 19, 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38DF745-7D3F-47F4-83A3-874385CFAA69}" type="slidenum">
              <a:rPr lang="en-US" smtClean="0"/>
              <a:pPr/>
              <a:t>‹#›</a:t>
            </a:fld>
            <a:endParaRPr lang="en-US" dirty="0"/>
          </a:p>
        </p:txBody>
      </p:sp>
    </p:spTree>
    <p:extLst>
      <p:ext uri="{BB962C8B-B14F-4D97-AF65-F5344CB8AC3E}">
        <p14:creationId xmlns:p14="http://schemas.microsoft.com/office/powerpoint/2010/main" val="41414125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smtClean="0"/>
              <a:t>Click to edit Master text styles</a:t>
            </a:r>
          </a:p>
        </p:txBody>
      </p:sp>
      <p:sp>
        <p:nvSpPr>
          <p:cNvPr id="4" name="Date Placeholder 3"/>
          <p:cNvSpPr>
            <a:spLocks noGrp="1"/>
          </p:cNvSpPr>
          <p:nvPr>
            <p:ph type="dt" sz="half" idx="10"/>
          </p:nvPr>
        </p:nvSpPr>
        <p:spPr/>
        <p:txBody>
          <a:bodyPr/>
          <a:lstStyle/>
          <a:p>
            <a:fld id="{751663BA-01FC-4367-B6F3-ABB2645D55F1}" type="datetime4">
              <a:rPr lang="en-US" smtClean="0"/>
              <a:pPr/>
              <a:t>April 19, 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38DF745-7D3F-47F4-83A3-874385CFAA69}" type="slidenum">
              <a:rPr lang="en-US" smtClean="0"/>
              <a:pPr/>
              <a:t>‹#›</a:t>
            </a:fld>
            <a:endParaRPr lang="en-US" dirty="0"/>
          </a:p>
        </p:txBody>
      </p:sp>
    </p:spTree>
    <p:extLst>
      <p:ext uri="{BB962C8B-B14F-4D97-AF65-F5344CB8AC3E}">
        <p14:creationId xmlns:p14="http://schemas.microsoft.com/office/powerpoint/2010/main" val="16926052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9B19C71-EC74-44AF-B27E-FC7DC3C3A61D}" type="datetime4">
              <a:rPr lang="en-US" smtClean="0"/>
              <a:pPr/>
              <a:t>April 19, 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38DF745-7D3F-47F4-83A3-874385CFAA69}" type="slidenum">
              <a:rPr lang="en-US" smtClean="0"/>
              <a:pPr/>
              <a:t>‹#›</a:t>
            </a:fld>
            <a:endParaRPr lang="en-US" dirty="0"/>
          </a:p>
        </p:txBody>
      </p:sp>
    </p:spTree>
    <p:extLst>
      <p:ext uri="{BB962C8B-B14F-4D97-AF65-F5344CB8AC3E}">
        <p14:creationId xmlns:p14="http://schemas.microsoft.com/office/powerpoint/2010/main" val="35014753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A5CDA29-3CBE-48EA-92AE-A996835462BA}" type="datetime4">
              <a:rPr lang="en-US" smtClean="0"/>
              <a:pPr/>
              <a:t>April 19, 2015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F38DF745-7D3F-47F4-83A3-874385CFAA69}" type="slidenum">
              <a:rPr lang="en-US" smtClean="0"/>
              <a:pPr/>
              <a:t>‹#›</a:t>
            </a:fld>
            <a:endParaRPr lang="en-US" dirty="0"/>
          </a:p>
        </p:txBody>
      </p:sp>
    </p:spTree>
    <p:extLst>
      <p:ext uri="{BB962C8B-B14F-4D97-AF65-F5344CB8AC3E}">
        <p14:creationId xmlns:p14="http://schemas.microsoft.com/office/powerpoint/2010/main" val="41888427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29EC054-3869-4501-B163-1BBFDE8DCE04}" type="datetime4">
              <a:rPr lang="en-US" smtClean="0"/>
              <a:pPr/>
              <a:t>April 19, 2015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F38DF745-7D3F-47F4-83A3-874385CFAA69}" type="slidenum">
              <a:rPr lang="en-US" smtClean="0"/>
              <a:pPr/>
              <a:t>‹#›</a:t>
            </a:fld>
            <a:endParaRPr lang="en-US" dirty="0"/>
          </a:p>
        </p:txBody>
      </p:sp>
    </p:spTree>
    <p:extLst>
      <p:ext uri="{BB962C8B-B14F-4D97-AF65-F5344CB8AC3E}">
        <p14:creationId xmlns:p14="http://schemas.microsoft.com/office/powerpoint/2010/main" val="33169133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A63D831-56C1-49CF-8EF7-8B9A98402BCD}" type="datetime4">
              <a:rPr lang="en-US" smtClean="0"/>
              <a:pPr/>
              <a:t>April 19, 2015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F38DF745-7D3F-47F4-83A3-874385CFAA69}" type="slidenum">
              <a:rPr lang="en-US" smtClean="0"/>
              <a:pPr/>
              <a:t>‹#›</a:t>
            </a:fld>
            <a:endParaRPr lang="en-US" dirty="0"/>
          </a:p>
        </p:txBody>
      </p:sp>
    </p:spTree>
    <p:extLst>
      <p:ext uri="{BB962C8B-B14F-4D97-AF65-F5344CB8AC3E}">
        <p14:creationId xmlns:p14="http://schemas.microsoft.com/office/powerpoint/2010/main" val="40664698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EAD5615-7F4F-4584-84D5-CC95918C321F}" type="datetime4">
              <a:rPr lang="en-US" smtClean="0"/>
              <a:pPr/>
              <a:t>April 19, 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6553200" y="6356350"/>
            <a:ext cx="2133600" cy="365125"/>
          </a:xfrm>
        </p:spPr>
        <p:txBody>
          <a:bodyPr/>
          <a:lstStyle/>
          <a:p>
            <a:fld id="{F38DF745-7D3F-47F4-83A3-874385CFAA69}" type="slidenum">
              <a:rPr lang="en-US" smtClean="0"/>
              <a:pPr/>
              <a:t>‹#›</a:t>
            </a:fld>
            <a:endParaRPr lang="en-US" dirty="0"/>
          </a:p>
        </p:txBody>
      </p:sp>
    </p:spTree>
    <p:extLst>
      <p:ext uri="{BB962C8B-B14F-4D97-AF65-F5344CB8AC3E}">
        <p14:creationId xmlns:p14="http://schemas.microsoft.com/office/powerpoint/2010/main" val="5805978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6EEA923-9BEE-48CE-9F28-5B525F399BAD}" type="datetime4">
              <a:rPr lang="en-US" smtClean="0"/>
              <a:pPr/>
              <a:t>April 19, 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38DF745-7D3F-47F4-83A3-874385CFAA69}" type="slidenum">
              <a:rPr lang="en-US" smtClean="0"/>
              <a:pPr/>
              <a:t>‹#›</a:t>
            </a:fld>
            <a:endParaRPr lang="en-US" dirty="0"/>
          </a:p>
        </p:txBody>
      </p:sp>
    </p:spTree>
    <p:extLst>
      <p:ext uri="{BB962C8B-B14F-4D97-AF65-F5344CB8AC3E}">
        <p14:creationId xmlns:p14="http://schemas.microsoft.com/office/powerpoint/2010/main" val="17806933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3131F9E-604E-4343-9F29-EF72E8231CAD}" type="datetime4">
              <a:rPr lang="en-US" smtClean="0"/>
              <a:pPr/>
              <a:t>April 19, 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38DF745-7D3F-47F4-83A3-874385CFAA69}" type="slidenum">
              <a:rPr lang="en-US" smtClean="0"/>
              <a:pPr/>
              <a:t>‹#›</a:t>
            </a:fld>
            <a:endParaRPr lang="en-US" dirty="0"/>
          </a:p>
        </p:txBody>
      </p:sp>
    </p:spTree>
    <p:extLst>
      <p:ext uri="{BB962C8B-B14F-4D97-AF65-F5344CB8AC3E}">
        <p14:creationId xmlns:p14="http://schemas.microsoft.com/office/powerpoint/2010/main" val="28209201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4A8E1CE-37F8-4102-8DF9-852A0A51F293}" type="datetime4">
              <a:rPr lang="en-US" smtClean="0"/>
              <a:pPr/>
              <a:t>April 19, 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38DF745-7D3F-47F4-83A3-874385CFAA69}" type="slidenum">
              <a:rPr lang="en-US" smtClean="0"/>
              <a:pPr/>
              <a:t>‹#›</a:t>
            </a:fld>
            <a:endParaRPr lang="en-US" dirty="0"/>
          </a:p>
        </p:txBody>
      </p:sp>
    </p:spTree>
    <p:extLst>
      <p:ext uri="{BB962C8B-B14F-4D97-AF65-F5344CB8AC3E}">
        <p14:creationId xmlns:p14="http://schemas.microsoft.com/office/powerpoint/2010/main" val="207280845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0645210-9A6B-394C-B5D4-BCD29EEA3504}" type="datetimeFigureOut">
              <a:rPr lang="en-US" smtClean="0"/>
              <a:t>4/19/2015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771C563-8144-CD4D-8608-BEFAC73CE31A}" type="slidenum">
              <a:rPr lang="en-US" smtClean="0"/>
              <a:t>‹#›</a:t>
            </a:fld>
            <a:endParaRPr lang="en-US" dirty="0"/>
          </a:p>
        </p:txBody>
      </p:sp>
    </p:spTree>
    <p:extLst>
      <p:ext uri="{BB962C8B-B14F-4D97-AF65-F5344CB8AC3E}">
        <p14:creationId xmlns:p14="http://schemas.microsoft.com/office/powerpoint/2010/main" val="72582595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0645210-9A6B-394C-B5D4-BCD29EEA3504}" type="datetimeFigureOut">
              <a:rPr lang="en-US" smtClean="0"/>
              <a:t>4/19/2015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771C563-8144-CD4D-8608-BEFAC73CE31A}" type="slidenum">
              <a:rPr lang="en-US" smtClean="0"/>
              <a:t>‹#›</a:t>
            </a:fld>
            <a:endParaRPr lang="en-US" dirty="0"/>
          </a:p>
        </p:txBody>
      </p:sp>
    </p:spTree>
    <p:extLst>
      <p:ext uri="{BB962C8B-B14F-4D97-AF65-F5344CB8AC3E}">
        <p14:creationId xmlns:p14="http://schemas.microsoft.com/office/powerpoint/2010/main" val="70765298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0645210-9A6B-394C-B5D4-BCD29EEA3504}" type="datetimeFigureOut">
              <a:rPr lang="en-US" smtClean="0"/>
              <a:t>4/19/2015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771C563-8144-CD4D-8608-BEFAC73CE31A}" type="slidenum">
              <a:rPr lang="en-US" smtClean="0"/>
              <a:t>‹#›</a:t>
            </a:fld>
            <a:endParaRPr lang="en-US" dirty="0"/>
          </a:p>
        </p:txBody>
      </p:sp>
    </p:spTree>
    <p:extLst>
      <p:ext uri="{BB962C8B-B14F-4D97-AF65-F5344CB8AC3E}">
        <p14:creationId xmlns:p14="http://schemas.microsoft.com/office/powerpoint/2010/main" val="327043100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0645210-9A6B-394C-B5D4-BCD29EEA3504}" type="datetimeFigureOut">
              <a:rPr lang="en-US" smtClean="0"/>
              <a:t>4/19/2015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771C563-8144-CD4D-8608-BEFAC73CE31A}" type="slidenum">
              <a:rPr lang="en-US" smtClean="0"/>
              <a:t>‹#›</a:t>
            </a:fld>
            <a:endParaRPr lang="en-US" dirty="0"/>
          </a:p>
        </p:txBody>
      </p:sp>
    </p:spTree>
    <p:extLst>
      <p:ext uri="{BB962C8B-B14F-4D97-AF65-F5344CB8AC3E}">
        <p14:creationId xmlns:p14="http://schemas.microsoft.com/office/powerpoint/2010/main" val="252635756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0645210-9A6B-394C-B5D4-BCD29EEA3504}" type="datetimeFigureOut">
              <a:rPr lang="en-US" smtClean="0"/>
              <a:t>4/19/2015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2771C563-8144-CD4D-8608-BEFAC73CE31A}" type="slidenum">
              <a:rPr lang="en-US" smtClean="0"/>
              <a:t>‹#›</a:t>
            </a:fld>
            <a:endParaRPr lang="en-US" dirty="0"/>
          </a:p>
        </p:txBody>
      </p:sp>
    </p:spTree>
    <p:extLst>
      <p:ext uri="{BB962C8B-B14F-4D97-AF65-F5344CB8AC3E}">
        <p14:creationId xmlns:p14="http://schemas.microsoft.com/office/powerpoint/2010/main" val="270792980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dirty="0" smtClean="0"/>
              <a:t>Click to edit Master title style</a:t>
            </a:r>
            <a:endParaRPr lang="en-US" dirty="0"/>
          </a:p>
        </p:txBody>
      </p:sp>
      <p:sp>
        <p:nvSpPr>
          <p:cNvPr id="3" name="Date Placeholder 2"/>
          <p:cNvSpPr>
            <a:spLocks noGrp="1"/>
          </p:cNvSpPr>
          <p:nvPr>
            <p:ph type="dt" sz="half" idx="10"/>
          </p:nvPr>
        </p:nvSpPr>
        <p:spPr/>
        <p:txBody>
          <a:bodyPr/>
          <a:lstStyle/>
          <a:p>
            <a:fld id="{A0645210-9A6B-394C-B5D4-BCD29EEA3504}" type="datetimeFigureOut">
              <a:rPr lang="en-US" smtClean="0"/>
              <a:t>4/19/2015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2771C563-8144-CD4D-8608-BEFAC73CE31A}" type="slidenum">
              <a:rPr lang="en-US" smtClean="0"/>
              <a:t>‹#›</a:t>
            </a:fld>
            <a:endParaRPr lang="en-US" dirty="0"/>
          </a:p>
        </p:txBody>
      </p:sp>
    </p:spTree>
    <p:extLst>
      <p:ext uri="{BB962C8B-B14F-4D97-AF65-F5344CB8AC3E}">
        <p14:creationId xmlns:p14="http://schemas.microsoft.com/office/powerpoint/2010/main" val="218805902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0645210-9A6B-394C-B5D4-BCD29EEA3504}" type="datetimeFigureOut">
              <a:rPr lang="en-US" smtClean="0"/>
              <a:t>4/19/2015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2771C563-8144-CD4D-8608-BEFAC73CE31A}" type="slidenum">
              <a:rPr lang="en-US" smtClean="0"/>
              <a:t>‹#›</a:t>
            </a:fld>
            <a:endParaRPr lang="en-US" dirty="0"/>
          </a:p>
        </p:txBody>
      </p:sp>
    </p:spTree>
    <p:extLst>
      <p:ext uri="{BB962C8B-B14F-4D97-AF65-F5344CB8AC3E}">
        <p14:creationId xmlns:p14="http://schemas.microsoft.com/office/powerpoint/2010/main" val="27159952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0645210-9A6B-394C-B5D4-BCD29EEA3504}" type="datetimeFigureOut">
              <a:rPr lang="en-US" smtClean="0"/>
              <a:t>4/19/2015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771C563-8144-CD4D-8608-BEFAC73CE31A}" type="slidenum">
              <a:rPr lang="en-US" smtClean="0"/>
              <a:t>‹#›</a:t>
            </a:fld>
            <a:endParaRPr lang="en-US" dirty="0"/>
          </a:p>
        </p:txBody>
      </p:sp>
    </p:spTree>
    <p:extLst>
      <p:ext uri="{BB962C8B-B14F-4D97-AF65-F5344CB8AC3E}">
        <p14:creationId xmlns:p14="http://schemas.microsoft.com/office/powerpoint/2010/main" val="2355605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0645210-9A6B-394C-B5D4-BCD29EEA3504}" type="datetimeFigureOut">
              <a:rPr lang="en-US" smtClean="0"/>
              <a:t>4/19/2015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771C563-8144-CD4D-8608-BEFAC73CE31A}" type="slidenum">
              <a:rPr lang="en-US" smtClean="0"/>
              <a:t>‹#›</a:t>
            </a:fld>
            <a:endParaRPr lang="en-US" dirty="0"/>
          </a:p>
        </p:txBody>
      </p:sp>
    </p:spTree>
    <p:extLst>
      <p:ext uri="{BB962C8B-B14F-4D97-AF65-F5344CB8AC3E}">
        <p14:creationId xmlns:p14="http://schemas.microsoft.com/office/powerpoint/2010/main" val="94256483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0645210-9A6B-394C-B5D4-BCD29EEA3504}" type="datetimeFigureOut">
              <a:rPr lang="en-US" smtClean="0"/>
              <a:t>4/19/2015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771C563-8144-CD4D-8608-BEFAC73CE31A}" type="slidenum">
              <a:rPr lang="en-US" smtClean="0"/>
              <a:t>‹#›</a:t>
            </a:fld>
            <a:endParaRPr lang="en-US" dirty="0"/>
          </a:p>
        </p:txBody>
      </p:sp>
    </p:spTree>
    <p:extLst>
      <p:ext uri="{BB962C8B-B14F-4D97-AF65-F5344CB8AC3E}">
        <p14:creationId xmlns:p14="http://schemas.microsoft.com/office/powerpoint/2010/main" val="42786251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0645210-9A6B-394C-B5D4-BCD29EEA3504}" type="datetimeFigureOut">
              <a:rPr lang="en-US" smtClean="0"/>
              <a:t>4/19/2015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771C563-8144-CD4D-8608-BEFAC73CE31A}" type="slidenum">
              <a:rPr lang="en-US" smtClean="0"/>
              <a:t>‹#›</a:t>
            </a:fld>
            <a:endParaRPr lang="en-US" dirty="0"/>
          </a:p>
        </p:txBody>
      </p:sp>
    </p:spTree>
    <p:extLst>
      <p:ext uri="{BB962C8B-B14F-4D97-AF65-F5344CB8AC3E}">
        <p14:creationId xmlns:p14="http://schemas.microsoft.com/office/powerpoint/2010/main" val="18173206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e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smtClean="0"/>
              <a:t>01_Click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7D0EFEE-2756-4A20-BF2A-63F0A94F99AC}" type="datetime4">
              <a:rPr lang="en-US" smtClean="0"/>
              <a:pPr/>
              <a:t>April 19, 2015</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38DF745-7D3F-47F4-83A3-874385CFAA69}" type="slidenum">
              <a:rPr lang="en-US" smtClean="0"/>
              <a:pPr/>
              <a:t>‹#›</a:t>
            </a:fld>
            <a:endParaRPr lang="en-US" dirty="0"/>
          </a:p>
        </p:txBody>
      </p:sp>
      <p:pic>
        <p:nvPicPr>
          <p:cNvPr id="7" name="Picture 6" descr="NUSP logo.jpg"/>
          <p:cNvPicPr>
            <a:picLocks noChangeAspect="1"/>
          </p:cNvPicPr>
          <p:nvPr userDrawn="1"/>
        </p:nvPicPr>
        <p:blipFill rotWithShape="1">
          <a:blip r:embed="rId13" cstate="email">
            <a:extLst>
              <a:ext uri="{28A0092B-C50C-407E-A947-70E740481C1C}">
                <a14:useLocalDpi xmlns:a14="http://schemas.microsoft.com/office/drawing/2010/main"/>
              </a:ext>
            </a:extLst>
          </a:blip>
          <a:srcRect/>
          <a:stretch/>
        </p:blipFill>
        <p:spPr>
          <a:xfrm>
            <a:off x="8472598" y="6120940"/>
            <a:ext cx="519132" cy="641677"/>
          </a:xfrm>
          <a:prstGeom prst="rect">
            <a:avLst/>
          </a:prstGeom>
        </p:spPr>
      </p:pic>
      <p:pic>
        <p:nvPicPr>
          <p:cNvPr id="8" name="Picture 7" descr="dhs_logo.jpg"/>
          <p:cNvPicPr>
            <a:picLocks noChangeAspect="1"/>
          </p:cNvPicPr>
          <p:nvPr userDrawn="1"/>
        </p:nvPicPr>
        <p:blipFill>
          <a:blip r:embed="rId14" cstate="email">
            <a:extLst>
              <a:ext uri="{28A0092B-C50C-407E-A947-70E740481C1C}">
                <a14:useLocalDpi xmlns:a14="http://schemas.microsoft.com/office/drawing/2010/main"/>
              </a:ext>
            </a:extLst>
          </a:blip>
          <a:stretch>
            <a:fillRect/>
          </a:stretch>
        </p:blipFill>
        <p:spPr>
          <a:xfrm>
            <a:off x="106951" y="6108547"/>
            <a:ext cx="1893925" cy="690712"/>
          </a:xfrm>
          <a:prstGeom prst="rect">
            <a:avLst/>
          </a:prstGeom>
        </p:spPr>
      </p:pic>
      <p:sp>
        <p:nvSpPr>
          <p:cNvPr id="10" name="Snip Single Corner Rectangle 9"/>
          <p:cNvSpPr/>
          <p:nvPr/>
        </p:nvSpPr>
        <p:spPr>
          <a:xfrm rot="5400000">
            <a:off x="8557767" y="-85422"/>
            <a:ext cx="292331" cy="463176"/>
          </a:xfrm>
          <a:prstGeom prst="snip1Rect">
            <a:avLst/>
          </a:prstGeom>
          <a:solidFill>
            <a:srgbClr val="D85636"/>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dirty="0"/>
          </a:p>
        </p:txBody>
      </p:sp>
      <p:sp>
        <p:nvSpPr>
          <p:cNvPr id="12" name="TextBox 11"/>
          <p:cNvSpPr txBox="1"/>
          <p:nvPr userDrawn="1"/>
        </p:nvSpPr>
        <p:spPr>
          <a:xfrm>
            <a:off x="2057400" y="-6720"/>
            <a:ext cx="3914588" cy="369332"/>
          </a:xfrm>
          <a:prstGeom prst="rect">
            <a:avLst/>
          </a:prstGeom>
          <a:noFill/>
        </p:spPr>
        <p:txBody>
          <a:bodyPr wrap="square" rtlCol="0">
            <a:spAutoFit/>
          </a:bodyPr>
          <a:lstStyle/>
          <a:p>
            <a:pPr algn="r"/>
            <a:r>
              <a:rPr lang="en-US" sz="900" dirty="0" smtClean="0">
                <a:solidFill>
                  <a:schemeClr val="bg1">
                    <a:lumMod val="50000"/>
                  </a:schemeClr>
                </a:solidFill>
                <a:latin typeface="Arial Narrow"/>
                <a:cs typeface="Arial Narrow"/>
              </a:rPr>
              <a:t>INTRODUCTION TO</a:t>
            </a:r>
          </a:p>
          <a:p>
            <a:pPr algn="r"/>
            <a:r>
              <a:rPr lang="en-US" sz="900" dirty="0" smtClean="0">
                <a:latin typeface="Arial Narrow"/>
                <a:cs typeface="Arial Narrow"/>
              </a:rPr>
              <a:t>INFORMAL SETTLEMENT UPGRADING</a:t>
            </a:r>
            <a:endParaRPr lang="en-US" sz="900" dirty="0">
              <a:latin typeface="Arial Narrow"/>
              <a:cs typeface="Arial Narrow"/>
            </a:endParaRPr>
          </a:p>
        </p:txBody>
      </p:sp>
      <p:sp>
        <p:nvSpPr>
          <p:cNvPr id="13" name="Rectangle 12"/>
          <p:cNvSpPr/>
          <p:nvPr userDrawn="1"/>
        </p:nvSpPr>
        <p:spPr>
          <a:xfrm>
            <a:off x="5943600" y="0"/>
            <a:ext cx="2489822" cy="292332"/>
          </a:xfrm>
          <a:prstGeom prst="rect">
            <a:avLst/>
          </a:prstGeom>
          <a:solidFill>
            <a:srgbClr val="86436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4" name="TextBox 13"/>
          <p:cNvSpPr txBox="1"/>
          <p:nvPr userDrawn="1"/>
        </p:nvSpPr>
        <p:spPr>
          <a:xfrm>
            <a:off x="8419326" y="-69408"/>
            <a:ext cx="552822" cy="400110"/>
          </a:xfrm>
          <a:prstGeom prst="rect">
            <a:avLst/>
          </a:prstGeom>
          <a:noFill/>
        </p:spPr>
        <p:txBody>
          <a:bodyPr wrap="square" rtlCol="0">
            <a:spAutoFit/>
          </a:bodyPr>
          <a:lstStyle/>
          <a:p>
            <a:pPr algn="ctr"/>
            <a:r>
              <a:rPr lang="en-US" sz="2000" b="1" i="0" dirty="0" smtClean="0">
                <a:solidFill>
                  <a:schemeClr val="bg1"/>
                </a:solidFill>
                <a:latin typeface="Arial Narrow"/>
                <a:cs typeface="Arial Narrow"/>
              </a:rPr>
              <a:t>12</a:t>
            </a:r>
            <a:endParaRPr lang="en-US" sz="2000" b="1" i="0" dirty="0">
              <a:solidFill>
                <a:schemeClr val="bg1"/>
              </a:solidFill>
              <a:latin typeface="Arial Narrow"/>
              <a:cs typeface="Arial Narrow"/>
            </a:endParaRPr>
          </a:p>
        </p:txBody>
      </p:sp>
      <p:sp>
        <p:nvSpPr>
          <p:cNvPr id="15" name="TextBox 14"/>
          <p:cNvSpPr txBox="1"/>
          <p:nvPr userDrawn="1"/>
        </p:nvSpPr>
        <p:spPr>
          <a:xfrm>
            <a:off x="5943600" y="8009"/>
            <a:ext cx="2489821" cy="246221"/>
          </a:xfrm>
          <a:prstGeom prst="rect">
            <a:avLst/>
          </a:prstGeom>
          <a:noFill/>
        </p:spPr>
        <p:txBody>
          <a:bodyPr wrap="square" rtlCol="0">
            <a:spAutoFit/>
          </a:bodyPr>
          <a:lstStyle/>
          <a:p>
            <a:pPr algn="ctr"/>
            <a:r>
              <a:rPr lang="en-US" sz="1000" dirty="0" smtClean="0">
                <a:solidFill>
                  <a:srgbClr val="FFFFFF"/>
                </a:solidFill>
                <a:latin typeface="Trebuchet MS"/>
                <a:cs typeface="Trebuchet MS"/>
              </a:rPr>
              <a:t>BUILDING HOUSES INCREMENTALLY</a:t>
            </a:r>
            <a:endParaRPr lang="en-US" sz="1000" dirty="0">
              <a:solidFill>
                <a:srgbClr val="FFFFFF"/>
              </a:solidFill>
              <a:latin typeface="Trebuchet MS"/>
              <a:cs typeface="Trebuchet MS"/>
            </a:endParaRPr>
          </a:p>
        </p:txBody>
      </p:sp>
    </p:spTree>
    <p:extLst>
      <p:ext uri="{BB962C8B-B14F-4D97-AF65-F5344CB8AC3E}">
        <p14:creationId xmlns:p14="http://schemas.microsoft.com/office/powerpoint/2010/main" val="132474877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iming>
    <p:tnLst>
      <p:par>
        <p:cTn id="1" dur="indefinite" restart="never" nodeType="tmRoot"/>
      </p:par>
    </p:tnLst>
  </p:timing>
  <p:hf sldNum="0" hdr="0" ftr="0" dt="0"/>
  <p:txStyles>
    <p:titleStyle>
      <a:lvl1pPr algn="l" defTabSz="457200" rtl="0" eaLnBrk="1" latinLnBrk="0" hangingPunct="1">
        <a:spcBef>
          <a:spcPct val="0"/>
        </a:spcBef>
        <a:buNone/>
        <a:defRPr sz="3600" b="1" i="0" kern="1200">
          <a:solidFill>
            <a:srgbClr val="D85636"/>
          </a:solidFill>
          <a:latin typeface="Arial Narrow"/>
          <a:ea typeface="+mj-ea"/>
          <a:cs typeface="Arial Narrow"/>
        </a:defRPr>
      </a:lvl1pPr>
    </p:titleStyle>
    <p:bodyStyle>
      <a:lvl1pPr marL="342900" indent="-342900" algn="l" defTabSz="457200" rtl="0" eaLnBrk="1" latinLnBrk="0" hangingPunct="1">
        <a:spcBef>
          <a:spcPct val="20000"/>
        </a:spcBef>
        <a:buFont typeface="Arial"/>
        <a:buChar char="•"/>
        <a:defRPr sz="2400" kern="1200">
          <a:solidFill>
            <a:schemeClr val="tx1">
              <a:lumMod val="65000"/>
              <a:lumOff val="35000"/>
            </a:schemeClr>
          </a:solidFill>
          <a:latin typeface="Trebuchet MS"/>
          <a:ea typeface="+mn-ea"/>
          <a:cs typeface="Trebuchet MS"/>
        </a:defRPr>
      </a:lvl1pPr>
      <a:lvl2pPr marL="742950" indent="-285750" algn="l" defTabSz="457200" rtl="0" eaLnBrk="1" latinLnBrk="0" hangingPunct="1">
        <a:spcBef>
          <a:spcPct val="20000"/>
        </a:spcBef>
        <a:buFont typeface="Arial"/>
        <a:buChar char="–"/>
        <a:defRPr sz="2200" kern="1200">
          <a:solidFill>
            <a:schemeClr val="tx1">
              <a:lumMod val="65000"/>
              <a:lumOff val="35000"/>
            </a:schemeClr>
          </a:solidFill>
          <a:latin typeface="Trebuchet MS"/>
          <a:ea typeface="+mn-ea"/>
          <a:cs typeface="Trebuchet MS"/>
        </a:defRPr>
      </a:lvl2pPr>
      <a:lvl3pPr marL="1143000" indent="-228600" algn="l" defTabSz="457200" rtl="0" eaLnBrk="1" latinLnBrk="0" hangingPunct="1">
        <a:spcBef>
          <a:spcPct val="20000"/>
        </a:spcBef>
        <a:buFont typeface="Arial"/>
        <a:buChar char="•"/>
        <a:defRPr sz="2000" kern="1200">
          <a:solidFill>
            <a:schemeClr val="tx1">
              <a:lumMod val="65000"/>
              <a:lumOff val="35000"/>
            </a:schemeClr>
          </a:solidFill>
          <a:latin typeface="Trebuchet MS"/>
          <a:ea typeface="+mn-ea"/>
          <a:cs typeface="Trebuchet MS"/>
        </a:defRPr>
      </a:lvl3pPr>
      <a:lvl4pPr marL="1600200" indent="-228600" algn="l" defTabSz="457200" rtl="0" eaLnBrk="1" latinLnBrk="0" hangingPunct="1">
        <a:spcBef>
          <a:spcPct val="20000"/>
        </a:spcBef>
        <a:buFont typeface="Arial"/>
        <a:buChar char="–"/>
        <a:defRPr sz="1800" kern="1200">
          <a:solidFill>
            <a:schemeClr val="tx1">
              <a:lumMod val="65000"/>
              <a:lumOff val="35000"/>
            </a:schemeClr>
          </a:solidFill>
          <a:latin typeface="Trebuchet MS"/>
          <a:ea typeface="+mn-ea"/>
          <a:cs typeface="Trebuchet MS"/>
        </a:defRPr>
      </a:lvl4pPr>
      <a:lvl5pPr marL="2057400" indent="-228600" algn="l" defTabSz="457200" rtl="0" eaLnBrk="1" latinLnBrk="0" hangingPunct="1">
        <a:spcBef>
          <a:spcPct val="20000"/>
        </a:spcBef>
        <a:buFont typeface="Arial"/>
        <a:buChar char="»"/>
        <a:defRPr sz="1600" kern="1200">
          <a:solidFill>
            <a:schemeClr val="tx1">
              <a:lumMod val="65000"/>
              <a:lumOff val="35000"/>
            </a:schemeClr>
          </a:solidFill>
          <a:latin typeface="Trebuchet MS"/>
          <a:ea typeface="+mn-ea"/>
          <a:cs typeface="Trebuchet M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Title slide only</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0645210-9A6B-394C-B5D4-BCD29EEA3504}" type="datetimeFigureOut">
              <a:rPr lang="en-US" smtClean="0"/>
              <a:t>4/19/2015</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771C563-8144-CD4D-8608-BEFAC73CE31A}" type="slidenum">
              <a:rPr lang="en-US" smtClean="0"/>
              <a:t>‹#›</a:t>
            </a:fld>
            <a:endParaRPr lang="en-US" dirty="0"/>
          </a:p>
        </p:txBody>
      </p:sp>
    </p:spTree>
    <p:extLst>
      <p:ext uri="{BB962C8B-B14F-4D97-AF65-F5344CB8AC3E}">
        <p14:creationId xmlns:p14="http://schemas.microsoft.com/office/powerpoint/2010/main" val="3739335029"/>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0" indent="0" algn="l" defTabSz="457200" rtl="0" eaLnBrk="1" latinLnBrk="0" hangingPunct="1">
        <a:spcBef>
          <a:spcPct val="20000"/>
        </a:spcBef>
        <a:buFont typeface="Arial"/>
        <a:buNone/>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7.xml"/><Relationship Id="rId4" Type="http://schemas.openxmlformats.org/officeDocument/2006/relationships/image" Target="../media/image3.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228600"/>
            <a:ext cx="9144000" cy="2514600"/>
          </a:xfrm>
          <a:prstGeom prst="rect">
            <a:avLst/>
          </a:prstGeom>
          <a:solidFill>
            <a:srgbClr val="D6563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1676400" y="-30162"/>
            <a:ext cx="5638800" cy="715962"/>
          </a:xfrm>
        </p:spPr>
        <p:txBody>
          <a:bodyPr anchor="b"/>
          <a:lstStyle/>
          <a:p>
            <a:pPr algn="l"/>
            <a:r>
              <a:rPr lang="en-US" sz="1400" dirty="0" smtClean="0">
                <a:solidFill>
                  <a:schemeClr val="bg1"/>
                </a:solidFill>
                <a:latin typeface="Arial Narrow"/>
                <a:cs typeface="Arial Narrow"/>
              </a:rPr>
              <a:t> INTRODUCTION TO</a:t>
            </a:r>
            <a:endParaRPr lang="en-US" sz="1400" dirty="0">
              <a:solidFill>
                <a:schemeClr val="bg1"/>
              </a:solidFill>
              <a:latin typeface="Arial Narrow"/>
              <a:cs typeface="Arial Narrow"/>
            </a:endParaRPr>
          </a:p>
        </p:txBody>
      </p:sp>
      <p:sp>
        <p:nvSpPr>
          <p:cNvPr id="3" name="Title 1"/>
          <p:cNvSpPr txBox="1">
            <a:spLocks/>
          </p:cNvSpPr>
          <p:nvPr/>
        </p:nvSpPr>
        <p:spPr>
          <a:xfrm>
            <a:off x="685800" y="533400"/>
            <a:ext cx="7772400" cy="609600"/>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b="1" dirty="0" smtClean="0">
                <a:solidFill>
                  <a:srgbClr val="FFFFFF"/>
                </a:solidFill>
                <a:latin typeface="Arial Narrow"/>
                <a:cs typeface="Arial Narrow"/>
              </a:rPr>
              <a:t>INFORMAL SETTLEMENT</a:t>
            </a:r>
          </a:p>
        </p:txBody>
      </p:sp>
      <p:sp>
        <p:nvSpPr>
          <p:cNvPr id="4" name="Title 1"/>
          <p:cNvSpPr txBox="1">
            <a:spLocks/>
          </p:cNvSpPr>
          <p:nvPr/>
        </p:nvSpPr>
        <p:spPr>
          <a:xfrm>
            <a:off x="685800" y="838200"/>
            <a:ext cx="7772400" cy="838201"/>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9000" b="1" dirty="0" smtClean="0">
                <a:solidFill>
                  <a:srgbClr val="FFFFFF"/>
                </a:solidFill>
                <a:latin typeface="Arial Narrow"/>
                <a:cs typeface="Arial Narrow"/>
              </a:rPr>
              <a:t>UPGRADING</a:t>
            </a:r>
            <a:endParaRPr lang="en-US" sz="9000" b="1" dirty="0">
              <a:solidFill>
                <a:srgbClr val="FFFFFF"/>
              </a:solidFill>
              <a:latin typeface="Arial Narrow"/>
              <a:cs typeface="Arial Narrow"/>
            </a:endParaRPr>
          </a:p>
        </p:txBody>
      </p:sp>
      <p:sp>
        <p:nvSpPr>
          <p:cNvPr id="6" name="Rectangle 5"/>
          <p:cNvSpPr/>
          <p:nvPr/>
        </p:nvSpPr>
        <p:spPr>
          <a:xfrm>
            <a:off x="0" y="2362200"/>
            <a:ext cx="9144000" cy="685800"/>
          </a:xfrm>
          <a:prstGeom prst="rect">
            <a:avLst/>
          </a:prstGeom>
          <a:solidFill>
            <a:srgbClr val="86436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7" name="Title 1"/>
          <p:cNvSpPr txBox="1">
            <a:spLocks/>
          </p:cNvSpPr>
          <p:nvPr/>
        </p:nvSpPr>
        <p:spPr>
          <a:xfrm>
            <a:off x="1676400" y="2438400"/>
            <a:ext cx="6705600" cy="457200"/>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2200" dirty="0" smtClean="0">
                <a:solidFill>
                  <a:schemeClr val="bg1"/>
                </a:solidFill>
                <a:latin typeface="Arial Narrow"/>
                <a:cs typeface="Arial Narrow"/>
              </a:rPr>
              <a:t>MODULE 9: BUILDING HOUSES INCREMENTALLY</a:t>
            </a:r>
            <a:endParaRPr lang="en-US" sz="2200" dirty="0">
              <a:solidFill>
                <a:schemeClr val="bg1"/>
              </a:solidFill>
              <a:latin typeface="Arial Narrow"/>
              <a:cs typeface="Arial Narrow"/>
            </a:endParaRPr>
          </a:p>
        </p:txBody>
      </p:sp>
      <p:pic>
        <p:nvPicPr>
          <p:cNvPr id="9" name="Picture 8" descr="NUSP logo.jpg"/>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8472598" y="6120940"/>
            <a:ext cx="519132" cy="641677"/>
          </a:xfrm>
          <a:prstGeom prst="rect">
            <a:avLst/>
          </a:prstGeom>
        </p:spPr>
      </p:pic>
      <p:pic>
        <p:nvPicPr>
          <p:cNvPr id="10" name="Picture 9" descr="dhs_logo.jp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6951" y="6108547"/>
            <a:ext cx="1893925" cy="690712"/>
          </a:xfrm>
          <a:prstGeom prst="rect">
            <a:avLst/>
          </a:prstGeom>
        </p:spPr>
      </p:pic>
      <p:pic>
        <p:nvPicPr>
          <p:cNvPr id="8" name="Picture 7" descr="Besters Sept 2004 sept 2014 small.jpg"/>
          <p:cNvPicPr>
            <a:picLocks noChangeAspect="1"/>
          </p:cNvPicPr>
          <p:nvPr/>
        </p:nvPicPr>
        <p:blipFill rotWithShape="1">
          <a:blip r:embed="rId4">
            <a:extLst>
              <a:ext uri="{28A0092B-C50C-407E-A947-70E740481C1C}">
                <a14:useLocalDpi xmlns:a14="http://schemas.microsoft.com/office/drawing/2010/main" val="0"/>
              </a:ext>
            </a:extLst>
          </a:blip>
          <a:srcRect t="26336" b="32305"/>
          <a:stretch/>
        </p:blipFill>
        <p:spPr>
          <a:xfrm>
            <a:off x="0" y="3124200"/>
            <a:ext cx="9144000" cy="2836333"/>
          </a:xfrm>
          <a:prstGeom prst="rect">
            <a:avLst/>
          </a:prstGeom>
        </p:spPr>
      </p:pic>
    </p:spTree>
    <p:extLst>
      <p:ext uri="{BB962C8B-B14F-4D97-AF65-F5344CB8AC3E}">
        <p14:creationId xmlns:p14="http://schemas.microsoft.com/office/powerpoint/2010/main" val="320433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t>Module purpose</a:t>
            </a:r>
          </a:p>
        </p:txBody>
      </p:sp>
      <p:sp>
        <p:nvSpPr>
          <p:cNvPr id="3" name="Content Placeholder 2"/>
          <p:cNvSpPr>
            <a:spLocks noGrp="1"/>
          </p:cNvSpPr>
          <p:nvPr>
            <p:ph idx="1"/>
          </p:nvPr>
        </p:nvSpPr>
        <p:spPr/>
        <p:txBody>
          <a:bodyPr>
            <a:normAutofit/>
          </a:bodyPr>
          <a:lstStyle/>
          <a:p>
            <a:pPr marL="0" indent="0">
              <a:buNone/>
            </a:pPr>
            <a:r>
              <a:rPr lang="en-AU" dirty="0"/>
              <a:t>This module will provide you with an understanding of the incremental approach to housing consolidation </a:t>
            </a:r>
            <a:r>
              <a:rPr lang="en-AU" dirty="0" smtClean="0"/>
              <a:t>(i.e. </a:t>
            </a:r>
            <a:r>
              <a:rPr lang="en-AU" dirty="0"/>
              <a:t>providing better houses for people to live in), and explain what municipalities can do to support people to upgrade their houses, so that this approach can be built into plans to develop sustainable human settlements.</a:t>
            </a:r>
            <a:endParaRPr lang="en-US" dirty="0"/>
          </a:p>
          <a:p>
            <a:pPr marL="0" indent="0">
              <a:buNone/>
            </a:pPr>
            <a:r>
              <a:rPr lang="en-AU" dirty="0"/>
              <a:t>The overall purpose is to enable you to encourage and support incremental housing processes in order to help households build better homes.</a:t>
            </a:r>
            <a:endParaRPr lang="en-US" dirty="0"/>
          </a:p>
          <a:p>
            <a:pPr marL="0" indent="0">
              <a:buNone/>
            </a:pPr>
            <a:endParaRPr lang="en-ZA" dirty="0"/>
          </a:p>
          <a:p>
            <a:pPr marL="0" indent="0">
              <a:buNone/>
            </a:pPr>
            <a:endParaRPr lang="en-US" dirty="0"/>
          </a:p>
        </p:txBody>
      </p:sp>
    </p:spTree>
    <p:extLst>
      <p:ext uri="{BB962C8B-B14F-4D97-AF65-F5344CB8AC3E}">
        <p14:creationId xmlns:p14="http://schemas.microsoft.com/office/powerpoint/2010/main" val="92619724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Learning Outcomes</a:t>
            </a:r>
            <a:endParaRPr lang="en-US" sz="3200" dirty="0"/>
          </a:p>
        </p:txBody>
      </p:sp>
      <p:sp>
        <p:nvSpPr>
          <p:cNvPr id="3" name="Content Placeholder 2"/>
          <p:cNvSpPr>
            <a:spLocks noGrp="1"/>
          </p:cNvSpPr>
          <p:nvPr>
            <p:ph idx="1"/>
          </p:nvPr>
        </p:nvSpPr>
        <p:spPr/>
        <p:txBody>
          <a:bodyPr>
            <a:normAutofit lnSpcReduction="10000"/>
          </a:bodyPr>
          <a:lstStyle/>
          <a:p>
            <a:pPr marL="0" indent="0">
              <a:buNone/>
            </a:pPr>
            <a:r>
              <a:rPr lang="en-AU" dirty="0"/>
              <a:t>After completing this module you should be able to:</a:t>
            </a:r>
            <a:endParaRPr lang="en-US" dirty="0"/>
          </a:p>
          <a:p>
            <a:pPr lvl="0"/>
            <a:r>
              <a:rPr lang="en-AU" dirty="0"/>
              <a:t>Recognise incremental approaches to housing as viable options for housing transformation;</a:t>
            </a:r>
            <a:endParaRPr lang="en-US" dirty="0"/>
          </a:p>
          <a:p>
            <a:pPr lvl="0"/>
            <a:r>
              <a:rPr lang="en-AU" dirty="0"/>
              <a:t>Recognise that there are different forms of incremental upgrading processes, with a focus on the potential of self-build processes;</a:t>
            </a:r>
            <a:endParaRPr lang="en-US" dirty="0"/>
          </a:p>
          <a:p>
            <a:pPr lvl="0"/>
            <a:r>
              <a:rPr lang="en-AU" dirty="0"/>
              <a:t>Describe a range of ways in which municipalities can provide support for housing improvements;</a:t>
            </a:r>
            <a:endParaRPr lang="en-US" dirty="0"/>
          </a:p>
          <a:p>
            <a:pPr lvl="0"/>
            <a:r>
              <a:rPr lang="en-AU" dirty="0"/>
              <a:t>Support people-centred approaches with regard to housing provision and improvement;</a:t>
            </a:r>
            <a:endParaRPr lang="en-US" dirty="0"/>
          </a:p>
          <a:p>
            <a:pPr lvl="0"/>
            <a:r>
              <a:rPr lang="en-AU" dirty="0"/>
              <a:t>Identify the various support systems and service providers in housing provision and improvement.</a:t>
            </a:r>
            <a:endParaRPr lang="en-US" dirty="0"/>
          </a:p>
          <a:p>
            <a:pPr marL="0" indent="0">
              <a:buNone/>
            </a:pPr>
            <a:endParaRPr lang="en-ZA" dirty="0"/>
          </a:p>
          <a:p>
            <a:pPr marL="0" indent="0">
              <a:buNone/>
            </a:pPr>
            <a:endParaRPr lang="en-US" dirty="0"/>
          </a:p>
        </p:txBody>
      </p:sp>
    </p:spTree>
    <p:extLst>
      <p:ext uri="{BB962C8B-B14F-4D97-AF65-F5344CB8AC3E}">
        <p14:creationId xmlns:p14="http://schemas.microsoft.com/office/powerpoint/2010/main" val="40018144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Module content </a:t>
            </a:r>
          </a:p>
        </p:txBody>
      </p:sp>
      <p:sp>
        <p:nvSpPr>
          <p:cNvPr id="3" name="Content Placeholder 2"/>
          <p:cNvSpPr>
            <a:spLocks noGrp="1"/>
          </p:cNvSpPr>
          <p:nvPr>
            <p:ph idx="1"/>
          </p:nvPr>
        </p:nvSpPr>
        <p:spPr/>
        <p:txBody>
          <a:bodyPr/>
          <a:lstStyle/>
          <a:p>
            <a:pPr marL="457200" indent="-457200">
              <a:buAutoNum type="arabicPeriod"/>
            </a:pPr>
            <a:r>
              <a:rPr lang="en-US" dirty="0" smtClean="0"/>
              <a:t>Incremental housing </a:t>
            </a:r>
          </a:p>
          <a:p>
            <a:pPr marL="457200" indent="-457200">
              <a:buAutoNum type="arabicPeriod"/>
            </a:pPr>
            <a:r>
              <a:rPr lang="en-AU" dirty="0"/>
              <a:t>What factors affect a household’s ability to consolidate their house</a:t>
            </a:r>
            <a:r>
              <a:rPr lang="en-AU" dirty="0" smtClean="0"/>
              <a:t>?</a:t>
            </a:r>
          </a:p>
          <a:p>
            <a:pPr marL="457200" indent="-457200">
              <a:buAutoNum type="arabicPeriod"/>
            </a:pPr>
            <a:r>
              <a:rPr lang="en-AU" dirty="0"/>
              <a:t>Supporting housing consolidation</a:t>
            </a:r>
            <a:endParaRPr lang="en-US" dirty="0"/>
          </a:p>
        </p:txBody>
      </p:sp>
    </p:spTree>
    <p:extLst>
      <p:ext uri="{BB962C8B-B14F-4D97-AF65-F5344CB8AC3E}">
        <p14:creationId xmlns:p14="http://schemas.microsoft.com/office/powerpoint/2010/main" val="2896445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858965"/>
            <a:ext cx="8229600" cy="2514600"/>
          </a:xfrm>
        </p:spPr>
        <p:txBody>
          <a:bodyPr/>
          <a:lstStyle/>
          <a:p>
            <a:r>
              <a:rPr lang="en-AU" dirty="0" smtClean="0"/>
              <a:t>Incremental </a:t>
            </a:r>
            <a:r>
              <a:rPr lang="en-AU" dirty="0"/>
              <a:t>housing is a step-by-step process of building and upgrading a house</a:t>
            </a:r>
            <a:r>
              <a:rPr lang="en-AU" dirty="0" smtClean="0"/>
              <a:t>.</a:t>
            </a:r>
          </a:p>
          <a:p>
            <a:r>
              <a:rPr lang="en-AU" dirty="0" smtClean="0"/>
              <a:t> </a:t>
            </a:r>
            <a:r>
              <a:rPr lang="en-AU" dirty="0"/>
              <a:t>It is a process whereby households build and extend their houses on an ad hoc basis in response to their needs and the availability of resources. </a:t>
            </a:r>
            <a:endParaRPr lang="en-US" dirty="0"/>
          </a:p>
          <a:p>
            <a:endParaRPr lang="en-AU" dirty="0"/>
          </a:p>
          <a:p>
            <a:endParaRPr lang="en-US" dirty="0"/>
          </a:p>
        </p:txBody>
      </p:sp>
      <p:sp>
        <p:nvSpPr>
          <p:cNvPr id="4" name="Title 1"/>
          <p:cNvSpPr>
            <a:spLocks noGrp="1"/>
          </p:cNvSpPr>
          <p:nvPr>
            <p:ph type="title"/>
          </p:nvPr>
        </p:nvSpPr>
        <p:spPr>
          <a:xfrm>
            <a:off x="457200" y="457200"/>
            <a:ext cx="8229600" cy="1143000"/>
          </a:xfrm>
        </p:spPr>
        <p:txBody>
          <a:bodyPr>
            <a:normAutofit fontScale="90000"/>
          </a:bodyPr>
          <a:lstStyle/>
          <a:p>
            <a:r>
              <a:rPr lang="en-US" dirty="0" smtClean="0"/>
              <a:t>1. Incremental housing </a:t>
            </a:r>
            <a:br>
              <a:rPr lang="en-US" dirty="0" smtClean="0"/>
            </a:br>
            <a:r>
              <a:rPr lang="en-US" dirty="0" smtClean="0"/>
              <a:t>What is incremental housing?</a:t>
            </a:r>
            <a:endParaRPr lang="en-US" dirty="0"/>
          </a:p>
        </p:txBody>
      </p:sp>
      <p:sp>
        <p:nvSpPr>
          <p:cNvPr id="5" name="TextBox 4"/>
          <p:cNvSpPr txBox="1"/>
          <p:nvPr/>
        </p:nvSpPr>
        <p:spPr>
          <a:xfrm>
            <a:off x="609600" y="4038600"/>
            <a:ext cx="7924800" cy="1938992"/>
          </a:xfrm>
          <a:prstGeom prst="rect">
            <a:avLst/>
          </a:prstGeom>
          <a:noFill/>
        </p:spPr>
        <p:txBody>
          <a:bodyPr wrap="square" rtlCol="0">
            <a:spAutoFit/>
          </a:bodyPr>
          <a:lstStyle/>
          <a:p>
            <a:pPr marL="0" lvl="1"/>
            <a:r>
              <a:rPr lang="en-US" sz="2400" b="1" dirty="0" smtClean="0">
                <a:solidFill>
                  <a:srgbClr val="D65636"/>
                </a:solidFill>
              </a:rPr>
              <a:t>→ </a:t>
            </a:r>
            <a:r>
              <a:rPr lang="en-US" sz="2400" dirty="0" smtClean="0">
                <a:solidFill>
                  <a:srgbClr val="D65636"/>
                </a:solidFill>
              </a:rPr>
              <a:t> </a:t>
            </a:r>
            <a:r>
              <a:rPr lang="en-AU" sz="2400" dirty="0" smtClean="0">
                <a:solidFill>
                  <a:srgbClr val="D65636"/>
                </a:solidFill>
              </a:rPr>
              <a:t>The </a:t>
            </a:r>
            <a:r>
              <a:rPr lang="en-AU" sz="2400" dirty="0">
                <a:solidFill>
                  <a:srgbClr val="D65636"/>
                </a:solidFill>
              </a:rPr>
              <a:t>essential element of incremental housing is that it enables households to respond to their own priorities and needs, and to have a greater level of authority over their own housing solutions.</a:t>
            </a:r>
            <a:endParaRPr lang="en-US" sz="2400" dirty="0">
              <a:solidFill>
                <a:srgbClr val="D65636"/>
              </a:solidFill>
            </a:endParaRPr>
          </a:p>
          <a:p>
            <a:pPr marL="0" lvl="1"/>
            <a:endParaRPr lang="en-US" sz="2400" dirty="0" smtClean="0">
              <a:solidFill>
                <a:srgbClr val="D65636"/>
              </a:solidFill>
            </a:endParaRPr>
          </a:p>
        </p:txBody>
      </p:sp>
    </p:spTree>
    <p:extLst>
      <p:ext uri="{BB962C8B-B14F-4D97-AF65-F5344CB8AC3E}">
        <p14:creationId xmlns:p14="http://schemas.microsoft.com/office/powerpoint/2010/main" val="12613536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People are doing it for themselves</a:t>
            </a:r>
            <a:endParaRPr lang="en-US" dirty="0"/>
          </a:p>
        </p:txBody>
      </p:sp>
      <p:sp>
        <p:nvSpPr>
          <p:cNvPr id="3" name="Content Placeholder 2"/>
          <p:cNvSpPr>
            <a:spLocks noGrp="1"/>
          </p:cNvSpPr>
          <p:nvPr>
            <p:ph idx="1"/>
          </p:nvPr>
        </p:nvSpPr>
        <p:spPr>
          <a:xfrm>
            <a:off x="457200" y="1295400"/>
            <a:ext cx="8229600" cy="3810000"/>
          </a:xfrm>
        </p:spPr>
        <p:txBody>
          <a:bodyPr>
            <a:normAutofit fontScale="92500"/>
          </a:bodyPr>
          <a:lstStyle/>
          <a:p>
            <a:r>
              <a:rPr lang="en-AU" dirty="0"/>
              <a:t>South Africa’s national programme for helping poor households to access housing is based on the premise that the government must build a house for each household. </a:t>
            </a:r>
            <a:endParaRPr lang="en-AU" dirty="0" smtClean="0"/>
          </a:p>
          <a:p>
            <a:r>
              <a:rPr lang="en-AU" dirty="0" smtClean="0"/>
              <a:t>However </a:t>
            </a:r>
            <a:r>
              <a:rPr lang="en-AU" dirty="0"/>
              <a:t>in South Africa, and all over the world, poor people are building their own houses. </a:t>
            </a:r>
            <a:endParaRPr lang="en-AU" dirty="0" smtClean="0"/>
          </a:p>
          <a:p>
            <a:r>
              <a:rPr lang="en-AU" dirty="0" smtClean="0"/>
              <a:t>As </a:t>
            </a:r>
            <a:r>
              <a:rPr lang="en-AU" dirty="0"/>
              <a:t>shown in the 2011 Census there were 1.25 million households in informal settlements and a further 700 000 in backyards. </a:t>
            </a:r>
            <a:endParaRPr lang="en-US" dirty="0"/>
          </a:p>
          <a:p>
            <a:r>
              <a:rPr lang="en-AU" dirty="0"/>
              <a:t>While these structures are informal, they provide shelter and represent a significant personal investment. </a:t>
            </a:r>
            <a:endParaRPr lang="en-AU" dirty="0" smtClean="0"/>
          </a:p>
          <a:p>
            <a:endParaRPr lang="en-US" dirty="0"/>
          </a:p>
        </p:txBody>
      </p:sp>
      <p:sp>
        <p:nvSpPr>
          <p:cNvPr id="4" name="TextBox 3"/>
          <p:cNvSpPr txBox="1"/>
          <p:nvPr/>
        </p:nvSpPr>
        <p:spPr>
          <a:xfrm>
            <a:off x="762000" y="4953000"/>
            <a:ext cx="7924800" cy="1569660"/>
          </a:xfrm>
          <a:prstGeom prst="rect">
            <a:avLst/>
          </a:prstGeom>
          <a:noFill/>
        </p:spPr>
        <p:txBody>
          <a:bodyPr wrap="square" rtlCol="0">
            <a:spAutoFit/>
          </a:bodyPr>
          <a:lstStyle/>
          <a:p>
            <a:pPr marL="0" lvl="1"/>
            <a:r>
              <a:rPr lang="en-US" sz="2400" b="1" dirty="0" smtClean="0">
                <a:solidFill>
                  <a:srgbClr val="D65636"/>
                </a:solidFill>
              </a:rPr>
              <a:t>→ </a:t>
            </a:r>
            <a:r>
              <a:rPr lang="en-US" sz="2400" dirty="0" smtClean="0">
                <a:solidFill>
                  <a:srgbClr val="D65636"/>
                </a:solidFill>
              </a:rPr>
              <a:t> </a:t>
            </a:r>
            <a:r>
              <a:rPr lang="en-AU" sz="2400" dirty="0" smtClean="0">
                <a:solidFill>
                  <a:srgbClr val="D65636"/>
                </a:solidFill>
              </a:rPr>
              <a:t>Generally</a:t>
            </a:r>
            <a:r>
              <a:rPr lang="en-AU" sz="2400" dirty="0">
                <a:solidFill>
                  <a:srgbClr val="D65636"/>
                </a:solidFill>
              </a:rPr>
              <a:t>, when people start to improve their dwellings they manage the improvements themselves, and they do the upgrades incrementally.</a:t>
            </a:r>
            <a:endParaRPr lang="en-US" sz="2400" dirty="0">
              <a:solidFill>
                <a:srgbClr val="D65636"/>
              </a:solidFill>
            </a:endParaRPr>
          </a:p>
          <a:p>
            <a:pPr marL="0" lvl="1"/>
            <a:endParaRPr lang="en-US" sz="2400" dirty="0" smtClean="0">
              <a:solidFill>
                <a:srgbClr val="D65636"/>
              </a:solidFill>
            </a:endParaRPr>
          </a:p>
        </p:txBody>
      </p:sp>
    </p:spTree>
    <p:extLst>
      <p:ext uri="{BB962C8B-B14F-4D97-AF65-F5344CB8AC3E}">
        <p14:creationId xmlns:p14="http://schemas.microsoft.com/office/powerpoint/2010/main" val="20859818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ZA" i="1" dirty="0" smtClean="0"/>
              <a:t>Activity </a:t>
            </a:r>
            <a:r>
              <a:rPr lang="en-ZA" i="1" dirty="0"/>
              <a:t>9.1: </a:t>
            </a:r>
            <a:r>
              <a:rPr lang="en-ZA" i="1" dirty="0" smtClean="0"/>
              <a:t>People are doing it for themselves</a:t>
            </a:r>
            <a:endParaRPr lang="en-US" dirty="0"/>
          </a:p>
        </p:txBody>
      </p:sp>
      <p:sp>
        <p:nvSpPr>
          <p:cNvPr id="3" name="Content Placeholder 2"/>
          <p:cNvSpPr>
            <a:spLocks noGrp="1"/>
          </p:cNvSpPr>
          <p:nvPr>
            <p:ph idx="1"/>
          </p:nvPr>
        </p:nvSpPr>
        <p:spPr/>
        <p:txBody>
          <a:bodyPr>
            <a:normAutofit lnSpcReduction="10000"/>
          </a:bodyPr>
          <a:lstStyle/>
          <a:p>
            <a:r>
              <a:rPr lang="en-ZA" b="1" dirty="0"/>
              <a:t>Type of activity: </a:t>
            </a:r>
            <a:r>
              <a:rPr lang="en-ZA" dirty="0"/>
              <a:t>Group work</a:t>
            </a:r>
            <a:endParaRPr lang="en-US" b="1" dirty="0"/>
          </a:p>
          <a:p>
            <a:r>
              <a:rPr lang="en-ZA" b="1" dirty="0"/>
              <a:t>Timing: </a:t>
            </a:r>
            <a:r>
              <a:rPr lang="en-ZA" dirty="0"/>
              <a:t>30 minutes</a:t>
            </a:r>
            <a:endParaRPr lang="en-US" b="1" dirty="0"/>
          </a:p>
          <a:p>
            <a:r>
              <a:rPr lang="en-ZA" b="1" i="1" dirty="0"/>
              <a:t>Purpose of the activity: </a:t>
            </a:r>
            <a:r>
              <a:rPr lang="en-ZA" i="1" dirty="0"/>
              <a:t>To recognise people’s creativity and the ways in which people house themselves and incrementally improve their own housing.</a:t>
            </a:r>
            <a:endParaRPr lang="en-US" b="1" i="1" dirty="0"/>
          </a:p>
          <a:p>
            <a:r>
              <a:rPr lang="en-ZA" b="1" i="1" dirty="0"/>
              <a:t>Instructions: </a:t>
            </a:r>
            <a:r>
              <a:rPr lang="en-ZA" i="1" dirty="0"/>
              <a:t>The facilitator will give you an album of photographs of houses that people have built for themselves in informal settlements</a:t>
            </a:r>
            <a:r>
              <a:rPr lang="en-ZA" i="1" dirty="0" smtClean="0"/>
              <a:t>.</a:t>
            </a:r>
          </a:p>
          <a:p>
            <a:pPr lvl="1"/>
            <a:r>
              <a:rPr lang="en-ZA" i="1" dirty="0"/>
              <a:t>What does each picture say to you?</a:t>
            </a:r>
            <a:endParaRPr lang="en-US" b="1" i="1" dirty="0"/>
          </a:p>
          <a:p>
            <a:pPr lvl="1"/>
            <a:r>
              <a:rPr lang="en-ZA" i="1" dirty="0" smtClean="0"/>
              <a:t>Write </a:t>
            </a:r>
            <a:r>
              <a:rPr lang="en-ZA" i="1" dirty="0"/>
              <a:t>a few comments on each </a:t>
            </a:r>
            <a:r>
              <a:rPr lang="en-ZA" i="1" dirty="0" smtClean="0"/>
              <a:t>picture in the Participants Manual </a:t>
            </a:r>
            <a:endParaRPr lang="en-US" b="1" i="1" dirty="0"/>
          </a:p>
          <a:p>
            <a:endParaRPr lang="en-US" b="1" i="1" dirty="0"/>
          </a:p>
          <a:p>
            <a:endParaRPr lang="en-US" dirty="0"/>
          </a:p>
        </p:txBody>
      </p:sp>
    </p:spTree>
    <p:extLst>
      <p:ext uri="{BB962C8B-B14F-4D97-AF65-F5344CB8AC3E}">
        <p14:creationId xmlns:p14="http://schemas.microsoft.com/office/powerpoint/2010/main" val="42895708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ZA" dirty="0"/>
              <a:t>Advantages of incremental </a:t>
            </a:r>
            <a:r>
              <a:rPr lang="en-ZA" dirty="0" smtClean="0"/>
              <a:t>housing</a:t>
            </a:r>
            <a:endParaRPr lang="en-US" dirty="0"/>
          </a:p>
        </p:txBody>
      </p:sp>
      <p:sp>
        <p:nvSpPr>
          <p:cNvPr id="4" name="Text Box 1"/>
          <p:cNvSpPr txBox="1"/>
          <p:nvPr/>
        </p:nvSpPr>
        <p:spPr>
          <a:xfrm>
            <a:off x="457200" y="1219200"/>
            <a:ext cx="7879080" cy="2209800"/>
          </a:xfrm>
          <a:prstGeom prst="rect">
            <a:avLst/>
          </a:prstGeom>
          <a:ln>
            <a:solidFill>
              <a:schemeClr val="bg2">
                <a:lumMod val="75000"/>
              </a:schemeClr>
            </a:solidFill>
          </a:ln>
          <a:effectLst>
            <a:outerShdw blurRad="50800" dist="38100" dir="2700000" algn="tl" rotWithShape="0">
              <a:prstClr val="black">
                <a:alpha val="40000"/>
              </a:prstClr>
            </a:outerShdw>
          </a:effectLst>
        </p:spPr>
        <p:style>
          <a:lnRef idx="1">
            <a:schemeClr val="dk1"/>
          </a:lnRef>
          <a:fillRef idx="2">
            <a:schemeClr val="dk1"/>
          </a:fillRef>
          <a:effectRef idx="1">
            <a:schemeClr val="dk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lnSpc>
                <a:spcPct val="115000"/>
              </a:lnSpc>
              <a:spcBef>
                <a:spcPts val="0"/>
              </a:spcBef>
              <a:spcAft>
                <a:spcPts val="600"/>
              </a:spcAft>
            </a:pPr>
            <a:r>
              <a:rPr lang="en-AU" sz="2000" dirty="0">
                <a:effectLst/>
                <a:latin typeface="Trebuchet MS" panose="020B0603020202020204" pitchFamily="34" charset="0"/>
                <a:ea typeface="MS Mincho" panose="02020609040205080304" pitchFamily="49" charset="-128"/>
                <a:cs typeface="Times New Roman" panose="02020603050405020304" pitchFamily="18" charset="0"/>
              </a:rPr>
              <a:t>“If we can figure out how to tap into the vitality and creativity of the people living in informality DESPITE the power differences, and how to LIBERATE the creativity from the bottom up we will be taking a big step towards the future we hope to see”.</a:t>
            </a:r>
            <a:endParaRPr lang="en-US" sz="2000" dirty="0">
              <a:effectLst/>
              <a:latin typeface="Trebuchet MS" panose="020B0603020202020204" pitchFamily="34" charset="0"/>
              <a:ea typeface="MS Mincho" panose="02020609040205080304" pitchFamily="49" charset="-128"/>
              <a:cs typeface="Times New Roman" panose="02020603050405020304" pitchFamily="18" charset="0"/>
            </a:endParaRPr>
          </a:p>
          <a:p>
            <a:pPr marL="0" marR="0" algn="ctr">
              <a:lnSpc>
                <a:spcPct val="115000"/>
              </a:lnSpc>
              <a:spcBef>
                <a:spcPts val="0"/>
              </a:spcBef>
              <a:spcAft>
                <a:spcPts val="600"/>
              </a:spcAft>
            </a:pPr>
            <a:r>
              <a:rPr lang="en-AU" sz="2000" i="1" dirty="0">
                <a:effectLst/>
                <a:latin typeface="Trebuchet MS" panose="020B0603020202020204" pitchFamily="34" charset="0"/>
                <a:ea typeface="MS Mincho" panose="02020609040205080304" pitchFamily="49" charset="-128"/>
                <a:cs typeface="Times New Roman" panose="02020603050405020304" pitchFamily="18" charset="0"/>
              </a:rPr>
              <a:t>UN Habitat: Janice Perlman. Urban Informality – Marginal or Mainstream?</a:t>
            </a:r>
            <a:endParaRPr lang="en-US" sz="2000" dirty="0">
              <a:effectLst/>
              <a:latin typeface="Trebuchet MS" panose="020B0603020202020204" pitchFamily="34" charset="0"/>
              <a:ea typeface="MS Mincho" panose="02020609040205080304" pitchFamily="49" charset="-128"/>
              <a:cs typeface="Times New Roman" panose="02020603050405020304" pitchFamily="18" charset="0"/>
            </a:endParaRPr>
          </a:p>
        </p:txBody>
      </p:sp>
      <p:pic>
        <p:nvPicPr>
          <p:cNvPr id="5" name="Picture 2" descr="C:\Documents and Settings\steve\My Documents\My Pictures\Projects\Housing Projects\Madelakufa Informal Settlement Ekurhuleni 2 Nov 10\Madelakufa Shack 'New Home For Owner' 2.JPG"/>
          <p:cNvPicPr>
            <a:picLocks noChangeAspect="1" noChangeArrowheads="1"/>
          </p:cNvPicPr>
          <p:nvPr/>
        </p:nvPicPr>
        <p:blipFill>
          <a:blip r:embed="rId2" cstate="print"/>
          <a:srcRect/>
          <a:stretch>
            <a:fillRect/>
          </a:stretch>
        </p:blipFill>
        <p:spPr bwMode="auto">
          <a:xfrm>
            <a:off x="1981200" y="3520440"/>
            <a:ext cx="5540086" cy="3352800"/>
          </a:xfrm>
          <a:prstGeom prst="rect">
            <a:avLst/>
          </a:prstGeom>
          <a:noFill/>
          <a:effectLst>
            <a:softEdge rad="63500"/>
          </a:effectLst>
        </p:spPr>
      </p:pic>
    </p:spTree>
    <p:extLst>
      <p:ext uri="{BB962C8B-B14F-4D97-AF65-F5344CB8AC3E}">
        <p14:creationId xmlns:p14="http://schemas.microsoft.com/office/powerpoint/2010/main" val="41378756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ZA" dirty="0"/>
              <a:t>Advantages of incremental </a:t>
            </a:r>
            <a:r>
              <a:rPr lang="en-ZA" dirty="0" smtClean="0"/>
              <a:t>housing cont.</a:t>
            </a:r>
            <a:endParaRPr lang="en-US" dirty="0"/>
          </a:p>
        </p:txBody>
      </p:sp>
      <p:sp>
        <p:nvSpPr>
          <p:cNvPr id="3" name="Content Placeholder 2"/>
          <p:cNvSpPr>
            <a:spLocks noGrp="1"/>
          </p:cNvSpPr>
          <p:nvPr>
            <p:ph idx="1"/>
          </p:nvPr>
        </p:nvSpPr>
        <p:spPr/>
        <p:txBody>
          <a:bodyPr>
            <a:normAutofit fontScale="92500"/>
          </a:bodyPr>
          <a:lstStyle/>
          <a:p>
            <a:pPr lvl="0"/>
            <a:r>
              <a:rPr lang="en-AU" dirty="0"/>
              <a:t>It enables households to invest constantly in improving their living conditions, as and when they are able to afford it.</a:t>
            </a:r>
            <a:endParaRPr lang="en-US" dirty="0"/>
          </a:p>
          <a:p>
            <a:pPr lvl="0"/>
            <a:r>
              <a:rPr lang="en-AU" dirty="0"/>
              <a:t>Households are improving their housing circumstances rather than waiting in poor conditions until a house is delivered by government.</a:t>
            </a:r>
            <a:endParaRPr lang="en-US" dirty="0"/>
          </a:p>
          <a:p>
            <a:pPr lvl="0"/>
            <a:r>
              <a:rPr lang="en-AU" dirty="0"/>
              <a:t>It enables government to use its funds to improve </a:t>
            </a:r>
            <a:r>
              <a:rPr lang="en-AU" dirty="0" smtClean="0"/>
              <a:t>services and social and community facilities</a:t>
            </a:r>
            <a:endParaRPr lang="en-US" dirty="0"/>
          </a:p>
          <a:p>
            <a:pPr lvl="0"/>
            <a:r>
              <a:rPr lang="en-AU" dirty="0" smtClean="0"/>
              <a:t>It </a:t>
            </a:r>
            <a:r>
              <a:rPr lang="en-AU" dirty="0"/>
              <a:t>is needs-oriented, being specific to the site and user.</a:t>
            </a:r>
            <a:endParaRPr lang="en-US" dirty="0"/>
          </a:p>
          <a:p>
            <a:pPr lvl="0"/>
            <a:r>
              <a:rPr lang="en-AU" dirty="0" smtClean="0"/>
              <a:t>The </a:t>
            </a:r>
            <a:r>
              <a:rPr lang="en-AU" dirty="0"/>
              <a:t>house can be designed for flexibility.</a:t>
            </a:r>
            <a:endParaRPr lang="en-US" dirty="0"/>
          </a:p>
          <a:p>
            <a:pPr lvl="0"/>
            <a:r>
              <a:rPr lang="en-AU" dirty="0"/>
              <a:t>No mortgage or formal credit is usually involved or required.</a:t>
            </a:r>
            <a:endParaRPr lang="en-US" dirty="0"/>
          </a:p>
          <a:p>
            <a:pPr lvl="0"/>
            <a:r>
              <a:rPr lang="en-AU" dirty="0"/>
              <a:t>Having a regular wage income is not a requirement to build a house incrementally.</a:t>
            </a:r>
            <a:endParaRPr lang="en-US" dirty="0"/>
          </a:p>
          <a:p>
            <a:endParaRPr lang="en-US" dirty="0"/>
          </a:p>
        </p:txBody>
      </p:sp>
    </p:spTree>
    <p:extLst>
      <p:ext uri="{BB962C8B-B14F-4D97-AF65-F5344CB8AC3E}">
        <p14:creationId xmlns:p14="http://schemas.microsoft.com/office/powerpoint/2010/main" val="13026781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ZA" i="1" dirty="0" smtClean="0"/>
              <a:t>Activity </a:t>
            </a:r>
            <a:r>
              <a:rPr lang="en-ZA" i="1" dirty="0"/>
              <a:t>9.2: </a:t>
            </a:r>
            <a:r>
              <a:rPr lang="en-ZA" i="1" dirty="0" smtClean="0"/>
              <a:t>The case for incremental housing </a:t>
            </a:r>
            <a:endParaRPr lang="en-US" dirty="0"/>
          </a:p>
        </p:txBody>
      </p:sp>
      <p:sp>
        <p:nvSpPr>
          <p:cNvPr id="3" name="Content Placeholder 2"/>
          <p:cNvSpPr>
            <a:spLocks noGrp="1"/>
          </p:cNvSpPr>
          <p:nvPr>
            <p:ph idx="1"/>
          </p:nvPr>
        </p:nvSpPr>
        <p:spPr/>
        <p:txBody>
          <a:bodyPr/>
          <a:lstStyle/>
          <a:p>
            <a:r>
              <a:rPr lang="en-ZA" b="1" i="1" dirty="0"/>
              <a:t>Type of activity: </a:t>
            </a:r>
            <a:r>
              <a:rPr lang="en-ZA" i="1" dirty="0"/>
              <a:t>Pair work</a:t>
            </a:r>
            <a:endParaRPr lang="en-US" b="1" i="1" dirty="0"/>
          </a:p>
          <a:p>
            <a:r>
              <a:rPr lang="en-ZA" b="1" i="1" dirty="0"/>
              <a:t>Timing: </a:t>
            </a:r>
            <a:r>
              <a:rPr lang="en-ZA" i="1" dirty="0"/>
              <a:t>5 minutes</a:t>
            </a:r>
            <a:endParaRPr lang="en-US" b="1" i="1" dirty="0"/>
          </a:p>
          <a:p>
            <a:r>
              <a:rPr lang="en-ZA" b="1" i="1" dirty="0"/>
              <a:t>Purpose: </a:t>
            </a:r>
            <a:r>
              <a:rPr lang="en-ZA" i="1" dirty="0"/>
              <a:t>To reinforce the case for incremental housing.</a:t>
            </a:r>
            <a:endParaRPr lang="en-US" b="1" i="1" dirty="0"/>
          </a:p>
          <a:p>
            <a:r>
              <a:rPr lang="en-ZA" b="1" i="1" dirty="0"/>
              <a:t>Instructions: </a:t>
            </a:r>
            <a:r>
              <a:rPr lang="en-ZA" i="1" dirty="0"/>
              <a:t>List as many reasons as you can why incremental housing and self-build options for informal settlements must be encouraged.</a:t>
            </a:r>
            <a:endParaRPr lang="en-US" b="1" i="1" dirty="0"/>
          </a:p>
          <a:p>
            <a:endParaRPr lang="en-US" dirty="0"/>
          </a:p>
        </p:txBody>
      </p:sp>
    </p:spTree>
    <p:extLst>
      <p:ext uri="{BB962C8B-B14F-4D97-AF65-F5344CB8AC3E}">
        <p14:creationId xmlns:p14="http://schemas.microsoft.com/office/powerpoint/2010/main" val="31826387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AU" dirty="0"/>
              <a:t>Will incremental housing become more significant</a:t>
            </a:r>
            <a:r>
              <a:rPr lang="en-AU" dirty="0" smtClean="0"/>
              <a:t>?</a:t>
            </a:r>
            <a:endParaRPr lang="en-US" dirty="0"/>
          </a:p>
        </p:txBody>
      </p:sp>
      <p:sp>
        <p:nvSpPr>
          <p:cNvPr id="3" name="Content Placeholder 2"/>
          <p:cNvSpPr>
            <a:spLocks noGrp="1"/>
          </p:cNvSpPr>
          <p:nvPr>
            <p:ph idx="1"/>
          </p:nvPr>
        </p:nvSpPr>
        <p:spPr>
          <a:xfrm>
            <a:off x="457200" y="1432878"/>
            <a:ext cx="8382000" cy="4525963"/>
          </a:xfrm>
        </p:spPr>
        <p:txBody>
          <a:bodyPr>
            <a:noAutofit/>
          </a:bodyPr>
          <a:lstStyle/>
          <a:p>
            <a:r>
              <a:rPr lang="en-AU" sz="1800" dirty="0"/>
              <a:t>There is increasing recognition </a:t>
            </a:r>
            <a:r>
              <a:rPr lang="en-AU" sz="1800" dirty="0" smtClean="0"/>
              <a:t>of </a:t>
            </a:r>
            <a:r>
              <a:rPr lang="en-AU" sz="1800" dirty="0"/>
              <a:t>the growing pressure on the funds available for human settlement. </a:t>
            </a:r>
            <a:endParaRPr lang="en-AU" sz="1800" dirty="0" smtClean="0"/>
          </a:p>
          <a:p>
            <a:r>
              <a:rPr lang="en-AU" sz="1800" dirty="0" smtClean="0"/>
              <a:t>As </a:t>
            </a:r>
            <a:r>
              <a:rPr lang="en-AU" sz="1800" dirty="0"/>
              <a:t>a result there is now increasing emphasis on informal settlement upgrading, and the need to develop mechanisms and approaches for the building or consolidation of houses within informal settlement upgrading projects. </a:t>
            </a:r>
            <a:endParaRPr lang="en-AU" sz="1800" dirty="0" smtClean="0"/>
          </a:p>
          <a:p>
            <a:r>
              <a:rPr lang="en-AU" sz="1800" dirty="0" smtClean="0"/>
              <a:t>Incremental </a:t>
            </a:r>
            <a:r>
              <a:rPr lang="en-AU" sz="1800" dirty="0"/>
              <a:t>housing approaches are further supported by the National Development Plan which indicates the following:</a:t>
            </a:r>
            <a:endParaRPr lang="en-US" sz="1800" dirty="0"/>
          </a:p>
          <a:p>
            <a:pPr marL="350838" indent="0">
              <a:buNone/>
            </a:pPr>
            <a:r>
              <a:rPr lang="en-AU" sz="1800" i="1" dirty="0"/>
              <a:t>Large amounts of money have been spent on the housing sector, but major problems remain. The system of state-provided housing has benefited many poor households, but may have undermined the incentive for people to upgrade their own housing circumstances and may have increased a dependency on the state for the supply of private goods. A national discussion is required on the future funding of housing in South Africa, and on the respective roles of the state, the private sector and individual households in providing housing and creating integrated and sustainable human settlements. (NDP p 270)</a:t>
            </a:r>
            <a:endParaRPr lang="en-US" sz="1800" dirty="0"/>
          </a:p>
          <a:p>
            <a:endParaRPr lang="en-US" sz="1800" dirty="0"/>
          </a:p>
        </p:txBody>
      </p:sp>
    </p:spTree>
    <p:extLst>
      <p:ext uri="{BB962C8B-B14F-4D97-AF65-F5344CB8AC3E}">
        <p14:creationId xmlns:p14="http://schemas.microsoft.com/office/powerpoint/2010/main" val="2955320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p:txBody>
          <a:bodyPr/>
          <a:lstStyle/>
          <a:p>
            <a:r>
              <a:rPr lang="en-US" dirty="0" smtClean="0"/>
              <a:t>How do people build incrementally?</a:t>
            </a:r>
            <a:endParaRPr lang="en-US" dirty="0"/>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38200" y="1387158"/>
            <a:ext cx="7239000" cy="4937760"/>
          </a:xfrm>
          <a:prstGeom prst="rect">
            <a:avLst/>
          </a:prstGeom>
        </p:spPr>
      </p:pic>
    </p:spTree>
    <p:extLst>
      <p:ext uri="{BB962C8B-B14F-4D97-AF65-F5344CB8AC3E}">
        <p14:creationId xmlns:p14="http://schemas.microsoft.com/office/powerpoint/2010/main" val="357806675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AU" dirty="0"/>
              <a:t>W</a:t>
            </a:r>
            <a:r>
              <a:rPr lang="en-AU" dirty="0" smtClean="0"/>
              <a:t>ays </a:t>
            </a:r>
            <a:r>
              <a:rPr lang="en-AU" dirty="0"/>
              <a:t>in which households build incrementally </a:t>
            </a:r>
            <a:endParaRPr lang="en-US" dirty="0"/>
          </a:p>
        </p:txBody>
      </p:sp>
      <p:sp>
        <p:nvSpPr>
          <p:cNvPr id="3" name="Content Placeholder 2"/>
          <p:cNvSpPr>
            <a:spLocks noGrp="1"/>
          </p:cNvSpPr>
          <p:nvPr>
            <p:ph idx="1"/>
          </p:nvPr>
        </p:nvSpPr>
        <p:spPr/>
        <p:txBody>
          <a:bodyPr>
            <a:normAutofit/>
          </a:bodyPr>
          <a:lstStyle/>
          <a:p>
            <a:pPr lvl="0"/>
            <a:r>
              <a:rPr lang="en-AU" dirty="0"/>
              <a:t>Self-build: The households build the house themselves, often with the help of family members in a process called sweat equity </a:t>
            </a:r>
            <a:endParaRPr lang="en-AU" dirty="0" smtClean="0"/>
          </a:p>
          <a:p>
            <a:pPr lvl="0"/>
            <a:r>
              <a:rPr lang="en-AU" dirty="0" smtClean="0"/>
              <a:t>Local </a:t>
            </a:r>
            <a:r>
              <a:rPr lang="en-AU" dirty="0"/>
              <a:t>contractors: The household accumulates materials and contracts a local builder, generally on a labour only basis, in stages, as resources allow.</a:t>
            </a:r>
            <a:endParaRPr lang="en-US" dirty="0"/>
          </a:p>
          <a:p>
            <a:pPr lvl="0"/>
            <a:r>
              <a:rPr lang="en-AU" dirty="0"/>
              <a:t>Community build: This is a process where the community as a group access materials and build the houses. This is called the People’s Housing Process and enables access to a certain level of government subsidy.</a:t>
            </a:r>
            <a:endParaRPr lang="en-US" dirty="0"/>
          </a:p>
          <a:p>
            <a:endParaRPr lang="en-US" dirty="0"/>
          </a:p>
        </p:txBody>
      </p:sp>
    </p:spTree>
    <p:extLst>
      <p:ext uri="{BB962C8B-B14F-4D97-AF65-F5344CB8AC3E}">
        <p14:creationId xmlns:p14="http://schemas.microsoft.com/office/powerpoint/2010/main" val="32733191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Diagramms2-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15000" y="1537643"/>
            <a:ext cx="2906938" cy="4157506"/>
          </a:xfrm>
          <a:prstGeom prst="rect">
            <a:avLst/>
          </a:prstGeom>
        </p:spPr>
      </p:pic>
      <p:sp>
        <p:nvSpPr>
          <p:cNvPr id="5" name="Subtitle 2"/>
          <p:cNvSpPr txBox="1">
            <a:spLocks/>
          </p:cNvSpPr>
          <p:nvPr/>
        </p:nvSpPr>
        <p:spPr>
          <a:xfrm>
            <a:off x="1371600" y="356476"/>
            <a:ext cx="6400800" cy="1752600"/>
          </a:xfrm>
          <a:prstGeom prst="rect">
            <a:avLst/>
          </a:prstGeom>
        </p:spPr>
        <p:txBody>
          <a:bodyPr vert="horz" lIns="91440" tIns="45720" rIns="91440" bIns="45720" rtlCol="0">
            <a:norm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endParaRPr lang="en-US" dirty="0"/>
          </a:p>
        </p:txBody>
      </p:sp>
      <p:sp>
        <p:nvSpPr>
          <p:cNvPr id="6" name="Subtitle 2"/>
          <p:cNvSpPr txBox="1">
            <a:spLocks/>
          </p:cNvSpPr>
          <p:nvPr/>
        </p:nvSpPr>
        <p:spPr>
          <a:xfrm>
            <a:off x="1371600" y="1976657"/>
            <a:ext cx="6400800" cy="1752600"/>
          </a:xfrm>
          <a:prstGeom prst="rect">
            <a:avLst/>
          </a:prstGeom>
        </p:spPr>
        <p:txBody>
          <a:bodyPr vert="horz" lIns="91440" tIns="45720" rIns="91440" bIns="45720" rtlCol="0">
            <a:norm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endParaRPr lang="en-US" dirty="0"/>
          </a:p>
        </p:txBody>
      </p:sp>
      <p:pic>
        <p:nvPicPr>
          <p:cNvPr id="10" name="Picture 9" descr="18393367.jpg"/>
          <p:cNvPicPr>
            <a:picLocks noChangeAspect="1"/>
          </p:cNvPicPr>
          <p:nvPr/>
        </p:nvPicPr>
        <p:blipFill rotWithShape="1">
          <a:blip r:embed="rId3">
            <a:extLst>
              <a:ext uri="{28A0092B-C50C-407E-A947-70E740481C1C}">
                <a14:useLocalDpi xmlns:a14="http://schemas.microsoft.com/office/drawing/2010/main" val="0"/>
              </a:ext>
            </a:extLst>
          </a:blip>
          <a:srcRect l="17424" r="13753"/>
          <a:stretch/>
        </p:blipFill>
        <p:spPr>
          <a:xfrm>
            <a:off x="838200" y="1626312"/>
            <a:ext cx="3733800" cy="4068837"/>
          </a:xfrm>
          <a:prstGeom prst="rect">
            <a:avLst/>
          </a:prstGeom>
        </p:spPr>
      </p:pic>
      <p:sp>
        <p:nvSpPr>
          <p:cNvPr id="13" name="TextBox 12"/>
          <p:cNvSpPr txBox="1"/>
          <p:nvPr/>
        </p:nvSpPr>
        <p:spPr>
          <a:xfrm>
            <a:off x="651225" y="6563312"/>
            <a:ext cx="3920775" cy="230832"/>
          </a:xfrm>
          <a:prstGeom prst="rect">
            <a:avLst/>
          </a:prstGeom>
          <a:noFill/>
        </p:spPr>
        <p:txBody>
          <a:bodyPr wrap="square" rtlCol="0">
            <a:spAutoFit/>
          </a:bodyPr>
          <a:lstStyle/>
          <a:p>
            <a:pPr algn="r"/>
            <a:r>
              <a:rPr lang="en-ZA" sz="900" dirty="0"/>
              <a:t>Source: panaramio.com/rafapalli</a:t>
            </a:r>
          </a:p>
        </p:txBody>
      </p:sp>
      <p:sp>
        <p:nvSpPr>
          <p:cNvPr id="2" name="Title 1"/>
          <p:cNvSpPr>
            <a:spLocks noGrp="1"/>
          </p:cNvSpPr>
          <p:nvPr>
            <p:ph type="title"/>
          </p:nvPr>
        </p:nvSpPr>
        <p:spPr/>
        <p:txBody>
          <a:bodyPr/>
          <a:lstStyle/>
          <a:p>
            <a:r>
              <a:rPr lang="en-US" dirty="0" smtClean="0"/>
              <a:t>Examples of incremental building </a:t>
            </a:r>
            <a:endParaRPr lang="en-US" dirty="0"/>
          </a:p>
        </p:txBody>
      </p:sp>
    </p:spTree>
    <p:extLst>
      <p:ext uri="{BB962C8B-B14F-4D97-AF65-F5344CB8AC3E}">
        <p14:creationId xmlns:p14="http://schemas.microsoft.com/office/powerpoint/2010/main" val="1038585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Diagramms2-02.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75062" y="1709203"/>
            <a:ext cx="2754538" cy="4386798"/>
          </a:xfrm>
          <a:prstGeom prst="rect">
            <a:avLst/>
          </a:prstGeom>
        </p:spPr>
      </p:pic>
      <p:pic>
        <p:nvPicPr>
          <p:cNvPr id="7" name="Picture 6" descr="Brickyards76.jpg"/>
          <p:cNvPicPr>
            <a:picLocks noChangeAspect="1"/>
          </p:cNvPicPr>
          <p:nvPr/>
        </p:nvPicPr>
        <p:blipFill rotWithShape="1">
          <a:blip r:embed="rId3" cstate="print">
            <a:extLst>
              <a:ext uri="{28A0092B-C50C-407E-A947-70E740481C1C}">
                <a14:useLocalDpi xmlns:a14="http://schemas.microsoft.com/office/drawing/2010/main" val="0"/>
              </a:ext>
            </a:extLst>
          </a:blip>
          <a:srcRect l="33714" r="5302"/>
          <a:stretch/>
        </p:blipFill>
        <p:spPr>
          <a:xfrm>
            <a:off x="608404" y="1626313"/>
            <a:ext cx="3949195" cy="4317287"/>
          </a:xfrm>
          <a:prstGeom prst="rect">
            <a:avLst/>
          </a:prstGeom>
        </p:spPr>
      </p:pic>
      <p:sp>
        <p:nvSpPr>
          <p:cNvPr id="5" name="Subtitle 2"/>
          <p:cNvSpPr txBox="1">
            <a:spLocks/>
          </p:cNvSpPr>
          <p:nvPr/>
        </p:nvSpPr>
        <p:spPr>
          <a:xfrm>
            <a:off x="1371600" y="356476"/>
            <a:ext cx="6400800" cy="1752600"/>
          </a:xfrm>
          <a:prstGeom prst="rect">
            <a:avLst/>
          </a:prstGeom>
        </p:spPr>
        <p:txBody>
          <a:bodyPr vert="horz" lIns="91440" tIns="45720" rIns="91440" bIns="45720" rtlCol="0">
            <a:norm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endParaRPr lang="en-US" dirty="0"/>
          </a:p>
        </p:txBody>
      </p:sp>
      <p:sp>
        <p:nvSpPr>
          <p:cNvPr id="6" name="Subtitle 2"/>
          <p:cNvSpPr txBox="1">
            <a:spLocks/>
          </p:cNvSpPr>
          <p:nvPr/>
        </p:nvSpPr>
        <p:spPr>
          <a:xfrm>
            <a:off x="1371600" y="1976657"/>
            <a:ext cx="6400800" cy="1752600"/>
          </a:xfrm>
          <a:prstGeom prst="rect">
            <a:avLst/>
          </a:prstGeom>
        </p:spPr>
        <p:txBody>
          <a:bodyPr vert="horz" lIns="91440" tIns="45720" rIns="91440" bIns="45720" rtlCol="0">
            <a:norm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endParaRPr lang="en-US" dirty="0"/>
          </a:p>
        </p:txBody>
      </p:sp>
      <p:sp>
        <p:nvSpPr>
          <p:cNvPr id="11" name="TextBox 10"/>
          <p:cNvSpPr txBox="1"/>
          <p:nvPr/>
        </p:nvSpPr>
        <p:spPr>
          <a:xfrm>
            <a:off x="651225" y="6563312"/>
            <a:ext cx="3920775" cy="230832"/>
          </a:xfrm>
          <a:prstGeom prst="rect">
            <a:avLst/>
          </a:prstGeom>
          <a:noFill/>
        </p:spPr>
        <p:txBody>
          <a:bodyPr wrap="square" rtlCol="0">
            <a:spAutoFit/>
          </a:bodyPr>
          <a:lstStyle/>
          <a:p>
            <a:pPr algn="r"/>
            <a:r>
              <a:rPr lang="en-ZA" sz="900" dirty="0" smtClean="0"/>
              <a:t>Image: J Bennett</a:t>
            </a:r>
            <a:endParaRPr lang="en-ZA" sz="900" dirty="0"/>
          </a:p>
        </p:txBody>
      </p:sp>
      <p:sp>
        <p:nvSpPr>
          <p:cNvPr id="12" name="Title 1"/>
          <p:cNvSpPr>
            <a:spLocks noGrp="1"/>
          </p:cNvSpPr>
          <p:nvPr>
            <p:ph type="title"/>
          </p:nvPr>
        </p:nvSpPr>
        <p:spPr>
          <a:xfrm>
            <a:off x="457200" y="274638"/>
            <a:ext cx="8229600" cy="1143000"/>
          </a:xfrm>
        </p:spPr>
        <p:txBody>
          <a:bodyPr/>
          <a:lstStyle/>
          <a:p>
            <a:r>
              <a:rPr lang="en-US" dirty="0" smtClean="0"/>
              <a:t>Examples of incremental building </a:t>
            </a:r>
            <a:endParaRPr lang="en-US" dirty="0"/>
          </a:p>
        </p:txBody>
      </p:sp>
    </p:spTree>
    <p:extLst>
      <p:ext uri="{BB962C8B-B14F-4D97-AF65-F5344CB8AC3E}">
        <p14:creationId xmlns:p14="http://schemas.microsoft.com/office/powerpoint/2010/main" val="251804874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Diagramms2-03.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75062" y="1626312"/>
            <a:ext cx="3319508" cy="4469687"/>
          </a:xfrm>
          <a:prstGeom prst="rect">
            <a:avLst/>
          </a:prstGeom>
        </p:spPr>
      </p:pic>
      <p:pic>
        <p:nvPicPr>
          <p:cNvPr id="10" name="Picture 9" descr="Alex 2.JPG"/>
          <p:cNvPicPr>
            <a:picLocks noChangeAspect="1"/>
          </p:cNvPicPr>
          <p:nvPr/>
        </p:nvPicPr>
        <p:blipFill rotWithShape="1">
          <a:blip r:embed="rId3" cstate="print">
            <a:extLst>
              <a:ext uri="{28A0092B-C50C-407E-A947-70E740481C1C}">
                <a14:useLocalDpi xmlns:a14="http://schemas.microsoft.com/office/drawing/2010/main" val="0"/>
              </a:ext>
            </a:extLst>
          </a:blip>
          <a:srcRect l="8139" r="23312"/>
          <a:stretch/>
        </p:blipFill>
        <p:spPr>
          <a:xfrm>
            <a:off x="607924" y="1626313"/>
            <a:ext cx="3946075" cy="4317287"/>
          </a:xfrm>
          <a:prstGeom prst="rect">
            <a:avLst/>
          </a:prstGeom>
        </p:spPr>
      </p:pic>
      <p:sp>
        <p:nvSpPr>
          <p:cNvPr id="5" name="Subtitle 2"/>
          <p:cNvSpPr txBox="1">
            <a:spLocks/>
          </p:cNvSpPr>
          <p:nvPr/>
        </p:nvSpPr>
        <p:spPr>
          <a:xfrm>
            <a:off x="1371600" y="356476"/>
            <a:ext cx="6400800" cy="1752600"/>
          </a:xfrm>
          <a:prstGeom prst="rect">
            <a:avLst/>
          </a:prstGeom>
        </p:spPr>
        <p:txBody>
          <a:bodyPr vert="horz" lIns="91440" tIns="45720" rIns="91440" bIns="45720" rtlCol="0">
            <a:norm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endParaRPr lang="en-US" dirty="0"/>
          </a:p>
        </p:txBody>
      </p:sp>
      <p:sp>
        <p:nvSpPr>
          <p:cNvPr id="6" name="Subtitle 2"/>
          <p:cNvSpPr txBox="1">
            <a:spLocks/>
          </p:cNvSpPr>
          <p:nvPr/>
        </p:nvSpPr>
        <p:spPr>
          <a:xfrm>
            <a:off x="1371600" y="1976657"/>
            <a:ext cx="6400800" cy="1752600"/>
          </a:xfrm>
          <a:prstGeom prst="rect">
            <a:avLst/>
          </a:prstGeom>
        </p:spPr>
        <p:txBody>
          <a:bodyPr vert="horz" lIns="91440" tIns="45720" rIns="91440" bIns="45720" rtlCol="0">
            <a:norm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endParaRPr lang="en-US" dirty="0"/>
          </a:p>
        </p:txBody>
      </p:sp>
      <p:sp>
        <p:nvSpPr>
          <p:cNvPr id="11" name="TextBox 10"/>
          <p:cNvSpPr txBox="1"/>
          <p:nvPr/>
        </p:nvSpPr>
        <p:spPr>
          <a:xfrm>
            <a:off x="651225" y="6563312"/>
            <a:ext cx="3920775" cy="230832"/>
          </a:xfrm>
          <a:prstGeom prst="rect">
            <a:avLst/>
          </a:prstGeom>
          <a:noFill/>
        </p:spPr>
        <p:txBody>
          <a:bodyPr wrap="square" rtlCol="0">
            <a:spAutoFit/>
          </a:bodyPr>
          <a:lstStyle/>
          <a:p>
            <a:pPr algn="r"/>
            <a:r>
              <a:rPr lang="en-ZA" sz="900" dirty="0" smtClean="0"/>
              <a:t>Image: C Morgado</a:t>
            </a:r>
            <a:endParaRPr lang="en-ZA" sz="900" dirty="0"/>
          </a:p>
        </p:txBody>
      </p:sp>
      <p:sp>
        <p:nvSpPr>
          <p:cNvPr id="12" name="Title 1"/>
          <p:cNvSpPr>
            <a:spLocks noGrp="1"/>
          </p:cNvSpPr>
          <p:nvPr>
            <p:ph type="title"/>
          </p:nvPr>
        </p:nvSpPr>
        <p:spPr>
          <a:xfrm>
            <a:off x="457200" y="274638"/>
            <a:ext cx="8229600" cy="1143000"/>
          </a:xfrm>
        </p:spPr>
        <p:txBody>
          <a:bodyPr/>
          <a:lstStyle/>
          <a:p>
            <a:r>
              <a:rPr lang="en-US" dirty="0" smtClean="0"/>
              <a:t>Examples of incremental building </a:t>
            </a:r>
            <a:endParaRPr lang="en-US" dirty="0"/>
          </a:p>
        </p:txBody>
      </p:sp>
    </p:spTree>
    <p:extLst>
      <p:ext uri="{BB962C8B-B14F-4D97-AF65-F5344CB8AC3E}">
        <p14:creationId xmlns:p14="http://schemas.microsoft.com/office/powerpoint/2010/main" val="124380912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Diagramms2-04.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75062" y="1447800"/>
            <a:ext cx="3314228" cy="4724400"/>
          </a:xfrm>
          <a:prstGeom prst="rect">
            <a:avLst/>
          </a:prstGeom>
        </p:spPr>
      </p:pic>
      <p:sp>
        <p:nvSpPr>
          <p:cNvPr id="6" name="Subtitle 2"/>
          <p:cNvSpPr txBox="1">
            <a:spLocks/>
          </p:cNvSpPr>
          <p:nvPr/>
        </p:nvSpPr>
        <p:spPr>
          <a:xfrm>
            <a:off x="1371600" y="1976657"/>
            <a:ext cx="6400800" cy="1752600"/>
          </a:xfrm>
          <a:prstGeom prst="rect">
            <a:avLst/>
          </a:prstGeom>
        </p:spPr>
        <p:txBody>
          <a:bodyPr vert="horz" lIns="91440" tIns="45720" rIns="91440" bIns="45720" rtlCol="0">
            <a:norm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endParaRPr lang="en-US" dirty="0"/>
          </a:p>
        </p:txBody>
      </p:sp>
      <p:pic>
        <p:nvPicPr>
          <p:cNvPr id="12" name="Picture 11" descr="Julia King 2.jpg"/>
          <p:cNvPicPr>
            <a:picLocks noChangeAspect="1"/>
          </p:cNvPicPr>
          <p:nvPr/>
        </p:nvPicPr>
        <p:blipFill rotWithShape="1">
          <a:blip r:embed="rId3" cstate="print">
            <a:extLst>
              <a:ext uri="{28A0092B-C50C-407E-A947-70E740481C1C}">
                <a14:useLocalDpi xmlns:a14="http://schemas.microsoft.com/office/drawing/2010/main" val="0"/>
              </a:ext>
            </a:extLst>
          </a:blip>
          <a:srcRect l="34277" t="5567" r="4271" b="21176"/>
          <a:stretch/>
        </p:blipFill>
        <p:spPr>
          <a:xfrm>
            <a:off x="457200" y="1626313"/>
            <a:ext cx="4096800" cy="3839382"/>
          </a:xfrm>
          <a:prstGeom prst="rect">
            <a:avLst/>
          </a:prstGeom>
        </p:spPr>
      </p:pic>
      <p:sp>
        <p:nvSpPr>
          <p:cNvPr id="13" name="TextBox 12"/>
          <p:cNvSpPr txBox="1"/>
          <p:nvPr/>
        </p:nvSpPr>
        <p:spPr>
          <a:xfrm>
            <a:off x="651225" y="6563312"/>
            <a:ext cx="3920775" cy="230832"/>
          </a:xfrm>
          <a:prstGeom prst="rect">
            <a:avLst/>
          </a:prstGeom>
          <a:noFill/>
        </p:spPr>
        <p:txBody>
          <a:bodyPr wrap="square" rtlCol="0">
            <a:spAutoFit/>
          </a:bodyPr>
          <a:lstStyle/>
          <a:p>
            <a:pPr algn="r"/>
            <a:r>
              <a:rPr lang="en-ZA" sz="900" dirty="0"/>
              <a:t>Source: India, Julia King, 2013</a:t>
            </a:r>
          </a:p>
        </p:txBody>
      </p:sp>
      <p:sp>
        <p:nvSpPr>
          <p:cNvPr id="11" name="Title 1"/>
          <p:cNvSpPr>
            <a:spLocks noGrp="1"/>
          </p:cNvSpPr>
          <p:nvPr>
            <p:ph type="title"/>
          </p:nvPr>
        </p:nvSpPr>
        <p:spPr>
          <a:xfrm>
            <a:off x="457200" y="274638"/>
            <a:ext cx="8229600" cy="1143000"/>
          </a:xfrm>
        </p:spPr>
        <p:txBody>
          <a:bodyPr/>
          <a:lstStyle/>
          <a:p>
            <a:r>
              <a:rPr lang="en-US" dirty="0" smtClean="0"/>
              <a:t>Examples of incremental building </a:t>
            </a:r>
            <a:endParaRPr lang="en-US" dirty="0"/>
          </a:p>
        </p:txBody>
      </p:sp>
    </p:spTree>
    <p:extLst>
      <p:ext uri="{BB962C8B-B14F-4D97-AF65-F5344CB8AC3E}">
        <p14:creationId xmlns:p14="http://schemas.microsoft.com/office/powerpoint/2010/main" val="11335143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2" descr="E:\BOOM\14 - NUSP\_images\Slide 4\How people build\JB Frame infill 2.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3400" y="1766951"/>
            <a:ext cx="5072846" cy="3736645"/>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3" descr="E:\BOOM\14 - NUSP\_images\Slide 4\How people build\INFILL .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885907" y="1408994"/>
            <a:ext cx="2800893" cy="4623335"/>
          </a:xfrm>
          <a:prstGeom prst="rect">
            <a:avLst/>
          </a:prstGeom>
          <a:noFill/>
          <a:extLst>
            <a:ext uri="{909E8E84-426E-40DD-AFC4-6F175D3DCCD1}">
              <a14:hiddenFill xmlns:a14="http://schemas.microsoft.com/office/drawing/2010/main">
                <a:solidFill>
                  <a:srgbClr val="FFFFFF"/>
                </a:solidFill>
              </a14:hiddenFill>
            </a:ext>
          </a:extLst>
        </p:spPr>
      </p:pic>
      <p:sp>
        <p:nvSpPr>
          <p:cNvPr id="6" name="Subtitle 2"/>
          <p:cNvSpPr txBox="1">
            <a:spLocks/>
          </p:cNvSpPr>
          <p:nvPr/>
        </p:nvSpPr>
        <p:spPr>
          <a:xfrm>
            <a:off x="1371600" y="1968062"/>
            <a:ext cx="6400800" cy="1752600"/>
          </a:xfrm>
          <a:prstGeom prst="rect">
            <a:avLst/>
          </a:prstGeom>
        </p:spPr>
        <p:txBody>
          <a:bodyPr vert="horz" lIns="91440" tIns="45720" rIns="91440" bIns="45720" rtlCol="0">
            <a:norm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endParaRPr lang="en-US" dirty="0"/>
          </a:p>
        </p:txBody>
      </p:sp>
      <p:sp>
        <p:nvSpPr>
          <p:cNvPr id="12" name="TextBox 11"/>
          <p:cNvSpPr txBox="1"/>
          <p:nvPr/>
        </p:nvSpPr>
        <p:spPr>
          <a:xfrm>
            <a:off x="2330390" y="5395726"/>
            <a:ext cx="3275856" cy="246221"/>
          </a:xfrm>
          <a:prstGeom prst="rect">
            <a:avLst/>
          </a:prstGeom>
          <a:noFill/>
        </p:spPr>
        <p:txBody>
          <a:bodyPr wrap="square" rtlCol="0">
            <a:spAutoFit/>
          </a:bodyPr>
          <a:lstStyle/>
          <a:p>
            <a:pPr algn="r"/>
            <a:r>
              <a:rPr lang="en-ZA" sz="1000" dirty="0" smtClean="0"/>
              <a:t>Image: J Bennett</a:t>
            </a:r>
            <a:endParaRPr lang="en-ZA" sz="1000" dirty="0"/>
          </a:p>
        </p:txBody>
      </p:sp>
      <p:sp>
        <p:nvSpPr>
          <p:cNvPr id="13" name="Title 1"/>
          <p:cNvSpPr>
            <a:spLocks noGrp="1"/>
          </p:cNvSpPr>
          <p:nvPr>
            <p:ph type="title"/>
          </p:nvPr>
        </p:nvSpPr>
        <p:spPr/>
        <p:txBody>
          <a:bodyPr/>
          <a:lstStyle/>
          <a:p>
            <a:r>
              <a:rPr lang="en-US" dirty="0" smtClean="0"/>
              <a:t>Examples of incremental building </a:t>
            </a:r>
            <a:endParaRPr lang="en-US" dirty="0"/>
          </a:p>
        </p:txBody>
      </p:sp>
    </p:spTree>
    <p:extLst>
      <p:ext uri="{BB962C8B-B14F-4D97-AF65-F5344CB8AC3E}">
        <p14:creationId xmlns:p14="http://schemas.microsoft.com/office/powerpoint/2010/main" val="136587808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2" descr="E:\BOOM\14 - NUSP\_images\Slide 4\How people build\MH going up Kya Sands.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10403" b="10403"/>
          <a:stretch/>
        </p:blipFill>
        <p:spPr bwMode="auto">
          <a:xfrm>
            <a:off x="304800" y="1188720"/>
            <a:ext cx="5301446" cy="4194794"/>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3" descr="E:\BOOM\14 - NUSP\_images\Slide 4\How people build\UP.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55212" y="1600199"/>
            <a:ext cx="2514041" cy="4419601"/>
          </a:xfrm>
          <a:prstGeom prst="rect">
            <a:avLst/>
          </a:prstGeom>
          <a:noFill/>
          <a:extLst>
            <a:ext uri="{909E8E84-426E-40DD-AFC4-6F175D3DCCD1}">
              <a14:hiddenFill xmlns:a14="http://schemas.microsoft.com/office/drawing/2010/main">
                <a:solidFill>
                  <a:srgbClr val="FFFFFF"/>
                </a:solidFill>
              </a14:hiddenFill>
            </a:ext>
          </a:extLst>
        </p:spPr>
      </p:pic>
      <p:sp>
        <p:nvSpPr>
          <p:cNvPr id="5" name="Subtitle 2"/>
          <p:cNvSpPr txBox="1">
            <a:spLocks/>
          </p:cNvSpPr>
          <p:nvPr/>
        </p:nvSpPr>
        <p:spPr>
          <a:xfrm>
            <a:off x="1371600" y="356476"/>
            <a:ext cx="6400800" cy="1752600"/>
          </a:xfrm>
          <a:prstGeom prst="rect">
            <a:avLst/>
          </a:prstGeom>
        </p:spPr>
        <p:txBody>
          <a:bodyPr vert="horz" lIns="91440" tIns="45720" rIns="91440" bIns="45720" rtlCol="0">
            <a:norm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endParaRPr lang="en-US" dirty="0"/>
          </a:p>
        </p:txBody>
      </p:sp>
      <p:sp>
        <p:nvSpPr>
          <p:cNvPr id="6" name="Subtitle 2"/>
          <p:cNvSpPr txBox="1">
            <a:spLocks/>
          </p:cNvSpPr>
          <p:nvPr/>
        </p:nvSpPr>
        <p:spPr>
          <a:xfrm>
            <a:off x="1371600" y="1968062"/>
            <a:ext cx="6400800" cy="1752600"/>
          </a:xfrm>
          <a:prstGeom prst="rect">
            <a:avLst/>
          </a:prstGeom>
        </p:spPr>
        <p:txBody>
          <a:bodyPr vert="horz" lIns="91440" tIns="45720" rIns="91440" bIns="45720" rtlCol="0">
            <a:norm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endParaRPr lang="en-US" dirty="0"/>
          </a:p>
        </p:txBody>
      </p:sp>
      <p:sp>
        <p:nvSpPr>
          <p:cNvPr id="12" name="TextBox 11"/>
          <p:cNvSpPr txBox="1"/>
          <p:nvPr/>
        </p:nvSpPr>
        <p:spPr>
          <a:xfrm>
            <a:off x="2330390" y="5381753"/>
            <a:ext cx="3275856" cy="246221"/>
          </a:xfrm>
          <a:prstGeom prst="rect">
            <a:avLst/>
          </a:prstGeom>
          <a:noFill/>
        </p:spPr>
        <p:txBody>
          <a:bodyPr wrap="square" rtlCol="0">
            <a:spAutoFit/>
          </a:bodyPr>
          <a:lstStyle/>
          <a:p>
            <a:pPr algn="r"/>
            <a:r>
              <a:rPr lang="en-ZA" sz="1000" dirty="0" smtClean="0"/>
              <a:t>Image: M Huchzermeyer</a:t>
            </a:r>
            <a:endParaRPr lang="en-ZA" sz="1000" dirty="0"/>
          </a:p>
        </p:txBody>
      </p:sp>
      <p:sp>
        <p:nvSpPr>
          <p:cNvPr id="13" name="Title 1"/>
          <p:cNvSpPr>
            <a:spLocks noGrp="1"/>
          </p:cNvSpPr>
          <p:nvPr>
            <p:ph type="title"/>
          </p:nvPr>
        </p:nvSpPr>
        <p:spPr>
          <a:xfrm>
            <a:off x="457200" y="274638"/>
            <a:ext cx="8229600" cy="1143000"/>
          </a:xfrm>
        </p:spPr>
        <p:txBody>
          <a:bodyPr/>
          <a:lstStyle/>
          <a:p>
            <a:r>
              <a:rPr lang="en-US" dirty="0" smtClean="0"/>
              <a:t>Examples of incremental building </a:t>
            </a:r>
            <a:endParaRPr lang="en-US" dirty="0"/>
          </a:p>
        </p:txBody>
      </p:sp>
    </p:spTree>
    <p:extLst>
      <p:ext uri="{BB962C8B-B14F-4D97-AF65-F5344CB8AC3E}">
        <p14:creationId xmlns:p14="http://schemas.microsoft.com/office/powerpoint/2010/main" val="96487358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2" descr="E:\BOOM\14 - NUSP\_images\Slide 4\How people build\JB bakyard.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7200" y="1968062"/>
            <a:ext cx="5073888" cy="3736645"/>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3" descr="E:\BOOM\14 - NUSP\_images\Slide 4\How people build\backyard.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607288" y="1625065"/>
            <a:ext cx="3469675" cy="4602502"/>
          </a:xfrm>
          <a:prstGeom prst="rect">
            <a:avLst/>
          </a:prstGeom>
          <a:noFill/>
          <a:extLst>
            <a:ext uri="{909E8E84-426E-40DD-AFC4-6F175D3DCCD1}">
              <a14:hiddenFill xmlns:a14="http://schemas.microsoft.com/office/drawing/2010/main">
                <a:solidFill>
                  <a:srgbClr val="FFFFFF"/>
                </a:solidFill>
              </a14:hiddenFill>
            </a:ext>
          </a:extLst>
        </p:spPr>
      </p:pic>
      <p:sp>
        <p:nvSpPr>
          <p:cNvPr id="6" name="Subtitle 2"/>
          <p:cNvSpPr txBox="1">
            <a:spLocks/>
          </p:cNvSpPr>
          <p:nvPr/>
        </p:nvSpPr>
        <p:spPr>
          <a:xfrm>
            <a:off x="1371600" y="1968062"/>
            <a:ext cx="6400800" cy="1752600"/>
          </a:xfrm>
          <a:prstGeom prst="rect">
            <a:avLst/>
          </a:prstGeom>
        </p:spPr>
        <p:txBody>
          <a:bodyPr vert="horz" lIns="91440" tIns="45720" rIns="91440" bIns="45720" rtlCol="0">
            <a:norm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endParaRPr lang="en-US" dirty="0"/>
          </a:p>
        </p:txBody>
      </p:sp>
      <p:sp>
        <p:nvSpPr>
          <p:cNvPr id="14" name="TextBox 13"/>
          <p:cNvSpPr txBox="1"/>
          <p:nvPr/>
        </p:nvSpPr>
        <p:spPr>
          <a:xfrm>
            <a:off x="2330390" y="5361710"/>
            <a:ext cx="3275856" cy="246221"/>
          </a:xfrm>
          <a:prstGeom prst="rect">
            <a:avLst/>
          </a:prstGeom>
          <a:noFill/>
        </p:spPr>
        <p:txBody>
          <a:bodyPr wrap="square" rtlCol="0">
            <a:spAutoFit/>
          </a:bodyPr>
          <a:lstStyle/>
          <a:p>
            <a:pPr algn="r"/>
            <a:r>
              <a:rPr lang="en-ZA" sz="1000" dirty="0" smtClean="0"/>
              <a:t>Image: J Bennett</a:t>
            </a:r>
            <a:endParaRPr lang="en-ZA" sz="1000" dirty="0"/>
          </a:p>
        </p:txBody>
      </p:sp>
      <p:sp>
        <p:nvSpPr>
          <p:cNvPr id="12" name="Title 1"/>
          <p:cNvSpPr>
            <a:spLocks noGrp="1"/>
          </p:cNvSpPr>
          <p:nvPr>
            <p:ph type="title"/>
          </p:nvPr>
        </p:nvSpPr>
        <p:spPr>
          <a:xfrm>
            <a:off x="457200" y="274638"/>
            <a:ext cx="8229600" cy="1143000"/>
          </a:xfrm>
        </p:spPr>
        <p:txBody>
          <a:bodyPr/>
          <a:lstStyle/>
          <a:p>
            <a:r>
              <a:rPr lang="en-US" dirty="0" smtClean="0"/>
              <a:t>Examples of incremental building </a:t>
            </a:r>
            <a:endParaRPr lang="en-US" dirty="0"/>
          </a:p>
        </p:txBody>
      </p:sp>
    </p:spTree>
    <p:extLst>
      <p:ext uri="{BB962C8B-B14F-4D97-AF65-F5344CB8AC3E}">
        <p14:creationId xmlns:p14="http://schemas.microsoft.com/office/powerpoint/2010/main" val="393748492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2" descr="E:\BOOM\14 - NUSP\_images\Slide 4\How people build\LK MS inside ex building.jpg"/>
          <p:cNvPicPr>
            <a:picLocks noChangeAspect="1" noChangeArrowheads="1"/>
          </p:cNvPicPr>
          <p:nvPr/>
        </p:nvPicPr>
        <p:blipFill rotWithShape="1">
          <a:blip r:embed="rId2">
            <a:extLst>
              <a:ext uri="{28A0092B-C50C-407E-A947-70E740481C1C}">
                <a14:useLocalDpi xmlns:a14="http://schemas.microsoft.com/office/drawing/2010/main" val="0"/>
              </a:ext>
            </a:extLst>
          </a:blip>
          <a:srcRect l="-3" t="8542" r="5717" b="7052"/>
          <a:stretch/>
        </p:blipFill>
        <p:spPr bwMode="auto">
          <a:xfrm>
            <a:off x="381000" y="1645920"/>
            <a:ext cx="4876800" cy="3749040"/>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3" descr="E:\BOOM\14 - NUSP\_images\Slide 4\How people build\warehouse.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634171" y="1645919"/>
            <a:ext cx="3343569" cy="4602481"/>
          </a:xfrm>
          <a:prstGeom prst="rect">
            <a:avLst/>
          </a:prstGeom>
          <a:noFill/>
          <a:extLst>
            <a:ext uri="{909E8E84-426E-40DD-AFC4-6F175D3DCCD1}">
              <a14:hiddenFill xmlns:a14="http://schemas.microsoft.com/office/drawing/2010/main">
                <a:solidFill>
                  <a:srgbClr val="FFFFFF"/>
                </a:solidFill>
              </a14:hiddenFill>
            </a:ext>
          </a:extLst>
        </p:spPr>
      </p:pic>
      <p:sp>
        <p:nvSpPr>
          <p:cNvPr id="5" name="Subtitle 2"/>
          <p:cNvSpPr txBox="1">
            <a:spLocks/>
          </p:cNvSpPr>
          <p:nvPr/>
        </p:nvSpPr>
        <p:spPr>
          <a:xfrm>
            <a:off x="1371600" y="356476"/>
            <a:ext cx="6400800" cy="1752600"/>
          </a:xfrm>
          <a:prstGeom prst="rect">
            <a:avLst/>
          </a:prstGeom>
        </p:spPr>
        <p:txBody>
          <a:bodyPr vert="horz" lIns="91440" tIns="45720" rIns="91440" bIns="45720" rtlCol="0">
            <a:norm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endParaRPr lang="en-US" dirty="0"/>
          </a:p>
        </p:txBody>
      </p:sp>
      <p:sp>
        <p:nvSpPr>
          <p:cNvPr id="6" name="Subtitle 2"/>
          <p:cNvSpPr txBox="1">
            <a:spLocks/>
          </p:cNvSpPr>
          <p:nvPr/>
        </p:nvSpPr>
        <p:spPr>
          <a:xfrm>
            <a:off x="1371600" y="1968062"/>
            <a:ext cx="6400800" cy="1752600"/>
          </a:xfrm>
          <a:prstGeom prst="rect">
            <a:avLst/>
          </a:prstGeom>
        </p:spPr>
        <p:txBody>
          <a:bodyPr vert="horz" lIns="91440" tIns="45720" rIns="91440" bIns="45720" rtlCol="0">
            <a:norm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endParaRPr lang="en-US" dirty="0"/>
          </a:p>
        </p:txBody>
      </p:sp>
      <p:sp>
        <p:nvSpPr>
          <p:cNvPr id="12" name="TextBox 11"/>
          <p:cNvSpPr txBox="1"/>
          <p:nvPr/>
        </p:nvSpPr>
        <p:spPr>
          <a:xfrm>
            <a:off x="2330390" y="5394960"/>
            <a:ext cx="3275856" cy="246221"/>
          </a:xfrm>
          <a:prstGeom prst="rect">
            <a:avLst/>
          </a:prstGeom>
          <a:noFill/>
        </p:spPr>
        <p:txBody>
          <a:bodyPr wrap="square" rtlCol="0">
            <a:spAutoFit/>
          </a:bodyPr>
          <a:lstStyle/>
          <a:p>
            <a:pPr algn="r"/>
            <a:r>
              <a:rPr lang="en-ZA" sz="1000" dirty="0" smtClean="0"/>
              <a:t>Image: L Krige</a:t>
            </a:r>
            <a:endParaRPr lang="en-ZA" sz="1000" dirty="0"/>
          </a:p>
        </p:txBody>
      </p:sp>
      <p:sp>
        <p:nvSpPr>
          <p:cNvPr id="13" name="Title 1"/>
          <p:cNvSpPr>
            <a:spLocks noGrp="1"/>
          </p:cNvSpPr>
          <p:nvPr>
            <p:ph type="title"/>
          </p:nvPr>
        </p:nvSpPr>
        <p:spPr>
          <a:xfrm>
            <a:off x="457200" y="274638"/>
            <a:ext cx="8229600" cy="1143000"/>
          </a:xfrm>
        </p:spPr>
        <p:txBody>
          <a:bodyPr/>
          <a:lstStyle/>
          <a:p>
            <a:r>
              <a:rPr lang="en-US" dirty="0" smtClean="0"/>
              <a:t>Examples of incremental building </a:t>
            </a:r>
            <a:endParaRPr lang="en-US" dirty="0"/>
          </a:p>
        </p:txBody>
      </p:sp>
    </p:spTree>
    <p:extLst>
      <p:ext uri="{BB962C8B-B14F-4D97-AF65-F5344CB8AC3E}">
        <p14:creationId xmlns:p14="http://schemas.microsoft.com/office/powerpoint/2010/main" val="141016796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3" descr="E:\BOOM\14 - NUSP\_images\Slide 4\How people build\JB extension 5.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r="2115"/>
          <a:stretch/>
        </p:blipFill>
        <p:spPr bwMode="auto">
          <a:xfrm>
            <a:off x="533400" y="1625065"/>
            <a:ext cx="4495800" cy="3736643"/>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descr="E:\BOOM\14 - NUSP\_images\Slide 4\How people build\extension.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486812" y="1625065"/>
            <a:ext cx="3492632" cy="4470935"/>
          </a:xfrm>
          <a:prstGeom prst="rect">
            <a:avLst/>
          </a:prstGeom>
          <a:noFill/>
          <a:extLst>
            <a:ext uri="{909E8E84-426E-40DD-AFC4-6F175D3DCCD1}">
              <a14:hiddenFill xmlns:a14="http://schemas.microsoft.com/office/drawing/2010/main">
                <a:solidFill>
                  <a:srgbClr val="FFFFFF"/>
                </a:solidFill>
              </a14:hiddenFill>
            </a:ext>
          </a:extLst>
        </p:spPr>
      </p:pic>
      <p:sp>
        <p:nvSpPr>
          <p:cNvPr id="6" name="Subtitle 2"/>
          <p:cNvSpPr txBox="1">
            <a:spLocks/>
          </p:cNvSpPr>
          <p:nvPr/>
        </p:nvSpPr>
        <p:spPr>
          <a:xfrm>
            <a:off x="1371600" y="1968062"/>
            <a:ext cx="6400800" cy="1752600"/>
          </a:xfrm>
          <a:prstGeom prst="rect">
            <a:avLst/>
          </a:prstGeom>
        </p:spPr>
        <p:txBody>
          <a:bodyPr vert="horz" lIns="91440" tIns="45720" rIns="91440" bIns="45720" rtlCol="0">
            <a:norm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endParaRPr lang="en-US" dirty="0"/>
          </a:p>
        </p:txBody>
      </p:sp>
      <p:sp>
        <p:nvSpPr>
          <p:cNvPr id="12" name="TextBox 11"/>
          <p:cNvSpPr txBox="1"/>
          <p:nvPr/>
        </p:nvSpPr>
        <p:spPr>
          <a:xfrm>
            <a:off x="2330390" y="5386779"/>
            <a:ext cx="3275856" cy="246221"/>
          </a:xfrm>
          <a:prstGeom prst="rect">
            <a:avLst/>
          </a:prstGeom>
          <a:noFill/>
        </p:spPr>
        <p:txBody>
          <a:bodyPr wrap="square" rtlCol="0">
            <a:spAutoFit/>
          </a:bodyPr>
          <a:lstStyle/>
          <a:p>
            <a:pPr algn="r"/>
            <a:r>
              <a:rPr lang="en-ZA" sz="1000" dirty="0" smtClean="0"/>
              <a:t>Image: J Bennett</a:t>
            </a:r>
            <a:endParaRPr lang="en-ZA" sz="1000" dirty="0"/>
          </a:p>
        </p:txBody>
      </p:sp>
      <p:sp>
        <p:nvSpPr>
          <p:cNvPr id="13" name="Title 1"/>
          <p:cNvSpPr>
            <a:spLocks noGrp="1"/>
          </p:cNvSpPr>
          <p:nvPr>
            <p:ph type="title"/>
          </p:nvPr>
        </p:nvSpPr>
        <p:spPr>
          <a:xfrm>
            <a:off x="457200" y="274638"/>
            <a:ext cx="8229600" cy="1143000"/>
          </a:xfrm>
        </p:spPr>
        <p:txBody>
          <a:bodyPr/>
          <a:lstStyle/>
          <a:p>
            <a:r>
              <a:rPr lang="en-US" dirty="0" smtClean="0"/>
              <a:t>Examples of incremental building </a:t>
            </a:r>
            <a:endParaRPr lang="en-US" dirty="0"/>
          </a:p>
        </p:txBody>
      </p:sp>
    </p:spTree>
    <p:extLst>
      <p:ext uri="{BB962C8B-B14F-4D97-AF65-F5344CB8AC3E}">
        <p14:creationId xmlns:p14="http://schemas.microsoft.com/office/powerpoint/2010/main" val="91954253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2011362"/>
          </a:xfrm>
        </p:spPr>
        <p:txBody>
          <a:bodyPr>
            <a:normAutofit fontScale="90000"/>
          </a:bodyPr>
          <a:lstStyle/>
          <a:p>
            <a:r>
              <a:rPr lang="en-AU" dirty="0" smtClean="0"/>
              <a:t>2. What </a:t>
            </a:r>
            <a:r>
              <a:rPr lang="en-AU" dirty="0"/>
              <a:t>factors affect a household’s ability to consolidate their house</a:t>
            </a:r>
            <a:r>
              <a:rPr lang="en-AU" dirty="0" smtClean="0"/>
              <a:t>?</a:t>
            </a:r>
            <a:br>
              <a:rPr lang="en-AU" dirty="0" smtClean="0"/>
            </a:br>
            <a:r>
              <a:rPr lang="en-ZA" dirty="0" smtClean="0"/>
              <a:t>Activity 9.3</a:t>
            </a:r>
            <a:r>
              <a:rPr lang="en-ZA" dirty="0"/>
              <a:t>: </a:t>
            </a:r>
            <a:r>
              <a:rPr lang="en-ZA" dirty="0" smtClean="0"/>
              <a:t>Factors that affect incremental upgrading </a:t>
            </a:r>
            <a:endParaRPr lang="en-US" dirty="0"/>
          </a:p>
        </p:txBody>
      </p:sp>
      <p:sp>
        <p:nvSpPr>
          <p:cNvPr id="3" name="Content Placeholder 2"/>
          <p:cNvSpPr>
            <a:spLocks noGrp="1"/>
          </p:cNvSpPr>
          <p:nvPr>
            <p:ph idx="1"/>
          </p:nvPr>
        </p:nvSpPr>
        <p:spPr>
          <a:xfrm>
            <a:off x="457200" y="2590800"/>
            <a:ext cx="8229600" cy="3535363"/>
          </a:xfrm>
        </p:spPr>
        <p:txBody>
          <a:bodyPr/>
          <a:lstStyle/>
          <a:p>
            <a:r>
              <a:rPr lang="en-ZA" b="1" dirty="0"/>
              <a:t>Type of Activity: </a:t>
            </a:r>
            <a:r>
              <a:rPr lang="en-ZA" dirty="0"/>
              <a:t>Pair work</a:t>
            </a:r>
            <a:endParaRPr lang="en-US" b="1" dirty="0"/>
          </a:p>
          <a:p>
            <a:r>
              <a:rPr lang="en-ZA" b="1" dirty="0"/>
              <a:t>Timing: </a:t>
            </a:r>
            <a:r>
              <a:rPr lang="en-ZA" dirty="0"/>
              <a:t>5 minutes</a:t>
            </a:r>
            <a:endParaRPr lang="en-US" b="1" dirty="0"/>
          </a:p>
          <a:p>
            <a:r>
              <a:rPr lang="en-ZA" b="1" i="1" dirty="0"/>
              <a:t>Purpose: </a:t>
            </a:r>
            <a:r>
              <a:rPr lang="en-ZA" i="1" dirty="0"/>
              <a:t>To think about factors that affect a household’s ability to upgrade their house.</a:t>
            </a:r>
            <a:endParaRPr lang="en-US" b="1" i="1" dirty="0"/>
          </a:p>
          <a:p>
            <a:r>
              <a:rPr lang="en-ZA" b="1" i="1" dirty="0"/>
              <a:t>Instructions: </a:t>
            </a:r>
            <a:r>
              <a:rPr lang="en-ZA" i="1" dirty="0"/>
              <a:t>In your pairs, discuss the following question:</a:t>
            </a:r>
            <a:endParaRPr lang="en-US" b="1" i="1" dirty="0"/>
          </a:p>
          <a:p>
            <a:pPr lvl="1"/>
            <a:r>
              <a:rPr lang="en-ZA" sz="2400" i="1" dirty="0"/>
              <a:t>What will affect people regarding investing in their houses and incrementally improving them?</a:t>
            </a:r>
            <a:endParaRPr lang="en-US" sz="2400" b="1" i="1" dirty="0"/>
          </a:p>
          <a:p>
            <a:endParaRPr lang="en-US" dirty="0"/>
          </a:p>
        </p:txBody>
      </p:sp>
    </p:spTree>
    <p:extLst>
      <p:ext uri="{BB962C8B-B14F-4D97-AF65-F5344CB8AC3E}">
        <p14:creationId xmlns:p14="http://schemas.microsoft.com/office/powerpoint/2010/main" val="150469187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Factors that encourage self-build</a:t>
            </a:r>
            <a:endParaRPr lang="en-US" dirty="0"/>
          </a:p>
        </p:txBody>
      </p:sp>
      <p:sp>
        <p:nvSpPr>
          <p:cNvPr id="3" name="Content Placeholder 2"/>
          <p:cNvSpPr>
            <a:spLocks noGrp="1"/>
          </p:cNvSpPr>
          <p:nvPr>
            <p:ph idx="1"/>
          </p:nvPr>
        </p:nvSpPr>
        <p:spPr/>
        <p:txBody>
          <a:bodyPr>
            <a:normAutofit lnSpcReduction="10000"/>
          </a:bodyPr>
          <a:lstStyle/>
          <a:p>
            <a:pPr lvl="0"/>
            <a:r>
              <a:rPr lang="en-AU" dirty="0"/>
              <a:t>The extent to which the household needs a </a:t>
            </a:r>
            <a:r>
              <a:rPr lang="en-AU" b="1" dirty="0"/>
              <a:t>house</a:t>
            </a:r>
            <a:r>
              <a:rPr lang="en-AU" dirty="0"/>
              <a:t> as opposed </a:t>
            </a:r>
            <a:r>
              <a:rPr lang="en-AU" b="1" dirty="0"/>
              <a:t>to temporary shelter.</a:t>
            </a:r>
            <a:endParaRPr lang="en-US" dirty="0"/>
          </a:p>
          <a:p>
            <a:pPr lvl="0"/>
            <a:r>
              <a:rPr lang="en-AU" b="1" dirty="0"/>
              <a:t>Tenure </a:t>
            </a:r>
            <a:r>
              <a:rPr lang="en-AU" b="1" dirty="0" smtClean="0"/>
              <a:t>security</a:t>
            </a:r>
            <a:endParaRPr lang="en-US" dirty="0"/>
          </a:p>
          <a:p>
            <a:pPr lvl="0"/>
            <a:r>
              <a:rPr lang="en-AU" b="1" dirty="0"/>
              <a:t>Knowledge of housing processes</a:t>
            </a:r>
            <a:r>
              <a:rPr lang="en-AU" dirty="0"/>
              <a:t> </a:t>
            </a:r>
            <a:endParaRPr lang="en-US" dirty="0"/>
          </a:p>
          <a:p>
            <a:pPr lvl="0"/>
            <a:r>
              <a:rPr lang="en-AU" dirty="0"/>
              <a:t>The extent to which </a:t>
            </a:r>
            <a:r>
              <a:rPr lang="en-AU" dirty="0" smtClean="0"/>
              <a:t>the households thinks </a:t>
            </a:r>
            <a:r>
              <a:rPr lang="en-AU" dirty="0"/>
              <a:t>there is the potential of securing alternative housing, particularly a fully subsidised house.</a:t>
            </a:r>
            <a:endParaRPr lang="en-US" dirty="0"/>
          </a:p>
          <a:p>
            <a:pPr lvl="0"/>
            <a:r>
              <a:rPr lang="en-AU" dirty="0"/>
              <a:t>The extent to which </a:t>
            </a:r>
            <a:r>
              <a:rPr lang="en-AU" b="1" dirty="0"/>
              <a:t>town planning and building regulations and constraints can</a:t>
            </a:r>
            <a:r>
              <a:rPr lang="en-AU" dirty="0"/>
              <a:t> be overcome or simplified.</a:t>
            </a:r>
            <a:endParaRPr lang="en-US" dirty="0"/>
          </a:p>
          <a:p>
            <a:pPr lvl="0"/>
            <a:r>
              <a:rPr lang="en-AU" dirty="0"/>
              <a:t>The extent to which there is </a:t>
            </a:r>
            <a:r>
              <a:rPr lang="en-AU" b="1" dirty="0"/>
              <a:t>government investment in the area</a:t>
            </a:r>
            <a:r>
              <a:rPr lang="en-AU" dirty="0"/>
              <a:t> </a:t>
            </a:r>
            <a:endParaRPr lang="en-US" dirty="0"/>
          </a:p>
          <a:p>
            <a:endParaRPr lang="en-US" dirty="0"/>
          </a:p>
        </p:txBody>
      </p:sp>
    </p:spTree>
    <p:extLst>
      <p:ext uri="{BB962C8B-B14F-4D97-AF65-F5344CB8AC3E}">
        <p14:creationId xmlns:p14="http://schemas.microsoft.com/office/powerpoint/2010/main" val="36749329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85800"/>
            <a:ext cx="8229600" cy="731838"/>
          </a:xfrm>
        </p:spPr>
        <p:txBody>
          <a:bodyPr>
            <a:normAutofit/>
          </a:bodyPr>
          <a:lstStyle/>
          <a:p>
            <a:r>
              <a:rPr lang="en-ZA" dirty="0"/>
              <a:t>Affordability of housing </a:t>
            </a:r>
            <a:r>
              <a:rPr lang="en-ZA" dirty="0" smtClean="0"/>
              <a:t>improvements</a:t>
            </a:r>
            <a:endParaRPr lang="en-US" dirty="0"/>
          </a:p>
        </p:txBody>
      </p:sp>
      <p:sp>
        <p:nvSpPr>
          <p:cNvPr id="3" name="Content Placeholder 2"/>
          <p:cNvSpPr>
            <a:spLocks noGrp="1"/>
          </p:cNvSpPr>
          <p:nvPr>
            <p:ph idx="1"/>
          </p:nvPr>
        </p:nvSpPr>
        <p:spPr/>
        <p:txBody>
          <a:bodyPr>
            <a:normAutofit/>
          </a:bodyPr>
          <a:lstStyle/>
          <a:p>
            <a:pPr marL="0" indent="0">
              <a:buNone/>
            </a:pPr>
            <a:r>
              <a:rPr lang="en-AU" dirty="0"/>
              <a:t>Affordability can be facilitated by the following:</a:t>
            </a:r>
            <a:endParaRPr lang="en-US" dirty="0"/>
          </a:p>
          <a:p>
            <a:pPr lvl="0"/>
            <a:r>
              <a:rPr lang="en-AU" dirty="0"/>
              <a:t>Availability of a </a:t>
            </a:r>
            <a:r>
              <a:rPr lang="en-AU" dirty="0" smtClean="0"/>
              <a:t>subsidy</a:t>
            </a:r>
          </a:p>
          <a:p>
            <a:pPr lvl="0"/>
            <a:r>
              <a:rPr lang="en-AU" dirty="0" smtClean="0"/>
              <a:t>Savings</a:t>
            </a:r>
          </a:p>
          <a:p>
            <a:pPr lvl="0"/>
            <a:r>
              <a:rPr lang="en-AU" dirty="0" smtClean="0"/>
              <a:t>Disposable income</a:t>
            </a:r>
          </a:p>
          <a:p>
            <a:pPr lvl="0"/>
            <a:r>
              <a:rPr lang="en-AU" dirty="0" smtClean="0"/>
              <a:t>Credit availability</a:t>
            </a:r>
          </a:p>
          <a:p>
            <a:pPr lvl="0"/>
            <a:r>
              <a:rPr lang="en-AU" dirty="0" smtClean="0"/>
              <a:t>Household </a:t>
            </a:r>
            <a:r>
              <a:rPr lang="en-AU" dirty="0"/>
              <a:t>and community </a:t>
            </a:r>
            <a:r>
              <a:rPr lang="en-AU" dirty="0" smtClean="0"/>
              <a:t>contributions</a:t>
            </a:r>
            <a:endParaRPr lang="en-US" dirty="0"/>
          </a:p>
        </p:txBody>
      </p:sp>
    </p:spTree>
    <p:extLst>
      <p:ext uri="{BB962C8B-B14F-4D97-AF65-F5344CB8AC3E}">
        <p14:creationId xmlns:p14="http://schemas.microsoft.com/office/powerpoint/2010/main" val="145677831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ZA" dirty="0"/>
              <a:t>Access to support for incremental house </a:t>
            </a:r>
            <a:r>
              <a:rPr lang="en-ZA" dirty="0" smtClean="0"/>
              <a:t>building</a:t>
            </a:r>
            <a:endParaRPr lang="en-US" dirty="0"/>
          </a:p>
        </p:txBody>
      </p:sp>
      <p:sp>
        <p:nvSpPr>
          <p:cNvPr id="3" name="Content Placeholder 2"/>
          <p:cNvSpPr>
            <a:spLocks noGrp="1"/>
          </p:cNvSpPr>
          <p:nvPr>
            <p:ph idx="1"/>
          </p:nvPr>
        </p:nvSpPr>
        <p:spPr/>
        <p:txBody>
          <a:bodyPr>
            <a:normAutofit/>
          </a:bodyPr>
          <a:lstStyle/>
          <a:p>
            <a:pPr marL="0" indent="0">
              <a:buNone/>
            </a:pPr>
            <a:r>
              <a:rPr lang="en-AU" dirty="0" smtClean="0"/>
              <a:t>Households </a:t>
            </a:r>
            <a:r>
              <a:rPr lang="en-AU" dirty="0"/>
              <a:t>are unable to improve their housing unless they can find access to:</a:t>
            </a:r>
            <a:endParaRPr lang="en-US" dirty="0"/>
          </a:p>
          <a:p>
            <a:pPr lvl="0"/>
            <a:r>
              <a:rPr lang="en-AU" dirty="0"/>
              <a:t>Management </a:t>
            </a:r>
            <a:r>
              <a:rPr lang="en-AU" dirty="0" smtClean="0"/>
              <a:t>skills</a:t>
            </a:r>
            <a:endParaRPr lang="en-US" dirty="0" smtClean="0"/>
          </a:p>
          <a:p>
            <a:pPr lvl="0"/>
            <a:r>
              <a:rPr lang="en-AU" dirty="0" smtClean="0"/>
              <a:t>Technical support</a:t>
            </a:r>
          </a:p>
          <a:p>
            <a:pPr lvl="0"/>
            <a:r>
              <a:rPr lang="en-AU" dirty="0" smtClean="0"/>
              <a:t>Access to </a:t>
            </a:r>
            <a:r>
              <a:rPr lang="en-AU" dirty="0"/>
              <a:t>building </a:t>
            </a:r>
            <a:r>
              <a:rPr lang="en-AU" dirty="0" smtClean="0"/>
              <a:t>materials</a:t>
            </a:r>
          </a:p>
          <a:p>
            <a:pPr lvl="0"/>
            <a:r>
              <a:rPr lang="en-AU" dirty="0" smtClean="0"/>
              <a:t>Contractor development</a:t>
            </a:r>
            <a:endParaRPr lang="en-US" dirty="0"/>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4876800" y="2209800"/>
            <a:ext cx="4114800" cy="4648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583806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143000"/>
          </a:xfrm>
        </p:spPr>
        <p:txBody>
          <a:bodyPr>
            <a:normAutofit/>
          </a:bodyPr>
          <a:lstStyle/>
          <a:p>
            <a:r>
              <a:rPr lang="en-ZA" sz="3200" dirty="0"/>
              <a:t>Actors (and roles) in incremental home </a:t>
            </a:r>
            <a:r>
              <a:rPr lang="en-ZA" sz="3200" dirty="0" smtClean="0"/>
              <a:t>building</a:t>
            </a:r>
            <a:endParaRPr lang="en-US" sz="3200" dirty="0"/>
          </a:p>
        </p:txBody>
      </p:sp>
      <p:sp>
        <p:nvSpPr>
          <p:cNvPr id="4" name="Content Placeholder 3"/>
          <p:cNvSpPr>
            <a:spLocks noGrp="1"/>
          </p:cNvSpPr>
          <p:nvPr>
            <p:ph sz="half" idx="2"/>
          </p:nvPr>
        </p:nvSpPr>
        <p:spPr>
          <a:xfrm>
            <a:off x="609600" y="1600200"/>
            <a:ext cx="8305800" cy="4525963"/>
          </a:xfrm>
        </p:spPr>
        <p:txBody>
          <a:bodyPr/>
          <a:lstStyle/>
          <a:p>
            <a:pPr marL="0" indent="0">
              <a:buNone/>
            </a:pPr>
            <a:r>
              <a:rPr lang="en-AU" dirty="0"/>
              <a:t>The following people or groups play important roles in the process of building houses </a:t>
            </a:r>
            <a:r>
              <a:rPr lang="en-AU" dirty="0" smtClean="0"/>
              <a:t>incrementally</a:t>
            </a:r>
          </a:p>
          <a:p>
            <a:r>
              <a:rPr lang="en-US" dirty="0" smtClean="0"/>
              <a:t>Households</a:t>
            </a:r>
          </a:p>
          <a:p>
            <a:r>
              <a:rPr lang="en-US" dirty="0" smtClean="0"/>
              <a:t>Government</a:t>
            </a:r>
          </a:p>
          <a:p>
            <a:r>
              <a:rPr lang="en-US" dirty="0" smtClean="0"/>
              <a:t>Community Organisations</a:t>
            </a:r>
          </a:p>
          <a:p>
            <a:r>
              <a:rPr lang="en-US" dirty="0" smtClean="0"/>
              <a:t>Non-profit/ Community Resource Organisations</a:t>
            </a:r>
          </a:p>
          <a:p>
            <a:r>
              <a:rPr lang="en-US" dirty="0" smtClean="0"/>
              <a:t>Private Sector</a:t>
            </a:r>
            <a:endParaRPr lang="en-US" dirty="0"/>
          </a:p>
        </p:txBody>
      </p:sp>
    </p:spTree>
    <p:extLst>
      <p:ext uri="{BB962C8B-B14F-4D97-AF65-F5344CB8AC3E}">
        <p14:creationId xmlns:p14="http://schemas.microsoft.com/office/powerpoint/2010/main" val="148953247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ZA" i="1" dirty="0" smtClean="0"/>
              <a:t>Activity 9.4</a:t>
            </a:r>
            <a:r>
              <a:rPr lang="en-ZA" i="1" dirty="0"/>
              <a:t>: </a:t>
            </a:r>
            <a:r>
              <a:rPr lang="en-ZA" i="1" dirty="0" smtClean="0"/>
              <a:t>The risks of incremental housing</a:t>
            </a:r>
            <a:endParaRPr lang="en-US" dirty="0"/>
          </a:p>
        </p:txBody>
      </p:sp>
      <p:sp>
        <p:nvSpPr>
          <p:cNvPr id="3" name="Content Placeholder 2"/>
          <p:cNvSpPr>
            <a:spLocks noGrp="1"/>
          </p:cNvSpPr>
          <p:nvPr>
            <p:ph idx="1"/>
          </p:nvPr>
        </p:nvSpPr>
        <p:spPr/>
        <p:txBody>
          <a:bodyPr/>
          <a:lstStyle/>
          <a:p>
            <a:r>
              <a:rPr lang="en-ZA" b="1" dirty="0" smtClean="0"/>
              <a:t>Type </a:t>
            </a:r>
            <a:r>
              <a:rPr lang="en-ZA" b="1" dirty="0"/>
              <a:t>of Activity: </a:t>
            </a:r>
            <a:r>
              <a:rPr lang="en-ZA" dirty="0"/>
              <a:t>Individual</a:t>
            </a:r>
            <a:endParaRPr lang="en-US" b="1" dirty="0"/>
          </a:p>
          <a:p>
            <a:r>
              <a:rPr lang="en-ZA" b="1" dirty="0"/>
              <a:t>Timing: </a:t>
            </a:r>
            <a:r>
              <a:rPr lang="en-ZA" dirty="0"/>
              <a:t>5 minutes</a:t>
            </a:r>
            <a:endParaRPr lang="en-US" b="1" dirty="0"/>
          </a:p>
          <a:p>
            <a:r>
              <a:rPr lang="en-ZA" b="1" i="1" dirty="0"/>
              <a:t>Purpose: </a:t>
            </a:r>
            <a:r>
              <a:rPr lang="en-ZA" i="1" dirty="0"/>
              <a:t>To identify the disadvantages or risks of self-build incremental housing.</a:t>
            </a:r>
            <a:endParaRPr lang="en-US" b="1" i="1" dirty="0"/>
          </a:p>
          <a:p>
            <a:r>
              <a:rPr lang="en-ZA" b="1" i="1" dirty="0"/>
              <a:t>Instructions: </a:t>
            </a:r>
            <a:r>
              <a:rPr lang="en-ZA" i="1" dirty="0"/>
              <a:t>Write </a:t>
            </a:r>
            <a:r>
              <a:rPr lang="en-ZA" i="1" dirty="0" smtClean="0"/>
              <a:t>down in the Participants Manual </a:t>
            </a:r>
            <a:r>
              <a:rPr lang="en-ZA" i="1" dirty="0"/>
              <a:t>all the disadvantages or risks of self-build incremental housing and self-build that you can think of.</a:t>
            </a:r>
            <a:endParaRPr lang="en-US" b="1" i="1" dirty="0"/>
          </a:p>
          <a:p>
            <a:endParaRPr lang="en-US" dirty="0"/>
          </a:p>
        </p:txBody>
      </p:sp>
    </p:spTree>
    <p:extLst>
      <p:ext uri="{BB962C8B-B14F-4D97-AF65-F5344CB8AC3E}">
        <p14:creationId xmlns:p14="http://schemas.microsoft.com/office/powerpoint/2010/main" val="279964644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Challenges in incremental housing building</a:t>
            </a:r>
            <a:endParaRPr lang="en-US" dirty="0"/>
          </a:p>
        </p:txBody>
      </p:sp>
      <p:sp>
        <p:nvSpPr>
          <p:cNvPr id="3" name="Content Placeholder 2"/>
          <p:cNvSpPr>
            <a:spLocks noGrp="1"/>
          </p:cNvSpPr>
          <p:nvPr>
            <p:ph idx="1"/>
          </p:nvPr>
        </p:nvSpPr>
        <p:spPr>
          <a:xfrm>
            <a:off x="457200" y="1295400"/>
            <a:ext cx="8229600" cy="3810001"/>
          </a:xfrm>
        </p:spPr>
        <p:txBody>
          <a:bodyPr>
            <a:normAutofit lnSpcReduction="10000"/>
          </a:bodyPr>
          <a:lstStyle/>
          <a:p>
            <a:pPr lvl="0"/>
            <a:r>
              <a:rPr lang="en-AU" b="1" dirty="0"/>
              <a:t>Orientation</a:t>
            </a:r>
            <a:r>
              <a:rPr lang="en-AU" dirty="0"/>
              <a:t>: The house is not oriented on the site to maximise sunlight and allow future </a:t>
            </a:r>
            <a:r>
              <a:rPr lang="en-AU" dirty="0" smtClean="0"/>
              <a:t>expansion</a:t>
            </a:r>
            <a:endParaRPr lang="en-US" dirty="0"/>
          </a:p>
          <a:p>
            <a:pPr lvl="0"/>
            <a:r>
              <a:rPr lang="en-AU" b="1" dirty="0"/>
              <a:t>Fire safety</a:t>
            </a:r>
            <a:r>
              <a:rPr lang="en-AU" dirty="0"/>
              <a:t>: The house is built with flammable materials or too close to other </a:t>
            </a:r>
            <a:r>
              <a:rPr lang="en-AU" dirty="0" smtClean="0"/>
              <a:t>structures</a:t>
            </a:r>
            <a:endParaRPr lang="en-US" dirty="0"/>
          </a:p>
          <a:p>
            <a:pPr lvl="0"/>
            <a:r>
              <a:rPr lang="en-AU" b="1" dirty="0"/>
              <a:t>Floor to ceiling heights</a:t>
            </a:r>
            <a:r>
              <a:rPr lang="en-AU" dirty="0"/>
              <a:t>: These are too low which negatively affects comfort and </a:t>
            </a:r>
            <a:r>
              <a:rPr lang="en-AU" dirty="0" smtClean="0"/>
              <a:t>ventilation</a:t>
            </a:r>
            <a:endParaRPr lang="en-US" dirty="0"/>
          </a:p>
          <a:p>
            <a:pPr lvl="0"/>
            <a:r>
              <a:rPr lang="en-AU" b="1" dirty="0"/>
              <a:t>Ventilation</a:t>
            </a:r>
            <a:r>
              <a:rPr lang="en-AU" dirty="0"/>
              <a:t>: Windows and doors are not located so as to ensure proper ventilation of the </a:t>
            </a:r>
            <a:r>
              <a:rPr lang="en-AU" dirty="0" smtClean="0"/>
              <a:t>dwelling</a:t>
            </a:r>
            <a:endParaRPr lang="en-US" dirty="0"/>
          </a:p>
          <a:p>
            <a:pPr lvl="0"/>
            <a:r>
              <a:rPr lang="en-AU" b="1" dirty="0"/>
              <a:t>Durability</a:t>
            </a:r>
            <a:r>
              <a:rPr lang="en-AU" dirty="0"/>
              <a:t>: The house is built with materials that do not </a:t>
            </a:r>
            <a:r>
              <a:rPr lang="en-AU" dirty="0" smtClean="0"/>
              <a:t>last</a:t>
            </a:r>
            <a:endParaRPr lang="en-US" dirty="0"/>
          </a:p>
          <a:p>
            <a:endParaRPr lang="en-US" dirty="0"/>
          </a:p>
        </p:txBody>
      </p:sp>
      <p:sp>
        <p:nvSpPr>
          <p:cNvPr id="4" name="TextBox 3"/>
          <p:cNvSpPr txBox="1"/>
          <p:nvPr/>
        </p:nvSpPr>
        <p:spPr>
          <a:xfrm>
            <a:off x="762000" y="4953000"/>
            <a:ext cx="7924800" cy="1569660"/>
          </a:xfrm>
          <a:prstGeom prst="rect">
            <a:avLst/>
          </a:prstGeom>
          <a:noFill/>
        </p:spPr>
        <p:txBody>
          <a:bodyPr wrap="square" rtlCol="0">
            <a:spAutoFit/>
          </a:bodyPr>
          <a:lstStyle/>
          <a:p>
            <a:pPr marL="0" lvl="1"/>
            <a:r>
              <a:rPr lang="en-US" sz="2400" b="1" dirty="0" smtClean="0">
                <a:solidFill>
                  <a:srgbClr val="D65636"/>
                </a:solidFill>
              </a:rPr>
              <a:t>→ </a:t>
            </a:r>
            <a:r>
              <a:rPr lang="en-AU" sz="2400" dirty="0" smtClean="0">
                <a:solidFill>
                  <a:srgbClr val="D65636"/>
                </a:solidFill>
              </a:rPr>
              <a:t>One </a:t>
            </a:r>
            <a:r>
              <a:rPr lang="en-AU" sz="2400" dirty="0">
                <a:solidFill>
                  <a:srgbClr val="D65636"/>
                </a:solidFill>
              </a:rPr>
              <a:t>of the roles of the municipality is to support households to avoid these disadvantages and overcome the factors that limit households from upgrading their homes.</a:t>
            </a:r>
            <a:endParaRPr lang="en-US" sz="2400" dirty="0">
              <a:solidFill>
                <a:srgbClr val="D65636"/>
              </a:solidFill>
            </a:endParaRPr>
          </a:p>
          <a:p>
            <a:pPr marL="0" lvl="1"/>
            <a:endParaRPr lang="en-US" sz="2400" dirty="0" smtClean="0">
              <a:solidFill>
                <a:srgbClr val="D65636"/>
              </a:solidFill>
            </a:endParaRPr>
          </a:p>
        </p:txBody>
      </p:sp>
    </p:spTree>
    <p:extLst>
      <p:ext uri="{BB962C8B-B14F-4D97-AF65-F5344CB8AC3E}">
        <p14:creationId xmlns:p14="http://schemas.microsoft.com/office/powerpoint/2010/main" val="190287607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1143000"/>
          </a:xfrm>
        </p:spPr>
        <p:txBody>
          <a:bodyPr>
            <a:noAutofit/>
          </a:bodyPr>
          <a:lstStyle/>
          <a:p>
            <a:r>
              <a:rPr lang="en-AU" dirty="0" smtClean="0"/>
              <a:t>3. Supporting </a:t>
            </a:r>
            <a:r>
              <a:rPr lang="en-AU" dirty="0"/>
              <a:t>housing </a:t>
            </a:r>
            <a:r>
              <a:rPr lang="en-AU" dirty="0" smtClean="0"/>
              <a:t>consolidation</a:t>
            </a:r>
            <a:br>
              <a:rPr lang="en-AU" dirty="0" smtClean="0"/>
            </a:br>
            <a:r>
              <a:rPr lang="en-AU" dirty="0"/>
              <a:t>Options for the </a:t>
            </a:r>
            <a:r>
              <a:rPr lang="en-AU" dirty="0" smtClean="0"/>
              <a:t>municipality</a:t>
            </a:r>
            <a:endParaRPr lang="en-US" dirty="0"/>
          </a:p>
        </p:txBody>
      </p:sp>
      <p:sp>
        <p:nvSpPr>
          <p:cNvPr id="3" name="Content Placeholder 2"/>
          <p:cNvSpPr>
            <a:spLocks noGrp="1"/>
          </p:cNvSpPr>
          <p:nvPr>
            <p:ph idx="1"/>
          </p:nvPr>
        </p:nvSpPr>
        <p:spPr>
          <a:xfrm>
            <a:off x="457200" y="2209800"/>
            <a:ext cx="8229600" cy="4525963"/>
          </a:xfrm>
        </p:spPr>
        <p:txBody>
          <a:bodyPr/>
          <a:lstStyle/>
          <a:p>
            <a:pPr marL="0" indent="0">
              <a:buNone/>
            </a:pPr>
            <a:r>
              <a:rPr lang="en-US" dirty="0" smtClean="0"/>
              <a:t>Provide enabling urban planning and management</a:t>
            </a:r>
          </a:p>
          <a:p>
            <a:r>
              <a:rPr lang="en-ZA" dirty="0"/>
              <a:t>Land tenure security: </a:t>
            </a:r>
            <a:endParaRPr lang="en-ZA" dirty="0" smtClean="0"/>
          </a:p>
          <a:p>
            <a:r>
              <a:rPr lang="en-ZA" dirty="0"/>
              <a:t>Town planning layouts and house </a:t>
            </a:r>
            <a:r>
              <a:rPr lang="en-ZA" dirty="0" smtClean="0"/>
              <a:t>design</a:t>
            </a:r>
          </a:p>
          <a:p>
            <a:r>
              <a:rPr lang="en-ZA" dirty="0"/>
              <a:t>The type of design </a:t>
            </a:r>
            <a:endParaRPr lang="en-ZA" dirty="0" smtClean="0"/>
          </a:p>
          <a:p>
            <a:r>
              <a:rPr lang="en-ZA" dirty="0"/>
              <a:t>Municipal </a:t>
            </a:r>
            <a:r>
              <a:rPr lang="en-ZA" dirty="0" smtClean="0"/>
              <a:t>assistance</a:t>
            </a:r>
          </a:p>
          <a:p>
            <a:r>
              <a:rPr lang="en-ZA" dirty="0" smtClean="0"/>
              <a:t>Building r</a:t>
            </a:r>
            <a:r>
              <a:rPr lang="en-US" dirty="0" smtClean="0"/>
              <a:t>egulations</a:t>
            </a:r>
          </a:p>
        </p:txBody>
      </p:sp>
    </p:spTree>
    <p:extLst>
      <p:ext uri="{BB962C8B-B14F-4D97-AF65-F5344CB8AC3E}">
        <p14:creationId xmlns:p14="http://schemas.microsoft.com/office/powerpoint/2010/main" val="33638727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1960" y="762000"/>
            <a:ext cx="8229600" cy="1143000"/>
          </a:xfrm>
        </p:spPr>
        <p:txBody>
          <a:bodyPr>
            <a:noAutofit/>
          </a:bodyPr>
          <a:lstStyle/>
          <a:p>
            <a:r>
              <a:rPr lang="en-US" dirty="0"/>
              <a:t>How Municipalities can support incremental self-build</a:t>
            </a:r>
          </a:p>
        </p:txBody>
      </p:sp>
      <p:sp>
        <p:nvSpPr>
          <p:cNvPr id="3" name="Content Placeholder 2"/>
          <p:cNvSpPr>
            <a:spLocks noGrp="1"/>
          </p:cNvSpPr>
          <p:nvPr>
            <p:ph idx="1"/>
          </p:nvPr>
        </p:nvSpPr>
        <p:spPr>
          <a:xfrm>
            <a:off x="457200" y="2133600"/>
            <a:ext cx="8229600" cy="4525963"/>
          </a:xfrm>
        </p:spPr>
        <p:txBody>
          <a:bodyPr/>
          <a:lstStyle/>
          <a:p>
            <a:pPr marL="0" indent="0">
              <a:buNone/>
            </a:pPr>
            <a:r>
              <a:rPr lang="en-US" dirty="0"/>
              <a:t>Provide enabling urban planning and management</a:t>
            </a:r>
          </a:p>
          <a:p>
            <a:r>
              <a:rPr lang="en-US" dirty="0" smtClean="0"/>
              <a:t>Encourage household investment in housing</a:t>
            </a:r>
          </a:p>
          <a:p>
            <a:r>
              <a:rPr lang="en-US" dirty="0" smtClean="0"/>
              <a:t>Facilitate access to finance</a:t>
            </a:r>
          </a:p>
          <a:p>
            <a:r>
              <a:rPr lang="en-US" dirty="0" smtClean="0"/>
              <a:t>Provide technical support</a:t>
            </a:r>
          </a:p>
          <a:p>
            <a:r>
              <a:rPr lang="en-US" dirty="0" smtClean="0"/>
              <a:t>Facilitate access to building materials.</a:t>
            </a:r>
          </a:p>
          <a:p>
            <a:endParaRPr lang="en-US" dirty="0" smtClean="0"/>
          </a:p>
          <a:p>
            <a:endParaRPr lang="en-US" dirty="0"/>
          </a:p>
        </p:txBody>
      </p:sp>
    </p:spTree>
    <p:extLst>
      <p:ext uri="{BB962C8B-B14F-4D97-AF65-F5344CB8AC3E}">
        <p14:creationId xmlns:p14="http://schemas.microsoft.com/office/powerpoint/2010/main" val="61822634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0"/>
            <a:ext cx="8229600" cy="1143000"/>
          </a:xfrm>
        </p:spPr>
        <p:txBody>
          <a:bodyPr>
            <a:noAutofit/>
          </a:bodyPr>
          <a:lstStyle/>
          <a:p>
            <a:r>
              <a:rPr lang="en-US" dirty="0"/>
              <a:t>How Municipalities can support incremental self-build</a:t>
            </a:r>
          </a:p>
        </p:txBody>
      </p:sp>
      <p:sp>
        <p:nvSpPr>
          <p:cNvPr id="3" name="Content Placeholder 2"/>
          <p:cNvSpPr>
            <a:spLocks noGrp="1"/>
          </p:cNvSpPr>
          <p:nvPr>
            <p:ph idx="1"/>
          </p:nvPr>
        </p:nvSpPr>
        <p:spPr>
          <a:xfrm>
            <a:off x="457200" y="2057400"/>
            <a:ext cx="8229600" cy="4525963"/>
          </a:xfrm>
        </p:spPr>
        <p:txBody>
          <a:bodyPr/>
          <a:lstStyle/>
          <a:p>
            <a:pPr marL="0" indent="0">
              <a:buNone/>
            </a:pPr>
            <a:r>
              <a:rPr lang="en-US" dirty="0" smtClean="0"/>
              <a:t>Encourage household investment in housing</a:t>
            </a:r>
          </a:p>
          <a:p>
            <a:r>
              <a:rPr lang="en-ZA" b="1" dirty="0"/>
              <a:t>Political and community support </a:t>
            </a:r>
            <a:endParaRPr lang="en-ZA" b="1" dirty="0" smtClean="0"/>
          </a:p>
          <a:p>
            <a:r>
              <a:rPr lang="en-ZA" b="1" dirty="0"/>
              <a:t>Protecting prior investment in </a:t>
            </a:r>
            <a:r>
              <a:rPr lang="en-ZA" b="1" dirty="0" smtClean="0"/>
              <a:t>housing</a:t>
            </a:r>
          </a:p>
          <a:p>
            <a:r>
              <a:rPr lang="en-ZA" b="1" dirty="0"/>
              <a:t>Knowledge and capacity </a:t>
            </a:r>
            <a:r>
              <a:rPr lang="en-ZA" b="1" dirty="0" smtClean="0"/>
              <a:t>development</a:t>
            </a:r>
          </a:p>
          <a:p>
            <a:r>
              <a:rPr lang="en-ZA" b="1" dirty="0"/>
              <a:t>Arranged homebuilding </a:t>
            </a:r>
            <a:r>
              <a:rPr lang="en-ZA" b="1" dirty="0" smtClean="0"/>
              <a:t>programmes</a:t>
            </a:r>
          </a:p>
          <a:p>
            <a:r>
              <a:rPr lang="en-ZA" b="1" dirty="0"/>
              <a:t>Income generation</a:t>
            </a:r>
            <a:endParaRPr lang="en-US" dirty="0" smtClean="0"/>
          </a:p>
          <a:p>
            <a:endParaRPr lang="en-US" dirty="0" smtClean="0"/>
          </a:p>
          <a:p>
            <a:endParaRPr lang="en-US" dirty="0"/>
          </a:p>
        </p:txBody>
      </p:sp>
    </p:spTree>
    <p:extLst>
      <p:ext uri="{BB962C8B-B14F-4D97-AF65-F5344CB8AC3E}">
        <p14:creationId xmlns:p14="http://schemas.microsoft.com/office/powerpoint/2010/main" val="118315281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87680"/>
            <a:ext cx="8229600" cy="1143000"/>
          </a:xfrm>
        </p:spPr>
        <p:txBody>
          <a:bodyPr>
            <a:noAutofit/>
          </a:bodyPr>
          <a:lstStyle/>
          <a:p>
            <a:r>
              <a:rPr lang="en-US" dirty="0"/>
              <a:t>How Municipalities can support incremental self-build</a:t>
            </a:r>
          </a:p>
        </p:txBody>
      </p:sp>
      <p:sp>
        <p:nvSpPr>
          <p:cNvPr id="3" name="Content Placeholder 2"/>
          <p:cNvSpPr>
            <a:spLocks noGrp="1"/>
          </p:cNvSpPr>
          <p:nvPr>
            <p:ph idx="1"/>
          </p:nvPr>
        </p:nvSpPr>
        <p:spPr/>
        <p:txBody>
          <a:bodyPr>
            <a:normAutofit/>
          </a:bodyPr>
          <a:lstStyle/>
          <a:p>
            <a:pPr marL="0" indent="0">
              <a:buNone/>
            </a:pPr>
            <a:r>
              <a:rPr lang="en-US" sz="2800" dirty="0" smtClean="0"/>
              <a:t>Facilitate access to finance</a:t>
            </a:r>
          </a:p>
          <a:p>
            <a:r>
              <a:rPr lang="en-ZA" dirty="0"/>
              <a:t>Borrowing from family;</a:t>
            </a:r>
          </a:p>
          <a:p>
            <a:r>
              <a:rPr lang="en-ZA" dirty="0"/>
              <a:t>Revolving credit </a:t>
            </a:r>
            <a:r>
              <a:rPr lang="en-ZA" i="1" dirty="0"/>
              <a:t>stokvel</a:t>
            </a:r>
            <a:r>
              <a:rPr lang="en-ZA" dirty="0"/>
              <a:t> finance;</a:t>
            </a:r>
          </a:p>
          <a:p>
            <a:r>
              <a:rPr lang="en-ZA" dirty="0"/>
              <a:t>Materials supplier credit, which is credit provided on building materials purchases;</a:t>
            </a:r>
          </a:p>
          <a:p>
            <a:r>
              <a:rPr lang="en-ZA" dirty="0"/>
              <a:t>Informal money lenders;</a:t>
            </a:r>
          </a:p>
          <a:p>
            <a:r>
              <a:rPr lang="en-ZA" dirty="0"/>
              <a:t>Small loans/credit;</a:t>
            </a:r>
          </a:p>
          <a:p>
            <a:r>
              <a:rPr lang="en-ZA" dirty="0"/>
              <a:t>Employer </a:t>
            </a:r>
            <a:r>
              <a:rPr lang="en-ZA" dirty="0" smtClean="0"/>
              <a:t>loans.</a:t>
            </a:r>
          </a:p>
          <a:p>
            <a:pPr marL="0" indent="0">
              <a:buNone/>
            </a:pPr>
            <a:r>
              <a:rPr lang="en-ZA" sz="2800" dirty="0" smtClean="0"/>
              <a:t>Facilitate </a:t>
            </a:r>
            <a:r>
              <a:rPr lang="en-ZA" sz="2800" dirty="0"/>
              <a:t>connections between the households and reputable financial institutions</a:t>
            </a:r>
            <a:endParaRPr lang="en-US" sz="2600" dirty="0" smtClean="0"/>
          </a:p>
          <a:p>
            <a:endParaRPr lang="en-US" dirty="0" smtClean="0"/>
          </a:p>
          <a:p>
            <a:endParaRPr lang="en-US" dirty="0"/>
          </a:p>
        </p:txBody>
      </p:sp>
    </p:spTree>
    <p:extLst>
      <p:ext uri="{BB962C8B-B14F-4D97-AF65-F5344CB8AC3E}">
        <p14:creationId xmlns:p14="http://schemas.microsoft.com/office/powerpoint/2010/main" val="268263031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0"/>
            <a:ext cx="8229600" cy="1143000"/>
          </a:xfrm>
        </p:spPr>
        <p:txBody>
          <a:bodyPr>
            <a:noAutofit/>
          </a:bodyPr>
          <a:lstStyle/>
          <a:p>
            <a:r>
              <a:rPr lang="en-US" dirty="0"/>
              <a:t>How Municipalities can support incremental self-build</a:t>
            </a:r>
          </a:p>
        </p:txBody>
      </p:sp>
      <p:sp>
        <p:nvSpPr>
          <p:cNvPr id="3" name="Content Placeholder 2"/>
          <p:cNvSpPr>
            <a:spLocks noGrp="1"/>
          </p:cNvSpPr>
          <p:nvPr>
            <p:ph idx="1"/>
          </p:nvPr>
        </p:nvSpPr>
        <p:spPr>
          <a:xfrm>
            <a:off x="457200" y="2057400"/>
            <a:ext cx="8229600" cy="4068763"/>
          </a:xfrm>
        </p:spPr>
        <p:txBody>
          <a:bodyPr/>
          <a:lstStyle/>
          <a:p>
            <a:pPr marL="0" indent="0">
              <a:buNone/>
            </a:pPr>
            <a:r>
              <a:rPr lang="en-US" sz="2800" dirty="0" smtClean="0"/>
              <a:t>Provide household technical support</a:t>
            </a:r>
          </a:p>
          <a:p>
            <a:r>
              <a:rPr lang="en-ZA" dirty="0"/>
              <a:t>Information-sharing regarding building norms and standards and approval processes.</a:t>
            </a:r>
          </a:p>
          <a:p>
            <a:r>
              <a:rPr lang="en-ZA" dirty="0"/>
              <a:t>Potential innovative building options to assist consolidation such as shared walls.</a:t>
            </a:r>
          </a:p>
          <a:p>
            <a:r>
              <a:rPr lang="en-ZA" dirty="0"/>
              <a:t>Advice on house placement on sites.</a:t>
            </a:r>
          </a:p>
          <a:p>
            <a:r>
              <a:rPr lang="en-ZA" dirty="0"/>
              <a:t>Determining boundaries and dispute resolution support.</a:t>
            </a:r>
          </a:p>
          <a:p>
            <a:r>
              <a:rPr lang="en-ZA" dirty="0"/>
              <a:t>House design and </a:t>
            </a:r>
            <a:r>
              <a:rPr lang="en-ZA" dirty="0" smtClean="0"/>
              <a:t>costing</a:t>
            </a:r>
          </a:p>
          <a:p>
            <a:r>
              <a:rPr lang="en-ZA" dirty="0"/>
              <a:t>Household construction management support</a:t>
            </a:r>
            <a:endParaRPr lang="en-US" dirty="0"/>
          </a:p>
        </p:txBody>
      </p:sp>
    </p:spTree>
    <p:extLst>
      <p:ext uri="{BB962C8B-B14F-4D97-AF65-F5344CB8AC3E}">
        <p14:creationId xmlns:p14="http://schemas.microsoft.com/office/powerpoint/2010/main" val="50827109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12520"/>
            <a:ext cx="8229600" cy="1143000"/>
          </a:xfrm>
        </p:spPr>
        <p:txBody>
          <a:bodyPr>
            <a:noAutofit/>
          </a:bodyPr>
          <a:lstStyle/>
          <a:p>
            <a:r>
              <a:rPr lang="en-US" dirty="0"/>
              <a:t>How Municipalities can support incremental self-build</a:t>
            </a:r>
          </a:p>
        </p:txBody>
      </p:sp>
      <p:sp>
        <p:nvSpPr>
          <p:cNvPr id="3" name="Content Placeholder 2"/>
          <p:cNvSpPr>
            <a:spLocks noGrp="1"/>
          </p:cNvSpPr>
          <p:nvPr>
            <p:ph idx="1"/>
          </p:nvPr>
        </p:nvSpPr>
        <p:spPr>
          <a:xfrm>
            <a:off x="457200" y="2286000"/>
            <a:ext cx="8229600" cy="3840163"/>
          </a:xfrm>
        </p:spPr>
        <p:txBody>
          <a:bodyPr/>
          <a:lstStyle/>
          <a:p>
            <a:pPr marL="0" indent="0">
              <a:buNone/>
            </a:pPr>
            <a:r>
              <a:rPr lang="en-ZA" sz="2800" dirty="0"/>
              <a:t>Local construction sector capacity </a:t>
            </a:r>
            <a:r>
              <a:rPr lang="en-ZA" sz="2800" dirty="0" smtClean="0"/>
              <a:t>development</a:t>
            </a:r>
          </a:p>
          <a:p>
            <a:r>
              <a:rPr lang="en-ZA" dirty="0"/>
              <a:t>Training and development of local house building </a:t>
            </a:r>
            <a:r>
              <a:rPr lang="en-ZA" dirty="0" smtClean="0"/>
              <a:t>capacity</a:t>
            </a:r>
          </a:p>
          <a:p>
            <a:r>
              <a:rPr lang="en-ZA" dirty="0"/>
              <a:t>Materials manufacture/assembly and supply</a:t>
            </a:r>
            <a:endParaRPr lang="en-US" dirty="0" smtClean="0"/>
          </a:p>
          <a:p>
            <a:endParaRPr lang="en-US" dirty="0"/>
          </a:p>
        </p:txBody>
      </p:sp>
    </p:spTree>
    <p:extLst>
      <p:ext uri="{BB962C8B-B14F-4D97-AF65-F5344CB8AC3E}">
        <p14:creationId xmlns:p14="http://schemas.microsoft.com/office/powerpoint/2010/main" val="383517726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72440"/>
            <a:ext cx="8229600" cy="1143000"/>
          </a:xfrm>
        </p:spPr>
        <p:txBody>
          <a:bodyPr>
            <a:normAutofit/>
          </a:bodyPr>
          <a:lstStyle/>
          <a:p>
            <a:r>
              <a:rPr lang="en-ZA" dirty="0"/>
              <a:t>Dealing with building </a:t>
            </a:r>
            <a:r>
              <a:rPr lang="en-ZA" dirty="0" smtClean="0"/>
              <a:t>regulations</a:t>
            </a:r>
            <a:endParaRPr lang="en-US" dirty="0"/>
          </a:p>
        </p:txBody>
      </p:sp>
      <p:sp>
        <p:nvSpPr>
          <p:cNvPr id="3" name="Content Placeholder 2"/>
          <p:cNvSpPr>
            <a:spLocks noGrp="1"/>
          </p:cNvSpPr>
          <p:nvPr>
            <p:ph idx="1"/>
          </p:nvPr>
        </p:nvSpPr>
        <p:spPr/>
        <p:txBody>
          <a:bodyPr/>
          <a:lstStyle/>
          <a:p>
            <a:pPr marL="0" indent="0">
              <a:buNone/>
            </a:pPr>
            <a:r>
              <a:rPr lang="en-AU" dirty="0"/>
              <a:t>Currently there are no appropriate regulations in place to effectively enable incremental housing processes. Municipalities need to find innovative approaches that can overcome this obstacle. Some of these approaches include:</a:t>
            </a:r>
            <a:endParaRPr lang="en-US" dirty="0"/>
          </a:p>
          <a:p>
            <a:pPr lvl="0"/>
            <a:r>
              <a:rPr lang="en-AU" dirty="0"/>
              <a:t>Innovative zoning approaches</a:t>
            </a:r>
            <a:endParaRPr lang="en-US" dirty="0"/>
          </a:p>
          <a:p>
            <a:pPr lvl="0"/>
            <a:r>
              <a:rPr lang="en-AU" dirty="0"/>
              <a:t>Primary building rights </a:t>
            </a:r>
            <a:endParaRPr lang="en-US" dirty="0"/>
          </a:p>
          <a:p>
            <a:pPr lvl="0"/>
            <a:r>
              <a:rPr lang="en-AU" dirty="0"/>
              <a:t>Town planning, building standards and controls </a:t>
            </a:r>
            <a:endParaRPr lang="en-US" dirty="0"/>
          </a:p>
          <a:p>
            <a:pPr lvl="0"/>
            <a:r>
              <a:rPr lang="en-AU" dirty="0"/>
              <a:t>Structured programme approaches </a:t>
            </a:r>
            <a:endParaRPr lang="en-US" dirty="0"/>
          </a:p>
          <a:p>
            <a:endParaRPr lang="en-US" dirty="0"/>
          </a:p>
        </p:txBody>
      </p:sp>
    </p:spTree>
    <p:extLst>
      <p:ext uri="{BB962C8B-B14F-4D97-AF65-F5344CB8AC3E}">
        <p14:creationId xmlns:p14="http://schemas.microsoft.com/office/powerpoint/2010/main" val="16095360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AU" dirty="0"/>
              <a:t>The Enhanced People’s Housing Process (EPHP</a:t>
            </a:r>
            <a:r>
              <a:rPr lang="en-AU" dirty="0" smtClean="0"/>
              <a:t>)</a:t>
            </a:r>
            <a:endParaRPr lang="en-US" dirty="0"/>
          </a:p>
        </p:txBody>
      </p:sp>
      <p:sp>
        <p:nvSpPr>
          <p:cNvPr id="3" name="Content Placeholder 2"/>
          <p:cNvSpPr>
            <a:spLocks noGrp="1"/>
          </p:cNvSpPr>
          <p:nvPr>
            <p:ph idx="1"/>
          </p:nvPr>
        </p:nvSpPr>
        <p:spPr/>
        <p:txBody>
          <a:bodyPr>
            <a:normAutofit/>
          </a:bodyPr>
          <a:lstStyle/>
          <a:p>
            <a:r>
              <a:rPr lang="en-AU" dirty="0"/>
              <a:t>EPHP can only be applied when there are approved community resource organisations (CROs). </a:t>
            </a:r>
            <a:endParaRPr lang="en-AU" dirty="0" smtClean="0"/>
          </a:p>
          <a:p>
            <a:r>
              <a:rPr lang="en-AU" dirty="0"/>
              <a:t>The EPHP is made up of four different forms of funding:</a:t>
            </a:r>
            <a:endParaRPr lang="en-US" dirty="0"/>
          </a:p>
          <a:p>
            <a:pPr lvl="1"/>
            <a:r>
              <a:rPr lang="en-AU" b="1" dirty="0"/>
              <a:t>Capital </a:t>
            </a:r>
            <a:r>
              <a:rPr lang="en-AU" b="1" dirty="0" smtClean="0"/>
              <a:t>funding</a:t>
            </a:r>
          </a:p>
          <a:p>
            <a:pPr lvl="1"/>
            <a:r>
              <a:rPr lang="en-AU" b="1" dirty="0" smtClean="0"/>
              <a:t>Capacity </a:t>
            </a:r>
            <a:r>
              <a:rPr lang="en-AU" b="1" dirty="0"/>
              <a:t>building </a:t>
            </a:r>
            <a:r>
              <a:rPr lang="en-AU" b="1" dirty="0" smtClean="0"/>
              <a:t>fund</a:t>
            </a:r>
          </a:p>
          <a:p>
            <a:pPr lvl="1"/>
            <a:r>
              <a:rPr lang="en-AU" b="1" dirty="0" smtClean="0"/>
              <a:t>Community contributions/equity </a:t>
            </a:r>
          </a:p>
          <a:p>
            <a:pPr lvl="1"/>
            <a:r>
              <a:rPr lang="en-AU" b="1" dirty="0" smtClean="0"/>
              <a:t>Bridging finance</a:t>
            </a:r>
          </a:p>
          <a:p>
            <a:r>
              <a:rPr lang="en-AU" dirty="0"/>
              <a:t>The EPHP promotes the use of housing support centres as part of providing household technical support.</a:t>
            </a:r>
            <a:endParaRPr lang="en-US" dirty="0"/>
          </a:p>
          <a:p>
            <a:pPr marL="0" indent="0">
              <a:buNone/>
            </a:pPr>
            <a:endParaRPr lang="en-US" dirty="0"/>
          </a:p>
        </p:txBody>
      </p:sp>
    </p:spTree>
    <p:extLst>
      <p:ext uri="{BB962C8B-B14F-4D97-AF65-F5344CB8AC3E}">
        <p14:creationId xmlns:p14="http://schemas.microsoft.com/office/powerpoint/2010/main" val="74508429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Autofit/>
          </a:bodyPr>
          <a:lstStyle/>
          <a:p>
            <a:r>
              <a:rPr lang="en-US" sz="2400" dirty="0"/>
              <a:t>Case study 1: Skills mobilization — Masithembane, Homeless and Squatters Housing Project (HOSHOP) and Sinako Ukuzenzele, Khayelitsha, Western Cape</a:t>
            </a:r>
            <a:endParaRPr lang="en-ZA" sz="2400" dirty="0"/>
          </a:p>
        </p:txBody>
      </p:sp>
      <p:pic>
        <p:nvPicPr>
          <p:cNvPr id="6" name="Content Placeholder 5"/>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177528" y="1600200"/>
            <a:ext cx="6788944" cy="4525963"/>
          </a:xfrm>
        </p:spPr>
      </p:pic>
    </p:spTree>
    <p:extLst>
      <p:ext uri="{BB962C8B-B14F-4D97-AF65-F5344CB8AC3E}">
        <p14:creationId xmlns:p14="http://schemas.microsoft.com/office/powerpoint/2010/main" val="401777428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2440" y="457200"/>
            <a:ext cx="8229600" cy="1143000"/>
          </a:xfrm>
        </p:spPr>
        <p:txBody>
          <a:bodyPr>
            <a:normAutofit/>
          </a:bodyPr>
          <a:lstStyle/>
          <a:p>
            <a:r>
              <a:rPr lang="en-ZA" i="1" dirty="0" smtClean="0"/>
              <a:t>Activity </a:t>
            </a:r>
            <a:r>
              <a:rPr lang="en-ZA" i="1" dirty="0"/>
              <a:t>9.6: </a:t>
            </a:r>
            <a:r>
              <a:rPr lang="en-ZA" i="1" dirty="0" smtClean="0"/>
              <a:t>What did you gain?</a:t>
            </a:r>
            <a:endParaRPr lang="en-US" dirty="0"/>
          </a:p>
        </p:txBody>
      </p:sp>
      <p:sp>
        <p:nvSpPr>
          <p:cNvPr id="3" name="Content Placeholder 2"/>
          <p:cNvSpPr>
            <a:spLocks noGrp="1"/>
          </p:cNvSpPr>
          <p:nvPr>
            <p:ph idx="1"/>
          </p:nvPr>
        </p:nvSpPr>
        <p:spPr/>
        <p:txBody>
          <a:bodyPr/>
          <a:lstStyle/>
          <a:p>
            <a:r>
              <a:rPr lang="en-ZA" b="1" dirty="0" smtClean="0"/>
              <a:t>Type </a:t>
            </a:r>
            <a:r>
              <a:rPr lang="en-ZA" b="1" dirty="0"/>
              <a:t>of activity: </a:t>
            </a:r>
            <a:r>
              <a:rPr lang="en-ZA" dirty="0"/>
              <a:t>Group work</a:t>
            </a:r>
            <a:endParaRPr lang="en-US" b="1" dirty="0"/>
          </a:p>
          <a:p>
            <a:r>
              <a:rPr lang="en-ZA" b="1" dirty="0"/>
              <a:t>Timing: </a:t>
            </a:r>
            <a:r>
              <a:rPr lang="en-ZA" dirty="0"/>
              <a:t>15 minutes</a:t>
            </a:r>
            <a:endParaRPr lang="en-US" b="1" dirty="0"/>
          </a:p>
          <a:p>
            <a:r>
              <a:rPr lang="en-ZA" b="1" i="1" dirty="0"/>
              <a:t>Purpose: </a:t>
            </a:r>
            <a:r>
              <a:rPr lang="en-ZA" i="1" dirty="0"/>
              <a:t>To stimulate thinking and action to support housing consolidation.</a:t>
            </a:r>
            <a:endParaRPr lang="en-US" b="1" i="1" dirty="0"/>
          </a:p>
          <a:p>
            <a:r>
              <a:rPr lang="en-ZA" b="1" i="1" dirty="0"/>
              <a:t>Instructions: </a:t>
            </a:r>
            <a:r>
              <a:rPr lang="en-ZA" i="1" dirty="0"/>
              <a:t>In your groups, draw up a list of possible actions you can take to support people in the informal settlements you know to upgrade their houses.</a:t>
            </a:r>
            <a:endParaRPr lang="en-US" b="1" i="1" dirty="0"/>
          </a:p>
          <a:p>
            <a:endParaRPr lang="en-US" dirty="0"/>
          </a:p>
        </p:txBody>
      </p:sp>
    </p:spTree>
    <p:extLst>
      <p:ext uri="{BB962C8B-B14F-4D97-AF65-F5344CB8AC3E}">
        <p14:creationId xmlns:p14="http://schemas.microsoft.com/office/powerpoint/2010/main" val="1848638567"/>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E35102FD867FBA4BB56FCB25FE66617F" ma:contentTypeVersion="17" ma:contentTypeDescription="Create a new document." ma:contentTypeScope="" ma:versionID="303ac2c6a348ae85967620984dae0d2a">
  <xsd:schema xmlns:xsd="http://www.w3.org/2001/XMLSchema" xmlns:xs="http://www.w3.org/2001/XMLSchema" xmlns:p="http://schemas.microsoft.com/office/2006/metadata/properties" xmlns:ns2="ded01a01-3c18-439e-8d0f-126711969f27" xmlns:ns3="7ac84fe7-9922-4ab9-b558-1e1d407d1ca4" xmlns:ns4="b21bb6d5-0fda-4cb2-b952-22cf7e9f1418" targetNamespace="http://schemas.microsoft.com/office/2006/metadata/properties" ma:root="true" ma:fieldsID="48f6160830109700e603de45113cabcc" ns2:_="" ns3:_="" ns4:_="">
    <xsd:import namespace="ded01a01-3c18-439e-8d0f-126711969f27"/>
    <xsd:import namespace="7ac84fe7-9922-4ab9-b558-1e1d407d1ca4"/>
    <xsd:import namespace="b21bb6d5-0fda-4cb2-b952-22cf7e9f1418"/>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GenerationTime" minOccurs="0"/>
                <xsd:element ref="ns2:MediaServiceEventHashCode" minOccurs="0"/>
                <xsd:element ref="ns2:MediaServiceDateTaken" minOccurs="0"/>
                <xsd:element ref="ns2:MediaServiceAutoKeyPoints" minOccurs="0"/>
                <xsd:element ref="ns2:MediaServiceKeyPoints" minOccurs="0"/>
                <xsd:element ref="ns3:SharedWithUsers" minOccurs="0"/>
                <xsd:element ref="ns3:SharedWithDetails" minOccurs="0"/>
                <xsd:element ref="ns2:MediaLengthInSeconds" minOccurs="0"/>
                <xsd:element ref="ns2:lcf76f155ced4ddcb4097134ff3c332f" minOccurs="0"/>
                <xsd:element ref="ns4:TaxCatchAll" minOccurs="0"/>
                <xsd:element ref="ns2:MediaServiceLocation"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ed01a01-3c18-439e-8d0f-126711969f2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Extracted Text" ma:internalName="MediaServiceOCR" ma:readOnly="true">
      <xsd:simpleType>
        <xsd:restriction base="dms:Note">
          <xsd:maxLength value="255"/>
        </xsd:restriction>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DateTaken" ma:index="13" nillable="true" ma:displayName="MediaServiceDateTaken" ma:hidden="true" ma:internalName="MediaServiceDateTaken" ma:readOnly="true">
      <xsd:simpleType>
        <xsd:restriction base="dms:Text"/>
      </xsd:simpleType>
    </xsd:element>
    <xsd:element name="MediaServiceAutoKeyPoints" ma:index="14" nillable="true" ma:displayName="MediaServiceAutoKeyPoints" ma:hidden="true" ma:internalName="MediaServiceAutoKeyPoints" ma:readOnly="true">
      <xsd:simpleType>
        <xsd:restriction base="dms:Note"/>
      </xsd:simpleType>
    </xsd:element>
    <xsd:element name="MediaServiceKeyPoints" ma:index="15" nillable="true" ma:displayName="KeyPoints" ma:internalName="MediaServiceKeyPoints" ma:readOnly="true">
      <xsd:simpleType>
        <xsd:restriction base="dms:Note">
          <xsd:maxLength value="255"/>
        </xsd:restriction>
      </xsd:simpleType>
    </xsd:element>
    <xsd:element name="MediaLengthInSeconds" ma:index="18" nillable="true" ma:displayName="Length (seconds)" ma:internalName="MediaLengthInSeconds" ma:readOnly="true">
      <xsd:simpleType>
        <xsd:restriction base="dms:Unknown"/>
      </xsd:simpleType>
    </xsd:element>
    <xsd:element name="lcf76f155ced4ddcb4097134ff3c332f" ma:index="20" nillable="true" ma:taxonomy="true" ma:internalName="lcf76f155ced4ddcb4097134ff3c332f" ma:taxonomyFieldName="MediaServiceImageTags" ma:displayName="Image Tags" ma:readOnly="false" ma:fieldId="{5cf76f15-5ced-4ddc-b409-7134ff3c332f}" ma:taxonomyMulti="true" ma:sspId="7879faba-27b2-4363-9c33-4960f0c9181e" ma:termSetId="09814cd3-568e-fe90-9814-8d621ff8fb84" ma:anchorId="fba54fb3-c3e1-fe81-a776-ca4b69148c4d" ma:open="true" ma:isKeyword="false">
      <xsd:complexType>
        <xsd:sequence>
          <xsd:element ref="pc:Terms" minOccurs="0" maxOccurs="1"/>
        </xsd:sequence>
      </xsd:complexType>
    </xsd:element>
    <xsd:element name="MediaServiceLocation" ma:index="22" nillable="true" ma:displayName="Location" ma:indexed="true" ma:internalName="MediaServiceLocation" ma:readOnly="true">
      <xsd:simpleType>
        <xsd:restriction base="dms:Text"/>
      </xsd:simple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ac84fe7-9922-4ab9-b558-1e1d407d1ca4"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b21bb6d5-0fda-4cb2-b952-22cf7e9f1418" elementFormDefault="qualified">
    <xsd:import namespace="http://schemas.microsoft.com/office/2006/documentManagement/types"/>
    <xsd:import namespace="http://schemas.microsoft.com/office/infopath/2007/PartnerControls"/>
    <xsd:element name="TaxCatchAll" ma:index="21" nillable="true" ma:displayName="Taxonomy Catch All Column" ma:hidden="true" ma:list="{12952510-7e3a-4d42-b2cb-74ae0a0f94c9}" ma:internalName="TaxCatchAll" ma:showField="CatchAllData" ma:web="7ac84fe7-9922-4ab9-b558-1e1d407d1ca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b21bb6d5-0fda-4cb2-b952-22cf7e9f1418" xsi:nil="true"/>
    <lcf76f155ced4ddcb4097134ff3c332f xmlns="ded01a01-3c18-439e-8d0f-126711969f27">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DC1C0F75-C37E-4426-86D1-94E3E56573DB}"/>
</file>

<file path=customXml/itemProps2.xml><?xml version="1.0" encoding="utf-8"?>
<ds:datastoreItem xmlns:ds="http://schemas.openxmlformats.org/officeDocument/2006/customXml" ds:itemID="{85A44B80-A221-4703-983F-3A1AE0E0C6E8}"/>
</file>

<file path=customXml/itemProps3.xml><?xml version="1.0" encoding="utf-8"?>
<ds:datastoreItem xmlns:ds="http://schemas.openxmlformats.org/officeDocument/2006/customXml" ds:itemID="{0804E61B-952F-4E75-83F4-820C2B5A381A}"/>
</file>

<file path=docProps/app.xml><?xml version="1.0" encoding="utf-8"?>
<Properties xmlns="http://schemas.openxmlformats.org/officeDocument/2006/extended-properties" xmlns:vt="http://schemas.openxmlformats.org/officeDocument/2006/docPropsVTypes">
  <Template/>
  <TotalTime>2963</TotalTime>
  <Words>1862</Words>
  <Application>Microsoft Office PowerPoint</Application>
  <PresentationFormat>On-screen Show (4:3)</PresentationFormat>
  <Paragraphs>185</Paragraphs>
  <Slides>39</Slides>
  <Notes>0</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39</vt:i4>
      </vt:variant>
    </vt:vector>
  </HeadingPairs>
  <TitlesOfParts>
    <vt:vector size="47" baseType="lpstr">
      <vt:lpstr>MS Mincho</vt:lpstr>
      <vt:lpstr>Arial</vt:lpstr>
      <vt:lpstr>Arial Narrow</vt:lpstr>
      <vt:lpstr>Calibri</vt:lpstr>
      <vt:lpstr>Times New Roman</vt:lpstr>
      <vt:lpstr>Trebuchet MS</vt:lpstr>
      <vt:lpstr>1_Office Theme</vt:lpstr>
      <vt:lpstr>Custom Design</vt:lpstr>
      <vt:lpstr> INTRODUCTION TO</vt:lpstr>
      <vt:lpstr>Module purpose</vt:lpstr>
      <vt:lpstr>Learning Outcomes</vt:lpstr>
      <vt:lpstr>Module content </vt:lpstr>
      <vt:lpstr>1. Incremental housing  What is incremental housing?</vt:lpstr>
      <vt:lpstr>People are doing it for themselves</vt:lpstr>
      <vt:lpstr>Activity 9.1: People are doing it for themselves</vt:lpstr>
      <vt:lpstr>Advantages of incremental housing</vt:lpstr>
      <vt:lpstr>Advantages of incremental housing cont.</vt:lpstr>
      <vt:lpstr>Activity 9.2: The case for incremental housing </vt:lpstr>
      <vt:lpstr>Will incremental housing become more significant?</vt:lpstr>
      <vt:lpstr>How do people build incrementally?</vt:lpstr>
      <vt:lpstr>Ways in which households build incrementally </vt:lpstr>
      <vt:lpstr>Examples of incremental building </vt:lpstr>
      <vt:lpstr>Examples of incremental building </vt:lpstr>
      <vt:lpstr>Examples of incremental building </vt:lpstr>
      <vt:lpstr>Examples of incremental building </vt:lpstr>
      <vt:lpstr>Examples of incremental building </vt:lpstr>
      <vt:lpstr>Examples of incremental building </vt:lpstr>
      <vt:lpstr>Examples of incremental building </vt:lpstr>
      <vt:lpstr>Examples of incremental building </vt:lpstr>
      <vt:lpstr>Examples of incremental building </vt:lpstr>
      <vt:lpstr>2. What factors affect a household’s ability to consolidate their house? Activity 9.3: Factors that affect incremental upgrading </vt:lpstr>
      <vt:lpstr>Factors that encourage self-build</vt:lpstr>
      <vt:lpstr>Affordability of housing improvements</vt:lpstr>
      <vt:lpstr>Access to support for incremental house building</vt:lpstr>
      <vt:lpstr>Actors (and roles) in incremental home building</vt:lpstr>
      <vt:lpstr>Activity 9.4: The risks of incremental housing</vt:lpstr>
      <vt:lpstr>Challenges in incremental housing building</vt:lpstr>
      <vt:lpstr>3. Supporting housing consolidation Options for the municipality</vt:lpstr>
      <vt:lpstr>How Municipalities can support incremental self-build</vt:lpstr>
      <vt:lpstr>How Municipalities can support incremental self-build</vt:lpstr>
      <vt:lpstr>How Municipalities can support incremental self-build</vt:lpstr>
      <vt:lpstr>How Municipalities can support incremental self-build</vt:lpstr>
      <vt:lpstr>How Municipalities can support incremental self-build</vt:lpstr>
      <vt:lpstr>Dealing with building regulations</vt:lpstr>
      <vt:lpstr>The Enhanced People’s Housing Process (EPHP)</vt:lpstr>
      <vt:lpstr>Case study 1: Skills mobilization — Masithembane, Homeless and Squatters Housing Project (HOSHOP) and Sinako Ukuzenzele, Khayelitsha, Western Cape</vt:lpstr>
      <vt:lpstr>Activity 9.6: What did you gain?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Module 1 The case for upgrading</dc:title>
  <dc:creator>Marie Huchzermeyer</dc:creator>
  <cp:lastModifiedBy>Ros</cp:lastModifiedBy>
  <cp:revision>158</cp:revision>
  <dcterms:created xsi:type="dcterms:W3CDTF">2014-09-02T11:14:23Z</dcterms:created>
  <dcterms:modified xsi:type="dcterms:W3CDTF">2015-04-19T09:17:12Z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0x010100E35102FD867FBA4BB56FCB25FE66617F</vt:lpwstr>
  </property>
</Properties>
</file>