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0.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6.xml" ContentType="application/vnd.openxmlformats-officedocument.presentationml.slideLayout+xml"/>
  <Override PartName="/ppt/slideLayouts/slideLayout14.xml" ContentType="application/vnd.openxmlformats-officedocument.presentationml.slideLayout+xml"/>
  <Override PartName="/ppt/slideLayouts/slideLayout17.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0"/>
  </p:notesMasterIdLst>
  <p:sldIdLst>
    <p:sldId id="313" r:id="rId3"/>
    <p:sldId id="314" r:id="rId4"/>
    <p:sldId id="321" r:id="rId5"/>
    <p:sldId id="346" r:id="rId6"/>
    <p:sldId id="318" r:id="rId7"/>
    <p:sldId id="347" r:id="rId8"/>
    <p:sldId id="348" r:id="rId9"/>
    <p:sldId id="319" r:id="rId10"/>
    <p:sldId id="349" r:id="rId11"/>
    <p:sldId id="320" r:id="rId12"/>
    <p:sldId id="324" r:id="rId13"/>
    <p:sldId id="350" r:id="rId14"/>
    <p:sldId id="328" r:id="rId15"/>
    <p:sldId id="330" r:id="rId16"/>
    <p:sldId id="331" r:id="rId17"/>
    <p:sldId id="351" r:id="rId18"/>
    <p:sldId id="333" r:id="rId19"/>
    <p:sldId id="334" r:id="rId20"/>
    <p:sldId id="336" r:id="rId21"/>
    <p:sldId id="337" r:id="rId22"/>
    <p:sldId id="338" r:id="rId23"/>
    <p:sldId id="339" r:id="rId24"/>
    <p:sldId id="352" r:id="rId25"/>
    <p:sldId id="343" r:id="rId26"/>
    <p:sldId id="353" r:id="rId27"/>
    <p:sldId id="354" r:id="rId28"/>
    <p:sldId id="34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31" clrIdx="0"/>
  <p:cmAuthor id="1" name="Sarah Charlton" initials="SC" lastIdx="7" clrIdx="1"/>
  <p:cmAuthor id="2" name="Marie Huchzermeyer" initials="MH"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436B"/>
    <a:srgbClr val="D656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17" autoAdjust="0"/>
  </p:normalViewPr>
  <p:slideViewPr>
    <p:cSldViewPr>
      <p:cViewPr varScale="1">
        <p:scale>
          <a:sx n="63" d="100"/>
          <a:sy n="63" d="100"/>
        </p:scale>
        <p:origin x="151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3F5F5F-C5EB-4DA6-86AB-7BBA2488E1D7}" type="datetimeFigureOut">
              <a:rPr lang="en-US" smtClean="0"/>
              <a:t>4/19/2015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1EA198-E0A6-4674-A7CE-4D452541762F}" type="slidenum">
              <a:rPr lang="en-US" smtClean="0"/>
              <a:t>‹#›</a:t>
            </a:fld>
            <a:endParaRPr lang="en-US" dirty="0"/>
          </a:p>
        </p:txBody>
      </p:sp>
    </p:spTree>
    <p:extLst>
      <p:ext uri="{BB962C8B-B14F-4D97-AF65-F5344CB8AC3E}">
        <p14:creationId xmlns:p14="http://schemas.microsoft.com/office/powerpoint/2010/main" val="118530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1DEABC-D766-4322-8E78-B830FAE35C72}"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67667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33F43-3E86-47E4-BFBB-2476D384E1C6}"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41412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1663BA-01FC-4367-B6F3-ABB2645D55F1}"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69260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B19C71-EC74-44AF-B27E-FC7DC3C3A61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50147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5CDA29-3CBE-48EA-92AE-A996835462BA}" type="datetime4">
              <a:rPr lang="en-US" smtClean="0"/>
              <a:pPr/>
              <a:t>April 19,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18884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April 19, 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331691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April 19, 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406646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58059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April 19,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17806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820920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April 19,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07280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2582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70765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327043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526357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07929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188059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71599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23556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94256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427862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45210-9A6B-394C-B5D4-BCD29EEA3504}"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71C563-8144-CD4D-8608-BEFAC73CE31A}" type="slidenum">
              <a:rPr lang="en-US" smtClean="0"/>
              <a:t>‹#›</a:t>
            </a:fld>
            <a:endParaRPr lang="en-US" dirty="0"/>
          </a:p>
        </p:txBody>
      </p:sp>
    </p:spTree>
    <p:extLst>
      <p:ext uri="{BB962C8B-B14F-4D97-AF65-F5344CB8AC3E}">
        <p14:creationId xmlns:p14="http://schemas.microsoft.com/office/powerpoint/2010/main" val="181732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0EFEE-2756-4A20-BF2A-63F0A94F99AC}" type="datetime4">
              <a:rPr lang="en-US" smtClean="0"/>
              <a:pPr/>
              <a:t>April 19, 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DF745-7D3F-47F4-83A3-874385CFAA69}" type="slidenum">
              <a:rPr lang="en-US" smtClean="0"/>
              <a:pPr/>
              <a:t>‹#›</a:t>
            </a:fld>
            <a:endParaRPr lang="en-US" dirty="0"/>
          </a:p>
        </p:txBody>
      </p:sp>
      <p:pic>
        <p:nvPicPr>
          <p:cNvPr id="7" name="Picture 6" descr="NUSP logo.jpg"/>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userDrawn="1"/>
        </p:nvSpPr>
        <p:spPr>
          <a:xfrm>
            <a:off x="2000876" y="-6720"/>
            <a:ext cx="3914588"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userDrawn="1"/>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09</a:t>
            </a:r>
            <a:endParaRPr lang="en-US" sz="2000" b="1" i="0" dirty="0">
              <a:solidFill>
                <a:schemeClr val="bg1"/>
              </a:solidFill>
              <a:latin typeface="Arial Narrow"/>
              <a:cs typeface="Arial Narrow"/>
            </a:endParaRPr>
          </a:p>
        </p:txBody>
      </p:sp>
      <p:sp>
        <p:nvSpPr>
          <p:cNvPr id="15" name="TextBox 14"/>
          <p:cNvSpPr txBox="1"/>
          <p:nvPr userDrawn="1"/>
        </p:nvSpPr>
        <p:spPr>
          <a:xfrm>
            <a:off x="5943600" y="8009"/>
            <a:ext cx="2489821" cy="230832"/>
          </a:xfrm>
          <a:prstGeom prst="rect">
            <a:avLst/>
          </a:prstGeom>
          <a:noFill/>
        </p:spPr>
        <p:txBody>
          <a:bodyPr wrap="square" rtlCol="0">
            <a:spAutoFit/>
          </a:bodyPr>
          <a:lstStyle/>
          <a:p>
            <a:pPr algn="ctr"/>
            <a:r>
              <a:rPr lang="en-US" sz="900" dirty="0" smtClean="0">
                <a:solidFill>
                  <a:srgbClr val="FFFFFF"/>
                </a:solidFill>
                <a:latin typeface="Trebuchet MS"/>
                <a:cs typeface="Trebuchet MS"/>
              </a:rPr>
              <a:t>INSTITUTIONAL ARRANGEMENTS</a:t>
            </a:r>
            <a:endParaRPr lang="en-US" sz="900" dirty="0">
              <a:solidFill>
                <a:srgbClr val="FFFFFF"/>
              </a:solidFill>
              <a:latin typeface="Trebuchet MS"/>
              <a:cs typeface="Trebuchet MS"/>
            </a:endParaRPr>
          </a:p>
        </p:txBody>
      </p:sp>
    </p:spTree>
    <p:extLst>
      <p:ext uri="{BB962C8B-B14F-4D97-AF65-F5344CB8AC3E}">
        <p14:creationId xmlns:p14="http://schemas.microsoft.com/office/powerpoint/2010/main" val="132474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Title slide only</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45210-9A6B-394C-B5D4-BCD29EEA3504}" type="datetimeFigureOut">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1C563-8144-CD4D-8608-BEFAC73CE31A}" type="slidenum">
              <a:rPr lang="en-US" smtClean="0"/>
              <a:t>‹#›</a:t>
            </a:fld>
            <a:endParaRPr lang="en-US" dirty="0"/>
          </a:p>
        </p:txBody>
      </p:sp>
    </p:spTree>
    <p:extLst>
      <p:ext uri="{BB962C8B-B14F-4D97-AF65-F5344CB8AC3E}">
        <p14:creationId xmlns:p14="http://schemas.microsoft.com/office/powerpoint/2010/main" val="3739335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676400" y="-30162"/>
            <a:ext cx="5638800" cy="715962"/>
          </a:xfrm>
        </p:spPr>
        <p:txBody>
          <a:bodyPr anchor="b"/>
          <a:lstStyle/>
          <a:p>
            <a:pPr algn="l"/>
            <a:r>
              <a:rPr lang="en-US" sz="1400" dirty="0" smtClean="0">
                <a:solidFill>
                  <a:schemeClr val="bg1"/>
                </a:solidFill>
                <a:latin typeface="Arial Narrow"/>
                <a:cs typeface="Arial Narrow"/>
              </a:rPr>
              <a:t> INTRODUCTION TO</a:t>
            </a:r>
            <a:endParaRPr lang="en-US" sz="1400" dirty="0">
              <a:solidFill>
                <a:schemeClr val="bg1"/>
              </a:solidFill>
              <a:latin typeface="Arial Narrow"/>
              <a:cs typeface="Arial Narrow"/>
            </a:endParaRPr>
          </a:p>
        </p:txBody>
      </p:sp>
      <p:sp>
        <p:nvSpPr>
          <p:cNvPr id="3"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4"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1676400" y="2438400"/>
            <a:ext cx="6705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12: INSTITUTIONAL ARRANGEMENTS</a:t>
            </a:r>
            <a:endParaRPr lang="en-US" sz="2200" dirty="0">
              <a:solidFill>
                <a:schemeClr val="bg1"/>
              </a:solidFill>
              <a:latin typeface="Arial Narrow"/>
              <a:cs typeface="Arial Narrow"/>
            </a:endParaRPr>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a:extLst>
              <a:ext uri="{28A0092B-C50C-407E-A947-70E740481C1C}">
                <a14:useLocalDpi xmlns:a14="http://schemas.microsoft.com/office/drawing/2010/main" val="0"/>
              </a:ext>
            </a:extLst>
          </a:blip>
          <a:srcRect t="26336" b="32305"/>
          <a:stretch/>
        </p:blipFill>
        <p:spPr>
          <a:xfrm>
            <a:off x="0" y="3124200"/>
            <a:ext cx="9144000" cy="2836333"/>
          </a:xfrm>
          <a:prstGeom prst="rect">
            <a:avLst/>
          </a:prstGeom>
        </p:spPr>
      </p:pic>
    </p:spTree>
    <p:extLst>
      <p:ext uri="{BB962C8B-B14F-4D97-AF65-F5344CB8AC3E}">
        <p14:creationId xmlns:p14="http://schemas.microsoft.com/office/powerpoint/2010/main" val="1250067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1028700"/>
            <a:ext cx="8229600" cy="1143000"/>
          </a:xfrm>
        </p:spPr>
        <p:txBody>
          <a:bodyPr>
            <a:normAutofit/>
          </a:bodyPr>
          <a:lstStyle/>
          <a:p>
            <a:r>
              <a:rPr lang="en-US" dirty="0" smtClean="0"/>
              <a:t>Module purpose</a:t>
            </a:r>
            <a:endParaRPr lang="en-US" dirty="0"/>
          </a:p>
        </p:txBody>
      </p:sp>
      <p:sp>
        <p:nvSpPr>
          <p:cNvPr id="3" name="Content Placeholder 2"/>
          <p:cNvSpPr>
            <a:spLocks noGrp="1"/>
          </p:cNvSpPr>
          <p:nvPr>
            <p:ph idx="1"/>
          </p:nvPr>
        </p:nvSpPr>
        <p:spPr>
          <a:xfrm>
            <a:off x="457200" y="2171700"/>
            <a:ext cx="8229600" cy="3954463"/>
          </a:xfrm>
        </p:spPr>
        <p:txBody>
          <a:bodyPr/>
          <a:lstStyle/>
          <a:p>
            <a:pPr marL="0" indent="0">
              <a:buNone/>
            </a:pPr>
            <a:r>
              <a:rPr lang="en-AU" dirty="0"/>
              <a:t>The purpose of this module is to enable you to understand the core institutional requirements for effective informal settlement upgrading programme and project implementation, so that you can contribute to effective organisation structuring for informal settlement upgrading.</a:t>
            </a:r>
            <a:endParaRPr lang="en-US" dirty="0"/>
          </a:p>
          <a:p>
            <a:pPr marL="0" indent="0">
              <a:buNone/>
            </a:pPr>
            <a:endParaRPr lang="en-US" dirty="0"/>
          </a:p>
        </p:txBody>
      </p:sp>
    </p:spTree>
    <p:extLst>
      <p:ext uri="{BB962C8B-B14F-4D97-AF65-F5344CB8AC3E}">
        <p14:creationId xmlns:p14="http://schemas.microsoft.com/office/powerpoint/2010/main" val="2515098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ZA" sz="4000" dirty="0"/>
              <a:t>Learning outcomes</a:t>
            </a:r>
            <a:r>
              <a:rPr lang="en-ZA" dirty="0"/>
              <a:t/>
            </a:r>
            <a:br>
              <a:rPr lang="en-ZA" dirty="0"/>
            </a:br>
            <a:endParaRPr lang="en-US" dirty="0"/>
          </a:p>
        </p:txBody>
      </p:sp>
      <p:sp>
        <p:nvSpPr>
          <p:cNvPr id="3" name="Content Placeholder 2"/>
          <p:cNvSpPr>
            <a:spLocks noGrp="1"/>
          </p:cNvSpPr>
          <p:nvPr>
            <p:ph idx="1"/>
          </p:nvPr>
        </p:nvSpPr>
        <p:spPr/>
        <p:txBody>
          <a:bodyPr>
            <a:normAutofit fontScale="92500"/>
          </a:bodyPr>
          <a:lstStyle/>
          <a:p>
            <a:pPr marL="0" indent="0">
              <a:buNone/>
            </a:pPr>
            <a:r>
              <a:rPr lang="en-AU" dirty="0"/>
              <a:t>After completing this module you should be able to:</a:t>
            </a:r>
            <a:endParaRPr lang="en-US" dirty="0"/>
          </a:p>
          <a:p>
            <a:pPr lvl="0"/>
            <a:r>
              <a:rPr lang="en-AU" dirty="0"/>
              <a:t>Distinguish between the core functions of organisation structures at the programme level and the project level of informal settlement upgrading initiatives;</a:t>
            </a:r>
            <a:endParaRPr lang="en-US" dirty="0"/>
          </a:p>
          <a:p>
            <a:pPr lvl="0"/>
            <a:r>
              <a:rPr lang="en-AU" dirty="0"/>
              <a:t>Identify the actors that need to be mobilised to perform informal settlement upgrading related functions at the programme and  project level and their roles;</a:t>
            </a:r>
            <a:endParaRPr lang="en-US" dirty="0"/>
          </a:p>
          <a:p>
            <a:pPr lvl="0"/>
            <a:r>
              <a:rPr lang="en-AU" dirty="0"/>
              <a:t>Provide suggestions on appropriate organisation structures at the programme level and the project level for implementing different informal settlement upgrading plans;</a:t>
            </a:r>
            <a:endParaRPr lang="en-US" dirty="0"/>
          </a:p>
          <a:p>
            <a:pPr lvl="0"/>
            <a:r>
              <a:rPr lang="en-AU" dirty="0"/>
              <a:t>Review and make recommendations regarding the terms of reference for institutional arrangements.</a:t>
            </a:r>
            <a:endParaRPr lang="en-US" dirty="0"/>
          </a:p>
          <a:p>
            <a:endParaRPr lang="en-US" dirty="0"/>
          </a:p>
        </p:txBody>
      </p:sp>
    </p:spTree>
    <p:extLst>
      <p:ext uri="{BB962C8B-B14F-4D97-AF65-F5344CB8AC3E}">
        <p14:creationId xmlns:p14="http://schemas.microsoft.com/office/powerpoint/2010/main" val="470518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680"/>
            <a:ext cx="8229600" cy="1143000"/>
          </a:xfrm>
        </p:spPr>
        <p:txBody>
          <a:bodyPr/>
          <a:lstStyle/>
          <a:p>
            <a:r>
              <a:rPr lang="en-US" dirty="0"/>
              <a:t>Module content </a:t>
            </a:r>
          </a:p>
        </p:txBody>
      </p:sp>
      <p:sp>
        <p:nvSpPr>
          <p:cNvPr id="3" name="Content Placeholder 2"/>
          <p:cNvSpPr>
            <a:spLocks noGrp="1"/>
          </p:cNvSpPr>
          <p:nvPr>
            <p:ph idx="1"/>
          </p:nvPr>
        </p:nvSpPr>
        <p:spPr>
          <a:xfrm>
            <a:off x="457200" y="1752600"/>
            <a:ext cx="8229600" cy="4373563"/>
          </a:xfrm>
        </p:spPr>
        <p:txBody>
          <a:bodyPr/>
          <a:lstStyle/>
          <a:p>
            <a:pPr marL="457200" indent="-457200">
              <a:buFont typeface="+mj-lt"/>
              <a:buAutoNum type="arabicPeriod"/>
            </a:pPr>
            <a:r>
              <a:rPr lang="en-AU" dirty="0"/>
              <a:t>Institutional arrangements: programmes and </a:t>
            </a:r>
            <a:r>
              <a:rPr lang="en-AU" dirty="0" smtClean="0"/>
              <a:t>projects</a:t>
            </a:r>
          </a:p>
          <a:p>
            <a:pPr marL="457200" indent="-457200">
              <a:buFont typeface="+mj-lt"/>
              <a:buAutoNum type="arabicPeriod"/>
            </a:pPr>
            <a:r>
              <a:rPr lang="en-AU" dirty="0"/>
              <a:t> Organising to implement a settlement upgrading </a:t>
            </a:r>
            <a:r>
              <a:rPr lang="en-AU" dirty="0" smtClean="0"/>
              <a:t>plan</a:t>
            </a:r>
          </a:p>
          <a:p>
            <a:pPr marL="457200" indent="-457200">
              <a:buFont typeface="+mj-lt"/>
              <a:buAutoNum type="arabicPeriod"/>
            </a:pPr>
            <a:r>
              <a:rPr lang="en-AU" dirty="0"/>
              <a:t>Making institutional structures work</a:t>
            </a:r>
            <a:endParaRPr lang="en-US" dirty="0"/>
          </a:p>
        </p:txBody>
      </p:sp>
    </p:spTree>
    <p:extLst>
      <p:ext uri="{BB962C8B-B14F-4D97-AF65-F5344CB8AC3E}">
        <p14:creationId xmlns:p14="http://schemas.microsoft.com/office/powerpoint/2010/main" val="2014979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457200"/>
            <a:ext cx="8229600" cy="1828800"/>
          </a:xfrm>
        </p:spPr>
        <p:txBody>
          <a:bodyPr>
            <a:normAutofit/>
          </a:bodyPr>
          <a:lstStyle/>
          <a:p>
            <a:r>
              <a:rPr lang="en-ZA" dirty="0">
                <a:latin typeface="Trebuchet MS" panose="020B0603020202020204" pitchFamily="34" charset="0"/>
              </a:rPr>
              <a:t>1.	Institutional </a:t>
            </a:r>
            <a:r>
              <a:rPr lang="en-ZA" dirty="0" smtClean="0">
                <a:latin typeface="Trebuchet MS" panose="020B0603020202020204" pitchFamily="34" charset="0"/>
              </a:rPr>
              <a:t>Arrangements: Programmes </a:t>
            </a:r>
            <a:r>
              <a:rPr lang="en-ZA" dirty="0">
                <a:latin typeface="Trebuchet MS" panose="020B0603020202020204" pitchFamily="34" charset="0"/>
              </a:rPr>
              <a:t>and </a:t>
            </a:r>
            <a:r>
              <a:rPr lang="en-ZA" dirty="0" smtClean="0">
                <a:latin typeface="Trebuchet MS" panose="020B0603020202020204" pitchFamily="34" charset="0"/>
              </a:rPr>
              <a:t>Projects</a:t>
            </a:r>
            <a:br>
              <a:rPr lang="en-ZA" dirty="0" smtClean="0">
                <a:latin typeface="Trebuchet MS" panose="020B0603020202020204" pitchFamily="34" charset="0"/>
              </a:rPr>
            </a:br>
            <a:r>
              <a:rPr lang="en-ZA" dirty="0" smtClean="0"/>
              <a:t>Activity 12.1</a:t>
            </a:r>
            <a:r>
              <a:rPr lang="en-ZA" dirty="0"/>
              <a:t>: </a:t>
            </a:r>
            <a:r>
              <a:rPr lang="en-ZA" dirty="0" smtClean="0"/>
              <a:t>Know what you know</a:t>
            </a:r>
            <a:endParaRPr lang="en-US" dirty="0"/>
          </a:p>
        </p:txBody>
      </p:sp>
      <p:sp>
        <p:nvSpPr>
          <p:cNvPr id="3" name="Content Placeholder 2"/>
          <p:cNvSpPr>
            <a:spLocks noGrp="1"/>
          </p:cNvSpPr>
          <p:nvPr>
            <p:ph idx="1"/>
          </p:nvPr>
        </p:nvSpPr>
        <p:spPr>
          <a:xfrm>
            <a:off x="457200" y="2286000"/>
            <a:ext cx="8229600" cy="3840163"/>
          </a:xfrm>
        </p:spPr>
        <p:txBody>
          <a:bodyPr>
            <a:normAutofit lnSpcReduction="10000"/>
          </a:bodyPr>
          <a:lstStyle/>
          <a:p>
            <a:r>
              <a:rPr lang="en-ZA" b="1" dirty="0" smtClean="0"/>
              <a:t>Type </a:t>
            </a:r>
            <a:r>
              <a:rPr lang="en-ZA" b="1" dirty="0"/>
              <a:t>of activity: </a:t>
            </a:r>
            <a:r>
              <a:rPr lang="en-ZA" dirty="0"/>
              <a:t>Pair work</a:t>
            </a:r>
            <a:endParaRPr lang="en-US" b="1" dirty="0"/>
          </a:p>
          <a:p>
            <a:r>
              <a:rPr lang="en-ZA" b="1" dirty="0"/>
              <a:t>Timing: </a:t>
            </a:r>
            <a:r>
              <a:rPr lang="en-ZA" dirty="0"/>
              <a:t>5 minutes</a:t>
            </a:r>
            <a:endParaRPr lang="en-US" b="1" dirty="0"/>
          </a:p>
          <a:p>
            <a:r>
              <a:rPr lang="en-ZA" b="1" i="1" dirty="0"/>
              <a:t>Purpose: </a:t>
            </a:r>
            <a:r>
              <a:rPr lang="en-ZA" i="1" dirty="0"/>
              <a:t>To share experience of the challenges of working in institutional structures.</a:t>
            </a:r>
            <a:endParaRPr lang="en-US" b="1" i="1" dirty="0"/>
          </a:p>
          <a:p>
            <a:r>
              <a:rPr lang="en-ZA" b="1" i="1" dirty="0"/>
              <a:t>Instruction: </a:t>
            </a:r>
            <a:r>
              <a:rPr lang="en-ZA" i="1" dirty="0"/>
              <a:t>Discuss the following question with your partner.</a:t>
            </a:r>
            <a:endParaRPr lang="en-US" b="1" i="1" dirty="0"/>
          </a:p>
          <a:p>
            <a:pPr marL="400050" lvl="1" indent="0">
              <a:buNone/>
            </a:pPr>
            <a:r>
              <a:rPr lang="en-ZA" i="1" dirty="0"/>
              <a:t>From you own experience of working in structures and committees within the informal settlement context, what can go wrong with the structure or committee and cause them to be less effective?</a:t>
            </a:r>
            <a:endParaRPr lang="en-US" b="1" i="1" dirty="0"/>
          </a:p>
          <a:p>
            <a:endParaRPr lang="en-ZA" dirty="0"/>
          </a:p>
        </p:txBody>
      </p:sp>
    </p:spTree>
    <p:extLst>
      <p:ext uri="{BB962C8B-B14F-4D97-AF65-F5344CB8AC3E}">
        <p14:creationId xmlns:p14="http://schemas.microsoft.com/office/powerpoint/2010/main" val="4264076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457200"/>
            <a:ext cx="8229600" cy="1143000"/>
          </a:xfrm>
        </p:spPr>
        <p:txBody>
          <a:bodyPr>
            <a:normAutofit fontScale="90000"/>
          </a:bodyPr>
          <a:lstStyle/>
          <a:p>
            <a:r>
              <a:rPr lang="en-US" dirty="0" smtClean="0"/>
              <a:t>Why </a:t>
            </a:r>
            <a:r>
              <a:rPr lang="en-US" dirty="0"/>
              <a:t>are institutional arrangements important?</a:t>
            </a:r>
          </a:p>
        </p:txBody>
      </p:sp>
      <p:sp>
        <p:nvSpPr>
          <p:cNvPr id="3" name="Content Placeholder 2"/>
          <p:cNvSpPr>
            <a:spLocks noGrp="1"/>
          </p:cNvSpPr>
          <p:nvPr>
            <p:ph idx="1"/>
          </p:nvPr>
        </p:nvSpPr>
        <p:spPr>
          <a:xfrm>
            <a:off x="457200" y="1600200"/>
            <a:ext cx="8229600" cy="4525963"/>
          </a:xfrm>
        </p:spPr>
        <p:txBody>
          <a:bodyPr>
            <a:normAutofit fontScale="92500"/>
          </a:bodyPr>
          <a:lstStyle/>
          <a:p>
            <a:r>
              <a:rPr lang="en-ZA" dirty="0"/>
              <a:t>An informal settlement upgrading initiative at a municipal level needs to involve and organise a number of different actors, each doing different things at different </a:t>
            </a:r>
            <a:r>
              <a:rPr lang="en-ZA" dirty="0" smtClean="0"/>
              <a:t>times</a:t>
            </a:r>
          </a:p>
          <a:p>
            <a:r>
              <a:rPr lang="en-ZA" dirty="0"/>
              <a:t>Effective organisation and management of these actors is needed to ensure that the initiative achieves its purpose on time, within budget, and delivers the service to the standard </a:t>
            </a:r>
            <a:r>
              <a:rPr lang="en-ZA" dirty="0" smtClean="0"/>
              <a:t>agreed</a:t>
            </a:r>
          </a:p>
          <a:p>
            <a:r>
              <a:rPr lang="en-ZA" dirty="0" smtClean="0"/>
              <a:t>Working in ‘Silos’ vs working Collaboratively</a:t>
            </a:r>
          </a:p>
          <a:p>
            <a:r>
              <a:rPr lang="en-ZA" dirty="0" smtClean="0"/>
              <a:t>This </a:t>
            </a:r>
            <a:r>
              <a:rPr lang="en-ZA" dirty="0"/>
              <a:t>module we will look at organising informal settlement </a:t>
            </a:r>
            <a:r>
              <a:rPr lang="en-ZA" dirty="0" smtClean="0"/>
              <a:t>upgrading at </a:t>
            </a:r>
            <a:r>
              <a:rPr lang="en-ZA" dirty="0"/>
              <a:t>both the </a:t>
            </a:r>
            <a:r>
              <a:rPr lang="en-ZA" b="1" dirty="0"/>
              <a:t>Informal Settlement Upgrading Strategy and </a:t>
            </a:r>
            <a:r>
              <a:rPr lang="en-ZA" b="1" dirty="0" smtClean="0"/>
              <a:t>Programme level</a:t>
            </a:r>
            <a:r>
              <a:rPr lang="en-ZA" dirty="0" smtClean="0"/>
              <a:t> </a:t>
            </a:r>
            <a:r>
              <a:rPr lang="en-ZA" dirty="0"/>
              <a:t>and the </a:t>
            </a:r>
            <a:r>
              <a:rPr lang="en-ZA" b="1" dirty="0"/>
              <a:t>municipal informal Settlement Upgrading </a:t>
            </a:r>
            <a:r>
              <a:rPr lang="en-ZA" b="1" dirty="0" smtClean="0"/>
              <a:t>Plan level</a:t>
            </a:r>
            <a:r>
              <a:rPr lang="en-ZA" b="1" dirty="0"/>
              <a:t>.</a:t>
            </a:r>
            <a:endParaRPr lang="en-ZA" dirty="0"/>
          </a:p>
        </p:txBody>
      </p:sp>
    </p:spTree>
    <p:extLst>
      <p:ext uri="{BB962C8B-B14F-4D97-AF65-F5344CB8AC3E}">
        <p14:creationId xmlns:p14="http://schemas.microsoft.com/office/powerpoint/2010/main" val="2178744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ZA" dirty="0" smtClean="0"/>
              <a:t>Activity 12.2</a:t>
            </a:r>
            <a:r>
              <a:rPr lang="en-ZA" dirty="0"/>
              <a:t>: </a:t>
            </a:r>
            <a:r>
              <a:rPr lang="en-ZA" dirty="0" smtClean="0"/>
              <a:t>Revising programmes and work streams</a:t>
            </a:r>
            <a:endParaRPr lang="en-US" dirty="0"/>
          </a:p>
        </p:txBody>
      </p:sp>
      <p:sp>
        <p:nvSpPr>
          <p:cNvPr id="3" name="Content Placeholder 2"/>
          <p:cNvSpPr>
            <a:spLocks noGrp="1"/>
          </p:cNvSpPr>
          <p:nvPr>
            <p:ph idx="1"/>
          </p:nvPr>
        </p:nvSpPr>
        <p:spPr>
          <a:xfrm>
            <a:off x="457200" y="2438400"/>
            <a:ext cx="8229600" cy="3687763"/>
          </a:xfrm>
        </p:spPr>
        <p:txBody>
          <a:bodyPr/>
          <a:lstStyle/>
          <a:p>
            <a:r>
              <a:rPr lang="en-ZA" b="1" dirty="0" smtClean="0"/>
              <a:t>Type </a:t>
            </a:r>
            <a:r>
              <a:rPr lang="en-ZA" b="1" dirty="0"/>
              <a:t>of activity: </a:t>
            </a:r>
            <a:r>
              <a:rPr lang="en-ZA" dirty="0"/>
              <a:t>Pair work</a:t>
            </a:r>
            <a:endParaRPr lang="en-US" b="1" dirty="0"/>
          </a:p>
          <a:p>
            <a:r>
              <a:rPr lang="en-ZA" b="1" dirty="0"/>
              <a:t>Timing: </a:t>
            </a:r>
            <a:r>
              <a:rPr lang="en-ZA" dirty="0"/>
              <a:t>15 minutes</a:t>
            </a:r>
            <a:endParaRPr lang="en-US" b="1" dirty="0"/>
          </a:p>
          <a:p>
            <a:r>
              <a:rPr lang="en-ZA" b="1" i="1" dirty="0"/>
              <a:t>Purpose: </a:t>
            </a:r>
            <a:r>
              <a:rPr lang="en-ZA" i="1" dirty="0"/>
              <a:t>To re-cap on what was learnt in Module 5 about work streams.</a:t>
            </a:r>
            <a:endParaRPr lang="en-US" b="1" i="1" dirty="0"/>
          </a:p>
          <a:p>
            <a:r>
              <a:rPr lang="en-ZA" b="1" i="1" dirty="0"/>
              <a:t>Instructions</a:t>
            </a:r>
            <a:r>
              <a:rPr lang="en-ZA" i="1" dirty="0"/>
              <a:t>: With your partner, find the answers to the </a:t>
            </a:r>
            <a:r>
              <a:rPr lang="en-ZA" i="1" dirty="0" smtClean="0"/>
              <a:t>questions</a:t>
            </a:r>
            <a:r>
              <a:rPr lang="en-ZA" i="1" dirty="0"/>
              <a:t> </a:t>
            </a:r>
            <a:r>
              <a:rPr lang="en-ZA" i="1" dirty="0" smtClean="0"/>
              <a:t>in the Participants Manual</a:t>
            </a:r>
            <a:endParaRPr lang="en-US" b="1" i="1" dirty="0"/>
          </a:p>
          <a:p>
            <a:endParaRPr lang="en-US" dirty="0"/>
          </a:p>
        </p:txBody>
      </p:sp>
    </p:spTree>
    <p:extLst>
      <p:ext uri="{BB962C8B-B14F-4D97-AF65-F5344CB8AC3E}">
        <p14:creationId xmlns:p14="http://schemas.microsoft.com/office/powerpoint/2010/main" val="4047728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The </a:t>
            </a:r>
            <a:r>
              <a:rPr lang="en-ZA" dirty="0"/>
              <a:t>role of the programme level organisational structure</a:t>
            </a:r>
            <a:endParaRPr lang="en-US" dirty="0"/>
          </a:p>
        </p:txBody>
      </p:sp>
      <p:sp>
        <p:nvSpPr>
          <p:cNvPr id="3" name="Content Placeholder 2"/>
          <p:cNvSpPr>
            <a:spLocks noGrp="1"/>
          </p:cNvSpPr>
          <p:nvPr>
            <p:ph idx="1"/>
          </p:nvPr>
        </p:nvSpPr>
        <p:spPr/>
        <p:txBody>
          <a:bodyPr>
            <a:normAutofit fontScale="92500" lnSpcReduction="10000"/>
          </a:bodyPr>
          <a:lstStyle/>
          <a:p>
            <a:pPr lvl="0"/>
            <a:r>
              <a:rPr lang="en-ZA" dirty="0"/>
              <a:t>At the Informal Settlement Upgrading Strategy and Programme level an organisational structure will be needed to</a:t>
            </a:r>
            <a:r>
              <a:rPr lang="en-ZA" dirty="0" smtClean="0"/>
              <a:t>:</a:t>
            </a:r>
          </a:p>
          <a:p>
            <a:pPr lvl="1"/>
            <a:r>
              <a:rPr lang="en-ZA" dirty="0"/>
              <a:t>Compile the Informal Settlements Upgrading </a:t>
            </a:r>
            <a:r>
              <a:rPr lang="en-ZA" dirty="0" smtClean="0"/>
              <a:t>Strategy;</a:t>
            </a:r>
          </a:p>
          <a:p>
            <a:pPr lvl="1"/>
            <a:r>
              <a:rPr lang="en-ZA" dirty="0"/>
              <a:t>Mobilise and involve the organisations/departments who need to execute functions associated with the implementation of the </a:t>
            </a:r>
            <a:r>
              <a:rPr lang="en-ZA" dirty="0" smtClean="0"/>
              <a:t>strategy;</a:t>
            </a:r>
          </a:p>
          <a:p>
            <a:pPr lvl="1"/>
            <a:r>
              <a:rPr lang="en-ZA" dirty="0"/>
              <a:t>Enable the implementation of the individual Informal Settlement Upgrading </a:t>
            </a:r>
            <a:r>
              <a:rPr lang="en-ZA" dirty="0" smtClean="0"/>
              <a:t>Plans;</a:t>
            </a:r>
          </a:p>
          <a:p>
            <a:pPr lvl="1"/>
            <a:r>
              <a:rPr lang="en-ZA" dirty="0"/>
              <a:t>Coordinate the implementation of the Informal Settlement Upgrading Plans and projects </a:t>
            </a:r>
            <a:r>
              <a:rPr lang="en-US" dirty="0"/>
              <a:t>and help them to share learning and resources</a:t>
            </a:r>
            <a:r>
              <a:rPr lang="en-US" dirty="0" smtClean="0"/>
              <a:t>;</a:t>
            </a:r>
          </a:p>
          <a:p>
            <a:pPr lvl="1"/>
            <a:r>
              <a:rPr lang="en-US" dirty="0"/>
              <a:t>Make the implementation of the </a:t>
            </a:r>
            <a:r>
              <a:rPr lang="en-US" dirty="0" smtClean="0"/>
              <a:t>various Informal </a:t>
            </a:r>
            <a:r>
              <a:rPr lang="en-US" dirty="0"/>
              <a:t>Settlement Upgrading Plans easier and  more </a:t>
            </a:r>
            <a:r>
              <a:rPr lang="en-US" dirty="0" smtClean="0"/>
              <a:t>efficient.</a:t>
            </a:r>
            <a:endParaRPr lang="en-ZA" dirty="0"/>
          </a:p>
          <a:p>
            <a:pPr lvl="1"/>
            <a:endParaRPr lang="en-ZA" dirty="0"/>
          </a:p>
        </p:txBody>
      </p:sp>
    </p:spTree>
    <p:extLst>
      <p:ext uri="{BB962C8B-B14F-4D97-AF65-F5344CB8AC3E}">
        <p14:creationId xmlns:p14="http://schemas.microsoft.com/office/powerpoint/2010/main" val="2378973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1960"/>
            <a:ext cx="8229600" cy="1143000"/>
          </a:xfrm>
        </p:spPr>
        <p:txBody>
          <a:bodyPr>
            <a:normAutofit/>
          </a:bodyPr>
          <a:lstStyle/>
          <a:p>
            <a:r>
              <a:rPr lang="en-ZA" dirty="0" smtClean="0"/>
              <a:t>Activity 12.3</a:t>
            </a:r>
            <a:r>
              <a:rPr lang="en-ZA" dirty="0"/>
              <a:t>: </a:t>
            </a:r>
            <a:r>
              <a:rPr lang="en-ZA" dirty="0" smtClean="0"/>
              <a:t>Programme level actors</a:t>
            </a:r>
            <a:endParaRPr lang="en-US" dirty="0"/>
          </a:p>
        </p:txBody>
      </p:sp>
      <p:sp>
        <p:nvSpPr>
          <p:cNvPr id="3" name="Content Placeholder 2"/>
          <p:cNvSpPr>
            <a:spLocks noGrp="1"/>
          </p:cNvSpPr>
          <p:nvPr>
            <p:ph idx="1"/>
          </p:nvPr>
        </p:nvSpPr>
        <p:spPr/>
        <p:txBody>
          <a:bodyPr/>
          <a:lstStyle/>
          <a:p>
            <a:r>
              <a:rPr lang="en-ZA" b="1" dirty="0" smtClean="0"/>
              <a:t>Type </a:t>
            </a:r>
            <a:r>
              <a:rPr lang="en-ZA" b="1" dirty="0"/>
              <a:t>of activity: </a:t>
            </a:r>
            <a:r>
              <a:rPr lang="en-ZA" dirty="0"/>
              <a:t>Facilitated group discussion</a:t>
            </a:r>
            <a:endParaRPr lang="en-US" b="1" dirty="0"/>
          </a:p>
          <a:p>
            <a:r>
              <a:rPr lang="en-ZA" b="1" dirty="0"/>
              <a:t>Timing: </a:t>
            </a:r>
            <a:r>
              <a:rPr lang="en-ZA" dirty="0"/>
              <a:t>20 minutes</a:t>
            </a:r>
            <a:endParaRPr lang="en-US" b="1" dirty="0"/>
          </a:p>
          <a:p>
            <a:r>
              <a:rPr lang="en-ZA" b="1" i="1" dirty="0"/>
              <a:t>Purpose: </a:t>
            </a:r>
            <a:r>
              <a:rPr lang="en-ZA" i="1" dirty="0"/>
              <a:t>To identify the actors that need to be involved in a municipal-level upgrading programme.</a:t>
            </a:r>
            <a:endParaRPr lang="en-US" b="1" i="1" dirty="0"/>
          </a:p>
          <a:p>
            <a:r>
              <a:rPr lang="en-ZA" b="1" i="1" dirty="0"/>
              <a:t>Instruction: </a:t>
            </a:r>
            <a:r>
              <a:rPr lang="en-ZA" i="1" dirty="0"/>
              <a:t>Your facilitator will present the case of the Emthonjeni programme in Khayalitsha. As you listen to the case study, think about the questions </a:t>
            </a:r>
            <a:r>
              <a:rPr lang="en-ZA" i="1" dirty="0" smtClean="0"/>
              <a:t>in the Participants Manual. </a:t>
            </a:r>
            <a:r>
              <a:rPr lang="en-ZA" i="1" dirty="0"/>
              <a:t>You will discuss these questions after the case study presentation.</a:t>
            </a:r>
            <a:endParaRPr lang="en-US" b="1" i="1" dirty="0"/>
          </a:p>
          <a:p>
            <a:endParaRPr lang="en-US" dirty="0"/>
          </a:p>
        </p:txBody>
      </p:sp>
    </p:spTree>
    <p:extLst>
      <p:ext uri="{BB962C8B-B14F-4D97-AF65-F5344CB8AC3E}">
        <p14:creationId xmlns:p14="http://schemas.microsoft.com/office/powerpoint/2010/main" val="524874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2440"/>
            <a:ext cx="8229600" cy="1143000"/>
          </a:xfrm>
        </p:spPr>
        <p:txBody>
          <a:bodyPr>
            <a:normAutofit/>
          </a:bodyPr>
          <a:lstStyle/>
          <a:p>
            <a:r>
              <a:rPr lang="en-ZA" dirty="0" smtClean="0"/>
              <a:t>Getting </a:t>
            </a:r>
            <a:r>
              <a:rPr lang="en-ZA" dirty="0"/>
              <a:t>organised at the programme level</a:t>
            </a:r>
            <a:endParaRPr lang="en-US" dirty="0"/>
          </a:p>
        </p:txBody>
      </p:sp>
      <p:sp>
        <p:nvSpPr>
          <p:cNvPr id="3" name="Content Placeholder 2"/>
          <p:cNvSpPr>
            <a:spLocks noGrp="1"/>
          </p:cNvSpPr>
          <p:nvPr>
            <p:ph idx="1"/>
          </p:nvPr>
        </p:nvSpPr>
        <p:spPr/>
        <p:txBody>
          <a:bodyPr/>
          <a:lstStyle/>
          <a:p>
            <a:r>
              <a:rPr lang="en-ZA" dirty="0" smtClean="0"/>
              <a:t>An informal </a:t>
            </a:r>
            <a:r>
              <a:rPr lang="en-ZA" dirty="0"/>
              <a:t>settlement upgrading strategy and programme requires the involvement of an array of </a:t>
            </a:r>
            <a:r>
              <a:rPr lang="en-ZA" dirty="0" smtClean="0"/>
              <a:t>actors </a:t>
            </a:r>
            <a:r>
              <a:rPr lang="en-ZA" dirty="0"/>
              <a:t>from different departments</a:t>
            </a:r>
            <a:r>
              <a:rPr lang="en-ZA" dirty="0" smtClean="0"/>
              <a:t>.</a:t>
            </a:r>
          </a:p>
          <a:p>
            <a:r>
              <a:rPr lang="en-ZA" dirty="0"/>
              <a:t>S</a:t>
            </a:r>
            <a:r>
              <a:rPr lang="en-ZA" dirty="0" smtClean="0"/>
              <a:t>ome </a:t>
            </a:r>
            <a:r>
              <a:rPr lang="en-ZA" dirty="0"/>
              <a:t>form of organisation structure will be necessary to coordinate and integrate the activities of these different </a:t>
            </a:r>
            <a:r>
              <a:rPr lang="en-ZA" dirty="0" smtClean="0"/>
              <a:t>actors</a:t>
            </a:r>
          </a:p>
          <a:p>
            <a:r>
              <a:rPr lang="en-ZA" dirty="0" smtClean="0"/>
              <a:t>Most common form is the programme steering committee which could be supported by:</a:t>
            </a:r>
          </a:p>
          <a:p>
            <a:pPr lvl="1"/>
            <a:r>
              <a:rPr lang="en-US" dirty="0" smtClean="0"/>
              <a:t>Technical committee;</a:t>
            </a:r>
          </a:p>
          <a:p>
            <a:pPr lvl="1"/>
            <a:r>
              <a:rPr lang="en-US" dirty="0" smtClean="0"/>
              <a:t>Sub-committee </a:t>
            </a:r>
            <a:r>
              <a:rPr lang="en-US" dirty="0"/>
              <a:t>/ task </a:t>
            </a:r>
            <a:r>
              <a:rPr lang="en-US" dirty="0" smtClean="0"/>
              <a:t>team</a:t>
            </a:r>
          </a:p>
          <a:p>
            <a:pPr lvl="1"/>
            <a:r>
              <a:rPr lang="en-ZA" dirty="0"/>
              <a:t>Coordination Committee</a:t>
            </a:r>
            <a:endParaRPr lang="en-US" dirty="0"/>
          </a:p>
        </p:txBody>
      </p:sp>
    </p:spTree>
    <p:extLst>
      <p:ext uri="{BB962C8B-B14F-4D97-AF65-F5344CB8AC3E}">
        <p14:creationId xmlns:p14="http://schemas.microsoft.com/office/powerpoint/2010/main" val="15684443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Getting </a:t>
            </a:r>
            <a:r>
              <a:rPr lang="en-ZA" dirty="0"/>
              <a:t>organised at the programme </a:t>
            </a:r>
            <a:r>
              <a:rPr lang="en-ZA" dirty="0" smtClean="0"/>
              <a:t>level cont.</a:t>
            </a:r>
            <a:endParaRPr lang="en-US" dirty="0"/>
          </a:p>
        </p:txBody>
      </p:sp>
      <p:sp>
        <p:nvSpPr>
          <p:cNvPr id="3" name="Content Placeholder 2"/>
          <p:cNvSpPr>
            <a:spLocks noGrp="1"/>
          </p:cNvSpPr>
          <p:nvPr>
            <p:ph idx="1"/>
          </p:nvPr>
        </p:nvSpPr>
        <p:spPr/>
        <p:txBody>
          <a:bodyPr/>
          <a:lstStyle/>
          <a:p>
            <a:pPr marL="0" indent="0">
              <a:buNone/>
            </a:pPr>
            <a:r>
              <a:rPr lang="en-ZA" dirty="0"/>
              <a:t>The N2 Cape Gateway Programme Level Organisation </a:t>
            </a:r>
            <a:r>
              <a:rPr lang="en-ZA" dirty="0" smtClean="0"/>
              <a:t>Structure</a:t>
            </a:r>
            <a:r>
              <a:rPr lang="en-US" dirty="0" smtClean="0"/>
              <a:t>:</a:t>
            </a:r>
          </a:p>
          <a:p>
            <a:endParaRPr lang="en-ZA"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514599"/>
            <a:ext cx="5638800" cy="3406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Brace 4"/>
          <p:cNvSpPr>
            <a:spLocks/>
          </p:cNvSpPr>
          <p:nvPr/>
        </p:nvSpPr>
        <p:spPr bwMode="auto">
          <a:xfrm>
            <a:off x="6477000" y="2819400"/>
            <a:ext cx="573087" cy="1344613"/>
          </a:xfrm>
          <a:prstGeom prst="rightBrace">
            <a:avLst>
              <a:gd name="adj1" fmla="val 7137"/>
              <a:gd name="adj2" fmla="val 50000"/>
            </a:avLst>
          </a:prstGeom>
          <a:noFill/>
          <a:ln w="9525">
            <a:solidFill>
              <a:srgbClr val="4579B8"/>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en-ZA" dirty="0"/>
          </a:p>
        </p:txBody>
      </p:sp>
      <p:sp>
        <p:nvSpPr>
          <p:cNvPr id="5" name="Text Box 5"/>
          <p:cNvSpPr txBox="1">
            <a:spLocks noChangeArrowheads="1"/>
          </p:cNvSpPr>
          <p:nvPr/>
        </p:nvSpPr>
        <p:spPr bwMode="auto">
          <a:xfrm>
            <a:off x="7239000" y="2819399"/>
            <a:ext cx="1676400" cy="1344613"/>
          </a:xfrm>
          <a:prstGeom prst="rect">
            <a:avLst/>
          </a:prstGeom>
          <a:solidFill>
            <a:srgbClr val="FFFFFF"/>
          </a:solidFill>
          <a:ln w="6350">
            <a:solidFill>
              <a:srgbClr val="000000"/>
            </a:solidFill>
            <a:miter lim="800000"/>
            <a:headEnd/>
            <a:tailEnd/>
          </a:ln>
        </p:spPr>
        <p:txBody>
          <a:bodyPr vert="horz" wrap="non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ZA" altLang="en-US" sz="1100" b="0" i="0" u="none" strike="noStrike" cap="none" normalizeH="0" baseline="0" dirty="0" smtClean="0">
                <a:ln>
                  <a:noFill/>
                </a:ln>
                <a:solidFill>
                  <a:schemeClr val="tx1"/>
                </a:solidFill>
                <a:effectLst/>
                <a:latin typeface="Calibri" pitchFamily="34" charset="0"/>
                <a:cs typeface="Arial" pitchFamily="34" charset="0"/>
              </a:rPr>
              <a:t>Programme level</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ZA" altLang="en-US" sz="1100" b="0" i="0" u="none" strike="noStrike" cap="none" normalizeH="0" baseline="0" dirty="0" smtClean="0">
                <a:ln>
                  <a:noFill/>
                </a:ln>
                <a:solidFill>
                  <a:schemeClr val="tx1"/>
                </a:solidFill>
                <a:effectLst/>
                <a:latin typeface="Calibri" pitchFamily="34" charset="0"/>
                <a:cs typeface="Arial" pitchFamily="34" charset="0"/>
              </a:rPr>
              <a:t>of N2 Gateway </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ZA" altLang="en-US" sz="1100" b="0" i="0" u="none" strike="noStrike" cap="none" normalizeH="0" baseline="0" dirty="0" smtClean="0">
                <a:ln>
                  <a:noFill/>
                </a:ln>
                <a:solidFill>
                  <a:schemeClr val="tx1"/>
                </a:solidFill>
                <a:effectLst/>
                <a:latin typeface="Calibri" pitchFamily="34" charset="0"/>
                <a:cs typeface="Arial" pitchFamily="34" charset="0"/>
              </a:rPr>
              <a:t>Organisation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0725693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ZA" dirty="0" smtClean="0"/>
              <a:t>Activity 12.4</a:t>
            </a:r>
            <a:r>
              <a:rPr lang="en-ZA" dirty="0"/>
              <a:t>: </a:t>
            </a:r>
            <a:r>
              <a:rPr lang="en-ZA" dirty="0" smtClean="0"/>
              <a:t>Programme Steering Committees </a:t>
            </a:r>
            <a:endParaRPr lang="en-US" dirty="0"/>
          </a:p>
        </p:txBody>
      </p:sp>
      <p:sp>
        <p:nvSpPr>
          <p:cNvPr id="3" name="Content Placeholder 2"/>
          <p:cNvSpPr>
            <a:spLocks noGrp="1"/>
          </p:cNvSpPr>
          <p:nvPr>
            <p:ph idx="1"/>
          </p:nvPr>
        </p:nvSpPr>
        <p:spPr/>
        <p:txBody>
          <a:bodyPr>
            <a:normAutofit lnSpcReduction="10000"/>
          </a:bodyPr>
          <a:lstStyle/>
          <a:p>
            <a:r>
              <a:rPr lang="en-ZA" b="1" dirty="0" smtClean="0"/>
              <a:t>Type </a:t>
            </a:r>
            <a:r>
              <a:rPr lang="en-ZA" b="1" dirty="0"/>
              <a:t>of activity: </a:t>
            </a:r>
            <a:r>
              <a:rPr lang="en-ZA" dirty="0"/>
              <a:t>Group work</a:t>
            </a:r>
            <a:endParaRPr lang="en-US" b="1" dirty="0"/>
          </a:p>
          <a:p>
            <a:r>
              <a:rPr lang="en-ZA" b="1" dirty="0"/>
              <a:t>Timing: </a:t>
            </a:r>
            <a:r>
              <a:rPr lang="en-ZA" dirty="0"/>
              <a:t>20 minutes</a:t>
            </a:r>
            <a:endParaRPr lang="en-US" b="1" dirty="0"/>
          </a:p>
          <a:p>
            <a:r>
              <a:rPr lang="en-ZA" b="1" i="1" dirty="0"/>
              <a:t>Purpose: </a:t>
            </a:r>
            <a:r>
              <a:rPr lang="en-ZA" i="1" dirty="0"/>
              <a:t>To apply your knowledge of structuring the institutional arrangements for a municipal informal settlement upgrading programme.</a:t>
            </a:r>
            <a:endParaRPr lang="en-US" b="1" i="1" dirty="0"/>
          </a:p>
          <a:p>
            <a:r>
              <a:rPr lang="en-ZA" b="1" i="1" dirty="0"/>
              <a:t>Instruction: </a:t>
            </a:r>
            <a:r>
              <a:rPr lang="en-ZA" i="1" dirty="0"/>
              <a:t>On a piece of flipchart paper, draw an organisation structure (organogram) for the VPUU Emthonjeni Programme, at the municipal programme level. Show what sub-committees are required at programme level and how the programme level structures will interact with the project level structures.</a:t>
            </a:r>
            <a:endParaRPr lang="en-US" b="1" i="1" dirty="0"/>
          </a:p>
          <a:p>
            <a:endParaRPr lang="en-US" dirty="0"/>
          </a:p>
        </p:txBody>
      </p:sp>
    </p:spTree>
    <p:extLst>
      <p:ext uri="{BB962C8B-B14F-4D97-AF65-F5344CB8AC3E}">
        <p14:creationId xmlns:p14="http://schemas.microsoft.com/office/powerpoint/2010/main" val="3694169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609600"/>
            <a:ext cx="8229600" cy="1143000"/>
          </a:xfrm>
        </p:spPr>
        <p:txBody>
          <a:bodyPr>
            <a:normAutofit/>
          </a:bodyPr>
          <a:lstStyle/>
          <a:p>
            <a:r>
              <a:rPr lang="en-ZA" dirty="0" smtClean="0"/>
              <a:t>Terms </a:t>
            </a:r>
            <a:r>
              <a:rPr lang="en-ZA" dirty="0"/>
              <a:t>of Reference</a:t>
            </a:r>
            <a:endParaRPr lang="en-US" dirty="0"/>
          </a:p>
        </p:txBody>
      </p:sp>
      <p:sp>
        <p:nvSpPr>
          <p:cNvPr id="3" name="Content Placeholder 2"/>
          <p:cNvSpPr>
            <a:spLocks noGrp="1"/>
          </p:cNvSpPr>
          <p:nvPr>
            <p:ph idx="1"/>
          </p:nvPr>
        </p:nvSpPr>
        <p:spPr/>
        <p:txBody>
          <a:bodyPr>
            <a:normAutofit/>
          </a:bodyPr>
          <a:lstStyle/>
          <a:p>
            <a:pPr marL="0" indent="0">
              <a:buNone/>
            </a:pPr>
            <a:r>
              <a:rPr lang="en-ZA" dirty="0" smtClean="0"/>
              <a:t>An Informal </a:t>
            </a:r>
            <a:r>
              <a:rPr lang="en-ZA" dirty="0"/>
              <a:t>Settlement Upgrading Strategy and </a:t>
            </a:r>
            <a:r>
              <a:rPr lang="en-ZA" dirty="0" smtClean="0"/>
              <a:t>Programme Steering </a:t>
            </a:r>
            <a:r>
              <a:rPr lang="en-ZA" dirty="0"/>
              <a:t>Committee </a:t>
            </a:r>
            <a:r>
              <a:rPr lang="en-ZA" dirty="0" smtClean="0"/>
              <a:t>has a </a:t>
            </a:r>
            <a:r>
              <a:rPr lang="en-ZA" dirty="0"/>
              <a:t>Terms of </a:t>
            </a:r>
            <a:r>
              <a:rPr lang="en-ZA" dirty="0" smtClean="0"/>
              <a:t>Reference which should contain:</a:t>
            </a:r>
          </a:p>
          <a:p>
            <a:r>
              <a:rPr lang="en-ZA" dirty="0"/>
              <a:t>Some explanation of the background or context to </a:t>
            </a:r>
            <a:r>
              <a:rPr lang="en-ZA" dirty="0" smtClean="0"/>
              <a:t>the establishment </a:t>
            </a:r>
            <a:r>
              <a:rPr lang="en-ZA" dirty="0"/>
              <a:t>of the structure. </a:t>
            </a:r>
          </a:p>
          <a:p>
            <a:r>
              <a:rPr lang="en-ZA" dirty="0" smtClean="0"/>
              <a:t>A </a:t>
            </a:r>
            <a:r>
              <a:rPr lang="en-ZA" dirty="0"/>
              <a:t>statement of the “Purpose” of the structure.</a:t>
            </a:r>
          </a:p>
          <a:p>
            <a:r>
              <a:rPr lang="en-ZA" dirty="0"/>
              <a:t>A description of the “Composition” of the structure </a:t>
            </a:r>
            <a:r>
              <a:rPr lang="en-ZA" dirty="0" smtClean="0"/>
              <a:t>-</a:t>
            </a:r>
            <a:endParaRPr lang="en-ZA" dirty="0"/>
          </a:p>
          <a:p>
            <a:r>
              <a:rPr lang="en-ZA" dirty="0" smtClean="0"/>
              <a:t>Details </a:t>
            </a:r>
            <a:r>
              <a:rPr lang="en-ZA" dirty="0"/>
              <a:t>of how the “Proceedings” must be managed </a:t>
            </a:r>
            <a:r>
              <a:rPr lang="en-ZA" dirty="0" smtClean="0"/>
              <a:t>-</a:t>
            </a:r>
            <a:endParaRPr lang="en-ZA" dirty="0"/>
          </a:p>
          <a:p>
            <a:r>
              <a:rPr lang="en-ZA" dirty="0"/>
              <a:t>Details of when and how the committee will be terminated.</a:t>
            </a:r>
          </a:p>
          <a:p>
            <a:pPr lvl="1"/>
            <a:endParaRPr lang="en-US" dirty="0"/>
          </a:p>
        </p:txBody>
      </p:sp>
    </p:spTree>
    <p:extLst>
      <p:ext uri="{BB962C8B-B14F-4D97-AF65-F5344CB8AC3E}">
        <p14:creationId xmlns:p14="http://schemas.microsoft.com/office/powerpoint/2010/main" val="41208487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762000"/>
            <a:ext cx="8229600" cy="1143000"/>
          </a:xfrm>
        </p:spPr>
        <p:txBody>
          <a:bodyPr>
            <a:normAutofit fontScale="90000"/>
          </a:bodyPr>
          <a:lstStyle/>
          <a:p>
            <a:r>
              <a:rPr lang="en-ZA" dirty="0" smtClean="0"/>
              <a:t>Organising </a:t>
            </a:r>
            <a:r>
              <a:rPr lang="en-ZA" dirty="0"/>
              <a:t>to Implement a Settlement Upgrading Plan</a:t>
            </a:r>
            <a:endParaRPr lang="en-US" dirty="0"/>
          </a:p>
        </p:txBody>
      </p:sp>
      <p:sp>
        <p:nvSpPr>
          <p:cNvPr id="3" name="Content Placeholder 2"/>
          <p:cNvSpPr>
            <a:spLocks noGrp="1"/>
          </p:cNvSpPr>
          <p:nvPr>
            <p:ph idx="1"/>
          </p:nvPr>
        </p:nvSpPr>
        <p:spPr>
          <a:xfrm>
            <a:off x="502920" y="1905000"/>
            <a:ext cx="8229600" cy="3840163"/>
          </a:xfrm>
        </p:spPr>
        <p:txBody>
          <a:bodyPr>
            <a:normAutofit/>
          </a:bodyPr>
          <a:lstStyle/>
          <a:p>
            <a:pPr marL="0" indent="0">
              <a:buNone/>
            </a:pPr>
            <a:r>
              <a:rPr lang="en-ZA" dirty="0"/>
              <a:t>Building an effective organisation structure at the </a:t>
            </a:r>
            <a:r>
              <a:rPr lang="en-ZA" dirty="0" smtClean="0"/>
              <a:t>informal Settlement Upgrading Plan level </a:t>
            </a:r>
            <a:r>
              <a:rPr lang="en-ZA" dirty="0"/>
              <a:t>requires that the same questions be asked as at the programme level:</a:t>
            </a:r>
          </a:p>
          <a:p>
            <a:r>
              <a:rPr lang="en-ZA" dirty="0" smtClean="0"/>
              <a:t>Who </a:t>
            </a:r>
            <a:r>
              <a:rPr lang="en-ZA" dirty="0"/>
              <a:t>should be involved and what should their function be?</a:t>
            </a:r>
          </a:p>
          <a:p>
            <a:r>
              <a:rPr lang="en-ZA" dirty="0" smtClean="0"/>
              <a:t>In </a:t>
            </a:r>
            <a:r>
              <a:rPr lang="en-ZA" dirty="0"/>
              <a:t>what kind of structure?</a:t>
            </a:r>
          </a:p>
          <a:p>
            <a:r>
              <a:rPr lang="en-ZA" dirty="0" smtClean="0"/>
              <a:t>How </a:t>
            </a:r>
            <a:r>
              <a:rPr lang="en-ZA" dirty="0"/>
              <a:t>should this structure be institutionalised and managed?</a:t>
            </a:r>
          </a:p>
          <a:p>
            <a:endParaRPr lang="en-US" dirty="0"/>
          </a:p>
        </p:txBody>
      </p:sp>
    </p:spTree>
    <p:extLst>
      <p:ext uri="{BB962C8B-B14F-4D97-AF65-F5344CB8AC3E}">
        <p14:creationId xmlns:p14="http://schemas.microsoft.com/office/powerpoint/2010/main" val="8131932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a:bodyPr>
          <a:lstStyle/>
          <a:p>
            <a:r>
              <a:rPr lang="en-ZA" dirty="0" smtClean="0"/>
              <a:t>Project </a:t>
            </a:r>
            <a:r>
              <a:rPr lang="en-ZA" dirty="0"/>
              <a:t>level actors and their functions</a:t>
            </a:r>
            <a:endParaRPr lang="en-US" dirty="0"/>
          </a:p>
        </p:txBody>
      </p:sp>
      <p:sp>
        <p:nvSpPr>
          <p:cNvPr id="3" name="Content Placeholder 2"/>
          <p:cNvSpPr>
            <a:spLocks noGrp="1"/>
          </p:cNvSpPr>
          <p:nvPr>
            <p:ph idx="1"/>
          </p:nvPr>
        </p:nvSpPr>
        <p:spPr>
          <a:xfrm>
            <a:off x="457200" y="1798320"/>
            <a:ext cx="7467600" cy="3840163"/>
          </a:xfrm>
        </p:spPr>
        <p:txBody>
          <a:bodyPr>
            <a:normAutofit/>
          </a:bodyPr>
          <a:lstStyle/>
          <a:p>
            <a:pPr marL="0" indent="0">
              <a:buNone/>
            </a:pPr>
            <a:r>
              <a:rPr lang="en-ZA" dirty="0"/>
              <a:t>1.	</a:t>
            </a:r>
            <a:r>
              <a:rPr lang="en-ZA" dirty="0" smtClean="0"/>
              <a:t>Officials;</a:t>
            </a:r>
          </a:p>
          <a:p>
            <a:pPr marL="0" indent="0">
              <a:buNone/>
            </a:pPr>
            <a:r>
              <a:rPr lang="en-ZA" dirty="0"/>
              <a:t>2.	Representatives in the political </a:t>
            </a:r>
            <a:r>
              <a:rPr lang="en-ZA" dirty="0" smtClean="0"/>
              <a:t>in the </a:t>
            </a:r>
          </a:p>
          <a:p>
            <a:pPr marL="0" indent="0">
              <a:buNone/>
            </a:pPr>
            <a:r>
              <a:rPr lang="en-ZA" dirty="0"/>
              <a:t> </a:t>
            </a:r>
            <a:r>
              <a:rPr lang="en-ZA" dirty="0" smtClean="0"/>
              <a:t>         representational system;</a:t>
            </a:r>
          </a:p>
          <a:p>
            <a:pPr marL="457200" indent="-457200">
              <a:buFont typeface="+mj-lt"/>
              <a:buAutoNum type="arabicPeriod" startAt="3"/>
            </a:pPr>
            <a:r>
              <a:rPr lang="en-ZA" dirty="0"/>
              <a:t>Community </a:t>
            </a:r>
            <a:r>
              <a:rPr lang="en-ZA" dirty="0" smtClean="0"/>
              <a:t>counterparts;</a:t>
            </a:r>
          </a:p>
          <a:p>
            <a:pPr marL="457200" indent="-457200">
              <a:buFont typeface="+mj-lt"/>
              <a:buAutoNum type="arabicPeriod" startAt="3"/>
            </a:pPr>
            <a:r>
              <a:rPr lang="en-ZA" dirty="0" smtClean="0"/>
              <a:t>Specialists </a:t>
            </a:r>
            <a:r>
              <a:rPr lang="en-ZA" dirty="0"/>
              <a:t>and </a:t>
            </a:r>
            <a:r>
              <a:rPr lang="en-ZA" dirty="0" smtClean="0"/>
              <a:t>technicians; </a:t>
            </a:r>
          </a:p>
          <a:p>
            <a:pPr marL="0" indent="0">
              <a:buNone/>
            </a:pPr>
            <a:r>
              <a:rPr lang="en-ZA" dirty="0"/>
              <a:t>5.	Interested and affected parties. </a:t>
            </a:r>
            <a:endParaRPr lang="en-US" dirty="0"/>
          </a:p>
        </p:txBody>
      </p:sp>
    </p:spTree>
    <p:extLst>
      <p:ext uri="{BB962C8B-B14F-4D97-AF65-F5344CB8AC3E}">
        <p14:creationId xmlns:p14="http://schemas.microsoft.com/office/powerpoint/2010/main" val="4482913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ZA" dirty="0" smtClean="0"/>
              <a:t>Activity 12.5</a:t>
            </a:r>
            <a:r>
              <a:rPr lang="en-ZA" dirty="0"/>
              <a:t>: </a:t>
            </a:r>
            <a:r>
              <a:rPr lang="en-ZA" dirty="0" smtClean="0"/>
              <a:t>The actors in a UISP project</a:t>
            </a:r>
            <a:endParaRPr lang="en-US" dirty="0"/>
          </a:p>
        </p:txBody>
      </p:sp>
      <p:sp>
        <p:nvSpPr>
          <p:cNvPr id="3" name="Content Placeholder 2"/>
          <p:cNvSpPr>
            <a:spLocks noGrp="1"/>
          </p:cNvSpPr>
          <p:nvPr>
            <p:ph idx="1"/>
          </p:nvPr>
        </p:nvSpPr>
        <p:spPr/>
        <p:txBody>
          <a:bodyPr>
            <a:normAutofit/>
          </a:bodyPr>
          <a:lstStyle/>
          <a:p>
            <a:r>
              <a:rPr lang="en-ZA" b="1" dirty="0" smtClean="0"/>
              <a:t>Type </a:t>
            </a:r>
            <a:r>
              <a:rPr lang="en-ZA" b="1" dirty="0"/>
              <a:t>of activity: </a:t>
            </a:r>
            <a:r>
              <a:rPr lang="en-ZA" dirty="0"/>
              <a:t>Triads</a:t>
            </a:r>
            <a:endParaRPr lang="en-US" b="1" dirty="0"/>
          </a:p>
          <a:p>
            <a:r>
              <a:rPr lang="en-ZA" b="1" dirty="0"/>
              <a:t>Timing: </a:t>
            </a:r>
            <a:r>
              <a:rPr lang="en-ZA" dirty="0"/>
              <a:t>20 minutes</a:t>
            </a:r>
            <a:endParaRPr lang="en-US" b="1" dirty="0"/>
          </a:p>
          <a:p>
            <a:r>
              <a:rPr lang="en-ZA" b="1" i="1" dirty="0"/>
              <a:t>Purpose: </a:t>
            </a:r>
            <a:r>
              <a:rPr lang="en-ZA" i="1" dirty="0"/>
              <a:t>To identify the project level actors that may need to be involved in a UISP project.</a:t>
            </a:r>
            <a:endParaRPr lang="en-US" b="1" i="1" dirty="0"/>
          </a:p>
          <a:p>
            <a:r>
              <a:rPr lang="en-ZA" b="1" i="1" dirty="0"/>
              <a:t>Instruction: </a:t>
            </a:r>
            <a:r>
              <a:rPr lang="en-ZA" i="1" dirty="0"/>
              <a:t>For each phase of the UISP identify the actors and the main role they play. Write the actor and the role they play on cards. Use different coloured cards for each phase.</a:t>
            </a:r>
            <a:endParaRPr lang="en-US" b="1" i="1" dirty="0"/>
          </a:p>
          <a:p>
            <a:pPr marL="400050" lvl="1" indent="0">
              <a:buNone/>
            </a:pPr>
            <a:r>
              <a:rPr lang="en-ZA" sz="2400" i="1" dirty="0"/>
              <a:t>Refer to the list of five constituencies above.</a:t>
            </a:r>
            <a:endParaRPr lang="en-US" sz="2400" b="1" i="1" dirty="0"/>
          </a:p>
          <a:p>
            <a:pPr marL="400050" lvl="1" indent="0">
              <a:buNone/>
            </a:pPr>
            <a:r>
              <a:rPr lang="en-ZA" sz="2400" i="1" dirty="0"/>
              <a:t>We will discuss your conclusions in plenary.</a:t>
            </a:r>
            <a:endParaRPr lang="en-US" sz="2400" b="1" i="1" dirty="0"/>
          </a:p>
          <a:p>
            <a:endParaRPr lang="en-US" dirty="0"/>
          </a:p>
        </p:txBody>
      </p:sp>
    </p:spTree>
    <p:extLst>
      <p:ext uri="{BB962C8B-B14F-4D97-AF65-F5344CB8AC3E}">
        <p14:creationId xmlns:p14="http://schemas.microsoft.com/office/powerpoint/2010/main" val="4099683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Roles </a:t>
            </a:r>
            <a:r>
              <a:rPr lang="en-ZA" dirty="0"/>
              <a:t>and </a:t>
            </a:r>
            <a:r>
              <a:rPr lang="en-ZA" dirty="0" smtClean="0"/>
              <a:t>responsibilities in an </a:t>
            </a:r>
            <a:r>
              <a:rPr lang="en-ZA" dirty="0"/>
              <a:t>UISP project</a:t>
            </a:r>
            <a:endParaRPr lang="en-US" dirty="0"/>
          </a:p>
        </p:txBody>
      </p:sp>
      <p:sp>
        <p:nvSpPr>
          <p:cNvPr id="3" name="Content Placeholder 2"/>
          <p:cNvSpPr>
            <a:spLocks noGrp="1"/>
          </p:cNvSpPr>
          <p:nvPr>
            <p:ph idx="1"/>
          </p:nvPr>
        </p:nvSpPr>
        <p:spPr>
          <a:xfrm>
            <a:off x="457200" y="1600200"/>
            <a:ext cx="2057400" cy="4525963"/>
          </a:xfrm>
        </p:spPr>
        <p:txBody>
          <a:bodyPr>
            <a:normAutofit/>
          </a:bodyPr>
          <a:lstStyle/>
          <a:p>
            <a:pPr marL="0" lvl="1" indent="0">
              <a:buNone/>
            </a:pPr>
            <a:r>
              <a:rPr lang="en-ZA" dirty="0" smtClean="0"/>
              <a:t>Example </a:t>
            </a:r>
            <a:r>
              <a:rPr lang="en-ZA" dirty="0"/>
              <a:t>of the </a:t>
            </a:r>
            <a:r>
              <a:rPr lang="en-ZA" dirty="0" smtClean="0"/>
              <a:t>Structure </a:t>
            </a:r>
            <a:r>
              <a:rPr lang="en-ZA" dirty="0"/>
              <a:t>of an UISP </a:t>
            </a:r>
            <a:r>
              <a:rPr lang="en-ZA" dirty="0" smtClean="0"/>
              <a:t>Project</a:t>
            </a:r>
          </a:p>
          <a:p>
            <a:pPr marL="457200" lvl="1" indent="0">
              <a:buNone/>
            </a:pPr>
            <a:endParaRPr lang="en-ZA" dirty="0"/>
          </a:p>
          <a:p>
            <a:pPr marL="457200" lvl="1"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0944" y="1304544"/>
            <a:ext cx="6147816" cy="5248656"/>
          </a:xfrm>
          <a:prstGeom prst="rect">
            <a:avLst/>
          </a:prstGeom>
        </p:spPr>
      </p:pic>
    </p:spTree>
    <p:extLst>
      <p:ext uri="{BB962C8B-B14F-4D97-AF65-F5344CB8AC3E}">
        <p14:creationId xmlns:p14="http://schemas.microsoft.com/office/powerpoint/2010/main" val="35152750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143000"/>
          </a:xfrm>
        </p:spPr>
        <p:txBody>
          <a:bodyPr>
            <a:normAutofit fontScale="90000"/>
          </a:bodyPr>
          <a:lstStyle/>
          <a:p>
            <a:r>
              <a:rPr lang="en-ZA" dirty="0" smtClean="0"/>
              <a:t>Roles </a:t>
            </a:r>
            <a:r>
              <a:rPr lang="en-ZA" dirty="0"/>
              <a:t>and responsibilities in an UISP </a:t>
            </a:r>
            <a:r>
              <a:rPr lang="en-ZA" dirty="0" smtClean="0"/>
              <a:t>project cont.</a:t>
            </a:r>
            <a:endParaRPr lang="en-US" dirty="0"/>
          </a:p>
        </p:txBody>
      </p:sp>
      <p:sp>
        <p:nvSpPr>
          <p:cNvPr id="3" name="Content Placeholder 2"/>
          <p:cNvSpPr>
            <a:spLocks noGrp="1"/>
          </p:cNvSpPr>
          <p:nvPr>
            <p:ph idx="1"/>
          </p:nvPr>
        </p:nvSpPr>
        <p:spPr>
          <a:xfrm>
            <a:off x="457200" y="1600200"/>
            <a:ext cx="7467600" cy="3840163"/>
          </a:xfrm>
        </p:spPr>
        <p:txBody>
          <a:bodyPr>
            <a:normAutofit fontScale="92500" lnSpcReduction="10000"/>
          </a:bodyPr>
          <a:lstStyle/>
          <a:p>
            <a:pPr marL="0" indent="0">
              <a:buNone/>
            </a:pPr>
            <a:r>
              <a:rPr lang="en-ZA" dirty="0" smtClean="0"/>
              <a:t>In </a:t>
            </a:r>
            <a:r>
              <a:rPr lang="en-ZA" dirty="0"/>
              <a:t>the UISP the </a:t>
            </a:r>
            <a:r>
              <a:rPr lang="en-ZA" b="1" dirty="0"/>
              <a:t>Municipality,</a:t>
            </a:r>
            <a:r>
              <a:rPr lang="en-ZA" dirty="0"/>
              <a:t> as the developer, is responsible for:</a:t>
            </a:r>
          </a:p>
          <a:p>
            <a:r>
              <a:rPr lang="en-US" dirty="0"/>
              <a:t>Submitting the UISP application or allocate UISP programme funds </a:t>
            </a:r>
            <a:endParaRPr lang="en-ZA" dirty="0"/>
          </a:p>
          <a:p>
            <a:r>
              <a:rPr lang="en-US" dirty="0"/>
              <a:t>Providing the bulk services </a:t>
            </a:r>
            <a:endParaRPr lang="en-ZA" dirty="0"/>
          </a:p>
          <a:p>
            <a:r>
              <a:rPr lang="en-US" dirty="0"/>
              <a:t>Ensuring implementation of the UISP project including financial control.</a:t>
            </a:r>
            <a:endParaRPr lang="en-ZA" dirty="0"/>
          </a:p>
          <a:p>
            <a:r>
              <a:rPr lang="en-US" dirty="0"/>
              <a:t>Procuring and managing the project team.</a:t>
            </a:r>
            <a:endParaRPr lang="en-ZA" dirty="0"/>
          </a:p>
          <a:p>
            <a:r>
              <a:rPr lang="en-US" dirty="0"/>
              <a:t>Monitoring and reporting on progress</a:t>
            </a:r>
            <a:endParaRPr lang="en-ZA" dirty="0"/>
          </a:p>
          <a:p>
            <a:r>
              <a:rPr lang="en-US" dirty="0"/>
              <a:t>Taking over the installed services and maintaining and running them</a:t>
            </a:r>
            <a:endParaRPr lang="en-ZA" b="1" dirty="0"/>
          </a:p>
          <a:p>
            <a:pPr lvl="1"/>
            <a:endParaRPr lang="en-US" dirty="0"/>
          </a:p>
        </p:txBody>
      </p:sp>
    </p:spTree>
    <p:extLst>
      <p:ext uri="{BB962C8B-B14F-4D97-AF65-F5344CB8AC3E}">
        <p14:creationId xmlns:p14="http://schemas.microsoft.com/office/powerpoint/2010/main" val="14542239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467600" cy="4267200"/>
          </a:xfrm>
        </p:spPr>
        <p:txBody>
          <a:bodyPr>
            <a:normAutofit fontScale="92500" lnSpcReduction="20000"/>
          </a:bodyPr>
          <a:lstStyle/>
          <a:p>
            <a:pPr marL="0" indent="0">
              <a:buNone/>
            </a:pPr>
            <a:r>
              <a:rPr lang="en-ZA" dirty="0"/>
              <a:t>The UISP makes provision for a </a:t>
            </a:r>
            <a:r>
              <a:rPr lang="en-US" dirty="0"/>
              <a:t>Project Manager who is responsible for: </a:t>
            </a:r>
            <a:endParaRPr lang="en-ZA" dirty="0"/>
          </a:p>
          <a:p>
            <a:r>
              <a:rPr lang="en-US" dirty="0"/>
              <a:t>Scheduling/ coordinating and integrating the various work streams at the project level.</a:t>
            </a:r>
            <a:endParaRPr lang="en-ZA" dirty="0"/>
          </a:p>
          <a:p>
            <a:r>
              <a:rPr lang="en-US" dirty="0"/>
              <a:t>Management of the project professional team, including the social facilitation team, the project town planners, engineers and the land surveyor. </a:t>
            </a:r>
            <a:endParaRPr lang="en-ZA" dirty="0"/>
          </a:p>
          <a:p>
            <a:r>
              <a:rPr lang="en-US" dirty="0"/>
              <a:t>Reporting/ Communication with programme level of the municipal ISU (if there is one</a:t>
            </a:r>
            <a:r>
              <a:rPr lang="en-US" dirty="0" smtClean="0"/>
              <a:t>).</a:t>
            </a:r>
          </a:p>
          <a:p>
            <a:r>
              <a:rPr lang="en-ZA" dirty="0" smtClean="0"/>
              <a:t>Compilation </a:t>
            </a:r>
            <a:r>
              <a:rPr lang="en-ZA" dirty="0"/>
              <a:t>of the various business plans. </a:t>
            </a:r>
          </a:p>
          <a:p>
            <a:r>
              <a:rPr lang="en-ZA" dirty="0" smtClean="0"/>
              <a:t>Assisting </a:t>
            </a:r>
            <a:r>
              <a:rPr lang="en-ZA" dirty="0"/>
              <a:t>and coordinate agencies implementing ISU activities in the project.</a:t>
            </a:r>
          </a:p>
          <a:p>
            <a:r>
              <a:rPr lang="en-ZA" dirty="0" smtClean="0"/>
              <a:t>Ensuring </a:t>
            </a:r>
            <a:r>
              <a:rPr lang="en-ZA" dirty="0"/>
              <a:t>that community participation in the project occurs successfully.</a:t>
            </a:r>
          </a:p>
          <a:p>
            <a:pPr lvl="1"/>
            <a:endParaRPr lang="en-ZA" dirty="0"/>
          </a:p>
          <a:p>
            <a:endParaRPr lang="en-US" dirty="0"/>
          </a:p>
        </p:txBody>
      </p:sp>
      <p:sp>
        <p:nvSpPr>
          <p:cNvPr id="6" name="Title 1"/>
          <p:cNvSpPr>
            <a:spLocks noGrp="1"/>
          </p:cNvSpPr>
          <p:nvPr>
            <p:ph type="title"/>
          </p:nvPr>
        </p:nvSpPr>
        <p:spPr>
          <a:xfrm>
            <a:off x="304800" y="457200"/>
            <a:ext cx="8229600" cy="1143000"/>
          </a:xfrm>
        </p:spPr>
        <p:txBody>
          <a:bodyPr>
            <a:normAutofit fontScale="90000"/>
          </a:bodyPr>
          <a:lstStyle/>
          <a:p>
            <a:r>
              <a:rPr lang="en-ZA" dirty="0" smtClean="0"/>
              <a:t>Roles </a:t>
            </a:r>
            <a:r>
              <a:rPr lang="en-ZA" dirty="0"/>
              <a:t>and responsibilities in an UISP </a:t>
            </a:r>
            <a:r>
              <a:rPr lang="en-ZA" dirty="0" smtClean="0"/>
              <a:t>project cont.</a:t>
            </a:r>
            <a:endParaRPr lang="en-US" dirty="0"/>
          </a:p>
        </p:txBody>
      </p:sp>
    </p:spTree>
    <p:extLst>
      <p:ext uri="{BB962C8B-B14F-4D97-AF65-F5344CB8AC3E}">
        <p14:creationId xmlns:p14="http://schemas.microsoft.com/office/powerpoint/2010/main" val="3097561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84960"/>
            <a:ext cx="8229600" cy="4267200"/>
          </a:xfrm>
        </p:spPr>
        <p:txBody>
          <a:bodyPr>
            <a:normAutofit fontScale="92500" lnSpcReduction="20000"/>
          </a:bodyPr>
          <a:lstStyle/>
          <a:p>
            <a:pPr marL="0" indent="0">
              <a:buNone/>
            </a:pPr>
            <a:r>
              <a:rPr lang="en-ZA" dirty="0"/>
              <a:t>In UISP upgrading projects the Social Facilitator (or team) </a:t>
            </a:r>
            <a:r>
              <a:rPr lang="en-US" dirty="0"/>
              <a:t>is responsible for: </a:t>
            </a:r>
            <a:endParaRPr lang="en-ZA" dirty="0"/>
          </a:p>
          <a:p>
            <a:r>
              <a:rPr lang="en-US" dirty="0"/>
              <a:t>Socio-economic surveying of households in the settlement;</a:t>
            </a:r>
            <a:endParaRPr lang="en-ZA" dirty="0"/>
          </a:p>
          <a:p>
            <a:r>
              <a:rPr lang="en-US" dirty="0"/>
              <a:t>Facilitating community participation;</a:t>
            </a:r>
            <a:endParaRPr lang="en-ZA" dirty="0"/>
          </a:p>
          <a:p>
            <a:r>
              <a:rPr lang="en-US" dirty="0"/>
              <a:t>Project information sharing and progress reporting within the community;</a:t>
            </a:r>
            <a:endParaRPr lang="en-ZA" dirty="0"/>
          </a:p>
          <a:p>
            <a:r>
              <a:rPr lang="en-US" dirty="0"/>
              <a:t>Conflict resolution, where applicable;</a:t>
            </a:r>
            <a:endParaRPr lang="en-ZA" dirty="0"/>
          </a:p>
          <a:p>
            <a:r>
              <a:rPr lang="en-US" dirty="0"/>
              <a:t>Housing support services comprising:</a:t>
            </a:r>
            <a:endParaRPr lang="en-ZA" dirty="0"/>
          </a:p>
          <a:p>
            <a:pPr lvl="1"/>
            <a:r>
              <a:rPr lang="x-none" dirty="0"/>
              <a:t>Training and education on housing rights and obligations;</a:t>
            </a:r>
            <a:endParaRPr lang="en-ZA" dirty="0"/>
          </a:p>
          <a:p>
            <a:pPr lvl="1"/>
            <a:r>
              <a:rPr lang="x-none" dirty="0"/>
              <a:t>Capacity building of housing beneficiaries;</a:t>
            </a:r>
            <a:endParaRPr lang="en-ZA" dirty="0"/>
          </a:p>
          <a:p>
            <a:pPr lvl="1"/>
            <a:r>
              <a:rPr lang="x-none" dirty="0"/>
              <a:t>Assistance with the selection of housing options;</a:t>
            </a:r>
            <a:endParaRPr lang="en-ZA" dirty="0"/>
          </a:p>
          <a:p>
            <a:pPr lvl="1"/>
            <a:r>
              <a:rPr lang="x-none" dirty="0"/>
              <a:t>Management of building materials;</a:t>
            </a:r>
            <a:endParaRPr lang="en-ZA" dirty="0"/>
          </a:p>
          <a:p>
            <a:pPr lvl="1"/>
            <a:r>
              <a:rPr lang="x-none" dirty="0"/>
              <a:t>Relocation assistance.</a:t>
            </a:r>
            <a:endParaRPr lang="en-ZA" dirty="0"/>
          </a:p>
          <a:p>
            <a:endParaRPr lang="en-ZA" dirty="0"/>
          </a:p>
          <a:p>
            <a:endParaRPr lang="en-US" dirty="0"/>
          </a:p>
        </p:txBody>
      </p:sp>
      <p:sp>
        <p:nvSpPr>
          <p:cNvPr id="6" name="Title 1"/>
          <p:cNvSpPr>
            <a:spLocks noGrp="1"/>
          </p:cNvSpPr>
          <p:nvPr>
            <p:ph type="title"/>
          </p:nvPr>
        </p:nvSpPr>
        <p:spPr>
          <a:xfrm>
            <a:off x="304800" y="457200"/>
            <a:ext cx="8229600" cy="1143000"/>
          </a:xfrm>
        </p:spPr>
        <p:txBody>
          <a:bodyPr>
            <a:normAutofit fontScale="90000"/>
          </a:bodyPr>
          <a:lstStyle/>
          <a:p>
            <a:r>
              <a:rPr lang="en-ZA" dirty="0" smtClean="0"/>
              <a:t>Roles </a:t>
            </a:r>
            <a:r>
              <a:rPr lang="en-ZA" dirty="0"/>
              <a:t>and responsibilities in an UISP </a:t>
            </a:r>
            <a:r>
              <a:rPr lang="en-ZA" dirty="0" smtClean="0"/>
              <a:t>project cont.</a:t>
            </a:r>
            <a:endParaRPr lang="en-US" dirty="0"/>
          </a:p>
        </p:txBody>
      </p:sp>
    </p:spTree>
    <p:extLst>
      <p:ext uri="{BB962C8B-B14F-4D97-AF65-F5344CB8AC3E}">
        <p14:creationId xmlns:p14="http://schemas.microsoft.com/office/powerpoint/2010/main" val="20360114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 y="1447800"/>
            <a:ext cx="8199120" cy="4572000"/>
          </a:xfrm>
        </p:spPr>
        <p:txBody>
          <a:bodyPr>
            <a:normAutofit fontScale="85000" lnSpcReduction="20000"/>
          </a:bodyPr>
          <a:lstStyle/>
          <a:p>
            <a:pPr marL="0" indent="0">
              <a:buNone/>
            </a:pPr>
            <a:r>
              <a:rPr lang="en-US" b="1" dirty="0"/>
              <a:t>Project Professionals </a:t>
            </a:r>
            <a:endParaRPr lang="en-ZA" b="1" dirty="0"/>
          </a:p>
          <a:p>
            <a:r>
              <a:rPr lang="en-US" b="1" dirty="0"/>
              <a:t>Town planner:</a:t>
            </a:r>
            <a:endParaRPr lang="en-ZA" dirty="0"/>
          </a:p>
          <a:p>
            <a:pPr lvl="1"/>
            <a:r>
              <a:rPr lang="en-ZA" dirty="0"/>
              <a:t>Works with the community to compile a land use plan for the settlement</a:t>
            </a:r>
          </a:p>
          <a:p>
            <a:pPr lvl="1"/>
            <a:r>
              <a:rPr lang="en-ZA" dirty="0"/>
              <a:t>Works with the community to compile the layout plan which shows the boundaries of the various plots. </a:t>
            </a:r>
          </a:p>
          <a:p>
            <a:r>
              <a:rPr lang="en-US" b="1" dirty="0"/>
              <a:t>Engineer:</a:t>
            </a:r>
            <a:endParaRPr lang="en-ZA" dirty="0"/>
          </a:p>
          <a:p>
            <a:pPr lvl="1"/>
            <a:r>
              <a:rPr lang="en-ZA" dirty="0"/>
              <a:t>Designs of the infrastructure services to be installed in the settlement (water, access, storm water, sanitation). </a:t>
            </a:r>
          </a:p>
          <a:p>
            <a:pPr lvl="1"/>
            <a:r>
              <a:rPr lang="en-ZA" dirty="0"/>
              <a:t>Manages the procurement of the contractors that build the engineering services.</a:t>
            </a:r>
          </a:p>
          <a:p>
            <a:pPr lvl="1"/>
            <a:r>
              <a:rPr lang="en-ZA" dirty="0"/>
              <a:t>Supervises the construction of the infrastructure.</a:t>
            </a:r>
          </a:p>
          <a:p>
            <a:r>
              <a:rPr lang="en-US" b="1" dirty="0" smtClean="0"/>
              <a:t>Land </a:t>
            </a:r>
            <a:r>
              <a:rPr lang="en-US" b="1" dirty="0"/>
              <a:t>Surveyor</a:t>
            </a:r>
            <a:endParaRPr lang="en-ZA" dirty="0"/>
          </a:p>
          <a:p>
            <a:pPr lvl="1"/>
            <a:r>
              <a:rPr lang="en-ZA" sz="2400" dirty="0"/>
              <a:t>Pegs the layout out on the ground.</a:t>
            </a:r>
          </a:p>
          <a:p>
            <a:pPr lvl="1"/>
            <a:r>
              <a:rPr lang="en-ZA" sz="2400" dirty="0"/>
              <a:t>Records the positioning of the pegs on a plan.</a:t>
            </a:r>
          </a:p>
          <a:p>
            <a:endParaRPr lang="en-ZA" dirty="0"/>
          </a:p>
          <a:p>
            <a:endParaRPr lang="en-US" dirty="0"/>
          </a:p>
        </p:txBody>
      </p:sp>
      <p:sp>
        <p:nvSpPr>
          <p:cNvPr id="6" name="Title 1"/>
          <p:cNvSpPr>
            <a:spLocks noGrp="1"/>
          </p:cNvSpPr>
          <p:nvPr>
            <p:ph type="title"/>
          </p:nvPr>
        </p:nvSpPr>
        <p:spPr>
          <a:xfrm>
            <a:off x="304800" y="457200"/>
            <a:ext cx="8229600" cy="1143000"/>
          </a:xfrm>
        </p:spPr>
        <p:txBody>
          <a:bodyPr>
            <a:normAutofit fontScale="90000"/>
          </a:bodyPr>
          <a:lstStyle/>
          <a:p>
            <a:r>
              <a:rPr lang="en-ZA" dirty="0" smtClean="0"/>
              <a:t>Roles </a:t>
            </a:r>
            <a:r>
              <a:rPr lang="en-ZA" dirty="0"/>
              <a:t>and responsibilities in an UISP </a:t>
            </a:r>
            <a:r>
              <a:rPr lang="en-ZA" dirty="0" smtClean="0"/>
              <a:t>project cont.</a:t>
            </a:r>
            <a:endParaRPr lang="en-US" dirty="0"/>
          </a:p>
        </p:txBody>
      </p:sp>
    </p:spTree>
    <p:extLst>
      <p:ext uri="{BB962C8B-B14F-4D97-AF65-F5344CB8AC3E}">
        <p14:creationId xmlns:p14="http://schemas.microsoft.com/office/powerpoint/2010/main" val="3048536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153400" cy="4267200"/>
          </a:xfrm>
        </p:spPr>
        <p:txBody>
          <a:bodyPr>
            <a:normAutofit/>
          </a:bodyPr>
          <a:lstStyle/>
          <a:p>
            <a:r>
              <a:rPr lang="en-US" b="1" dirty="0"/>
              <a:t>Servicing Agencies</a:t>
            </a:r>
            <a:endParaRPr lang="en-ZA" b="1" dirty="0"/>
          </a:p>
          <a:p>
            <a:pPr lvl="1"/>
            <a:r>
              <a:rPr lang="en-ZA" dirty="0"/>
              <a:t>A number of servicing agencies need to become involved in Project level ISU. These include:</a:t>
            </a:r>
          </a:p>
          <a:p>
            <a:pPr lvl="2"/>
            <a:r>
              <a:rPr lang="en-ZA" dirty="0"/>
              <a:t>Emergency Services- particularly fire and policing </a:t>
            </a:r>
          </a:p>
          <a:p>
            <a:pPr lvl="2"/>
            <a:r>
              <a:rPr lang="en-ZA" dirty="0"/>
              <a:t>Health</a:t>
            </a:r>
          </a:p>
          <a:p>
            <a:pPr lvl="2"/>
            <a:r>
              <a:rPr lang="en-ZA" dirty="0"/>
              <a:t>Social Services</a:t>
            </a:r>
          </a:p>
          <a:p>
            <a:pPr lvl="2"/>
            <a:r>
              <a:rPr lang="en-ZA" dirty="0" smtClean="0"/>
              <a:t>Education</a:t>
            </a:r>
          </a:p>
          <a:p>
            <a:r>
              <a:rPr lang="en-ZA" dirty="0" smtClean="0"/>
              <a:t>Community Structures</a:t>
            </a:r>
          </a:p>
          <a:p>
            <a:pPr lvl="1"/>
            <a:r>
              <a:rPr lang="en-GB" dirty="0"/>
              <a:t>Ward Committees </a:t>
            </a:r>
            <a:endParaRPr lang="en-ZA" dirty="0"/>
          </a:p>
          <a:p>
            <a:endParaRPr lang="en-ZA" dirty="0"/>
          </a:p>
          <a:p>
            <a:endParaRPr lang="en-ZA" dirty="0"/>
          </a:p>
          <a:p>
            <a:endParaRPr lang="en-US" dirty="0"/>
          </a:p>
        </p:txBody>
      </p:sp>
      <p:sp>
        <p:nvSpPr>
          <p:cNvPr id="6" name="Title 1"/>
          <p:cNvSpPr>
            <a:spLocks noGrp="1"/>
          </p:cNvSpPr>
          <p:nvPr>
            <p:ph type="title"/>
          </p:nvPr>
        </p:nvSpPr>
        <p:spPr>
          <a:xfrm>
            <a:off x="304800" y="609600"/>
            <a:ext cx="8229600" cy="1143000"/>
          </a:xfrm>
        </p:spPr>
        <p:txBody>
          <a:bodyPr>
            <a:normAutofit fontScale="90000"/>
          </a:bodyPr>
          <a:lstStyle/>
          <a:p>
            <a:r>
              <a:rPr lang="en-ZA" dirty="0" smtClean="0"/>
              <a:t>Roles </a:t>
            </a:r>
            <a:r>
              <a:rPr lang="en-ZA" dirty="0"/>
              <a:t>and responsibilities in an UISP </a:t>
            </a:r>
            <a:r>
              <a:rPr lang="en-ZA" dirty="0" smtClean="0"/>
              <a:t>project cont.</a:t>
            </a:r>
            <a:endParaRPr lang="en-US" dirty="0"/>
          </a:p>
        </p:txBody>
      </p:sp>
    </p:spTree>
    <p:extLst>
      <p:ext uri="{BB962C8B-B14F-4D97-AF65-F5344CB8AC3E}">
        <p14:creationId xmlns:p14="http://schemas.microsoft.com/office/powerpoint/2010/main" val="42552384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838200"/>
            <a:ext cx="8229600" cy="1143000"/>
          </a:xfrm>
        </p:spPr>
        <p:txBody>
          <a:bodyPr>
            <a:normAutofit fontScale="90000"/>
          </a:bodyPr>
          <a:lstStyle/>
          <a:p>
            <a:r>
              <a:rPr lang="en-ZA" dirty="0" smtClean="0"/>
              <a:t>Activity 12.6</a:t>
            </a:r>
            <a:r>
              <a:rPr lang="en-ZA" dirty="0"/>
              <a:t>: </a:t>
            </a:r>
            <a:r>
              <a:rPr lang="en-ZA" dirty="0" smtClean="0"/>
              <a:t>Case study: Boystown project social compact</a:t>
            </a:r>
            <a:endParaRPr lang="en-US" dirty="0"/>
          </a:p>
        </p:txBody>
      </p:sp>
      <p:sp>
        <p:nvSpPr>
          <p:cNvPr id="3" name="Content Placeholder 2"/>
          <p:cNvSpPr>
            <a:spLocks noGrp="1"/>
          </p:cNvSpPr>
          <p:nvPr>
            <p:ph idx="1"/>
          </p:nvPr>
        </p:nvSpPr>
        <p:spPr>
          <a:xfrm>
            <a:off x="457200" y="1981200"/>
            <a:ext cx="8229600" cy="4144963"/>
          </a:xfrm>
        </p:spPr>
        <p:txBody>
          <a:bodyPr>
            <a:normAutofit/>
          </a:bodyPr>
          <a:lstStyle/>
          <a:p>
            <a:r>
              <a:rPr lang="en-ZA" b="1" dirty="0" smtClean="0"/>
              <a:t>Type </a:t>
            </a:r>
            <a:r>
              <a:rPr lang="en-ZA" b="1" dirty="0"/>
              <a:t>of activity: </a:t>
            </a:r>
            <a:r>
              <a:rPr lang="en-ZA" dirty="0"/>
              <a:t>Facilitated group discussion</a:t>
            </a:r>
            <a:endParaRPr lang="en-US" b="1" dirty="0"/>
          </a:p>
          <a:p>
            <a:r>
              <a:rPr lang="en-ZA" b="1" dirty="0"/>
              <a:t>Timing: </a:t>
            </a:r>
            <a:r>
              <a:rPr lang="en-ZA" dirty="0"/>
              <a:t>30 minutes</a:t>
            </a:r>
            <a:endParaRPr lang="en-US" b="1" dirty="0"/>
          </a:p>
          <a:p>
            <a:r>
              <a:rPr lang="en-ZA" b="1" i="1" dirty="0"/>
              <a:t>Purpose: </a:t>
            </a:r>
            <a:r>
              <a:rPr lang="en-ZA" i="1" dirty="0"/>
              <a:t>To examine a terms of reference in the form of a social compact.</a:t>
            </a:r>
            <a:endParaRPr lang="en-US" b="1" i="1" dirty="0"/>
          </a:p>
          <a:p>
            <a:r>
              <a:rPr lang="en-ZA" b="1" i="1" dirty="0"/>
              <a:t>Instruction: </a:t>
            </a:r>
            <a:r>
              <a:rPr lang="en-ZA" i="1" dirty="0"/>
              <a:t>You will be given a copy of the Boystown Social Compact.</a:t>
            </a:r>
            <a:endParaRPr lang="en-US" b="1" i="1" dirty="0"/>
          </a:p>
          <a:p>
            <a:pPr marL="400050" lvl="1" indent="0">
              <a:buNone/>
            </a:pPr>
            <a:r>
              <a:rPr lang="en-ZA" sz="2400" i="1" dirty="0"/>
              <a:t>Find the </a:t>
            </a:r>
            <a:r>
              <a:rPr lang="en-ZA" sz="2400" i="1" dirty="0" smtClean="0"/>
              <a:t>information set out in the Participants Manual in </a:t>
            </a:r>
            <a:r>
              <a:rPr lang="en-ZA" sz="2400" i="1" dirty="0"/>
              <a:t>the document and discuss each point.</a:t>
            </a:r>
            <a:endParaRPr lang="en-US" sz="2400" b="1" i="1" dirty="0"/>
          </a:p>
          <a:p>
            <a:endParaRPr lang="en-US" dirty="0"/>
          </a:p>
        </p:txBody>
      </p:sp>
    </p:spTree>
    <p:extLst>
      <p:ext uri="{BB962C8B-B14F-4D97-AF65-F5344CB8AC3E}">
        <p14:creationId xmlns:p14="http://schemas.microsoft.com/office/powerpoint/2010/main" val="1977163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1960"/>
            <a:ext cx="8229600" cy="1143000"/>
          </a:xfrm>
        </p:spPr>
        <p:txBody>
          <a:bodyPr>
            <a:normAutofit/>
          </a:bodyPr>
          <a:lstStyle/>
          <a:p>
            <a:r>
              <a:rPr lang="en-ZA" dirty="0" smtClean="0"/>
              <a:t>3. Making </a:t>
            </a:r>
            <a:r>
              <a:rPr lang="en-ZA" dirty="0"/>
              <a:t>institutional structures work</a:t>
            </a:r>
            <a:endParaRPr lang="en-US" dirty="0"/>
          </a:p>
        </p:txBody>
      </p:sp>
      <p:sp>
        <p:nvSpPr>
          <p:cNvPr id="3" name="Content Placeholder 2"/>
          <p:cNvSpPr>
            <a:spLocks noGrp="1"/>
          </p:cNvSpPr>
          <p:nvPr>
            <p:ph idx="1"/>
          </p:nvPr>
        </p:nvSpPr>
        <p:spPr/>
        <p:txBody>
          <a:bodyPr>
            <a:normAutofit/>
          </a:bodyPr>
          <a:lstStyle/>
          <a:p>
            <a:pPr marL="0" indent="0">
              <a:buNone/>
            </a:pPr>
            <a:r>
              <a:rPr lang="en-ZA" dirty="0"/>
              <a:t>F</a:t>
            </a:r>
            <a:r>
              <a:rPr lang="en-ZA" dirty="0" smtClean="0"/>
              <a:t>actors </a:t>
            </a:r>
            <a:r>
              <a:rPr lang="en-ZA" dirty="0"/>
              <a:t>which could significantly improve the effectives of any institutional structure established in respect of informal settlement </a:t>
            </a:r>
            <a:r>
              <a:rPr lang="en-ZA" dirty="0" smtClean="0"/>
              <a:t>upgrading:</a:t>
            </a:r>
          </a:p>
          <a:p>
            <a:pPr>
              <a:buFont typeface="Arial" panose="020B0604020202020204" pitchFamily="34" charset="0"/>
              <a:buChar char="•"/>
            </a:pPr>
            <a:r>
              <a:rPr lang="en-ZA" dirty="0"/>
              <a:t>Having a </a:t>
            </a:r>
            <a:r>
              <a:rPr lang="en-ZA" dirty="0" smtClean="0"/>
              <a:t>champion </a:t>
            </a:r>
          </a:p>
          <a:p>
            <a:pPr>
              <a:buFont typeface="Arial" panose="020B0604020202020204" pitchFamily="34" charset="0"/>
              <a:buChar char="•"/>
            </a:pPr>
            <a:r>
              <a:rPr lang="en-ZA" dirty="0" smtClean="0"/>
              <a:t>Testing</a:t>
            </a:r>
          </a:p>
          <a:p>
            <a:pPr>
              <a:buFont typeface="Arial" panose="020B0604020202020204" pitchFamily="34" charset="0"/>
              <a:buChar char="•"/>
            </a:pPr>
            <a:r>
              <a:rPr lang="en-ZA" dirty="0" smtClean="0"/>
              <a:t>Regularity</a:t>
            </a:r>
          </a:p>
          <a:p>
            <a:pPr>
              <a:buFont typeface="Arial" panose="020B0604020202020204" pitchFamily="34" charset="0"/>
              <a:buChar char="•"/>
            </a:pPr>
            <a:r>
              <a:rPr lang="en-ZA" dirty="0" smtClean="0"/>
              <a:t>Conflict</a:t>
            </a:r>
          </a:p>
          <a:p>
            <a:pPr>
              <a:buFont typeface="Arial" panose="020B0604020202020204" pitchFamily="34" charset="0"/>
              <a:buChar char="•"/>
            </a:pPr>
            <a:r>
              <a:rPr lang="en-ZA" dirty="0"/>
              <a:t>Preparation and </a:t>
            </a:r>
            <a:r>
              <a:rPr lang="en-ZA" dirty="0" smtClean="0"/>
              <a:t>purpose</a:t>
            </a:r>
          </a:p>
          <a:p>
            <a:pPr>
              <a:buFont typeface="Arial" panose="020B0604020202020204" pitchFamily="34" charset="0"/>
              <a:buChar char="•"/>
            </a:pPr>
            <a:r>
              <a:rPr lang="en-ZA" dirty="0" smtClean="0"/>
              <a:t>Records</a:t>
            </a:r>
            <a:endParaRPr lang="en-US" dirty="0"/>
          </a:p>
        </p:txBody>
      </p:sp>
    </p:spTree>
    <p:extLst>
      <p:ext uri="{BB962C8B-B14F-4D97-AF65-F5344CB8AC3E}">
        <p14:creationId xmlns:p14="http://schemas.microsoft.com/office/powerpoint/2010/main" val="36581473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ZA" dirty="0" smtClean="0"/>
              <a:t>Activity 12.7</a:t>
            </a:r>
            <a:r>
              <a:rPr lang="en-ZA" dirty="0"/>
              <a:t>: </a:t>
            </a:r>
            <a:r>
              <a:rPr lang="en-ZA" dirty="0" smtClean="0"/>
              <a:t>Evaluate your own conflict handling skills</a:t>
            </a:r>
            <a:endParaRPr lang="en-US" dirty="0"/>
          </a:p>
        </p:txBody>
      </p:sp>
      <p:sp>
        <p:nvSpPr>
          <p:cNvPr id="3" name="Content Placeholder 2"/>
          <p:cNvSpPr>
            <a:spLocks noGrp="1"/>
          </p:cNvSpPr>
          <p:nvPr>
            <p:ph idx="1"/>
          </p:nvPr>
        </p:nvSpPr>
        <p:spPr>
          <a:xfrm>
            <a:off x="457200" y="1905000"/>
            <a:ext cx="8229600" cy="3916363"/>
          </a:xfrm>
        </p:spPr>
        <p:txBody>
          <a:bodyPr/>
          <a:lstStyle/>
          <a:p>
            <a:r>
              <a:rPr lang="en-ZA" b="1" i="1" dirty="0" smtClean="0"/>
              <a:t>Type </a:t>
            </a:r>
            <a:r>
              <a:rPr lang="en-ZA" b="1" i="1" dirty="0"/>
              <a:t>of activity: </a:t>
            </a:r>
            <a:r>
              <a:rPr lang="en-ZA" i="1" dirty="0"/>
              <a:t>Individual</a:t>
            </a:r>
            <a:endParaRPr lang="en-US" b="1" i="1" dirty="0"/>
          </a:p>
          <a:p>
            <a:r>
              <a:rPr lang="en-ZA" b="1" i="1" dirty="0"/>
              <a:t>Timing: </a:t>
            </a:r>
            <a:r>
              <a:rPr lang="en-ZA" i="1" dirty="0"/>
              <a:t>5 minutes</a:t>
            </a:r>
            <a:endParaRPr lang="en-US" b="1" i="1" dirty="0"/>
          </a:p>
          <a:p>
            <a:r>
              <a:rPr lang="en-ZA" b="1" i="1" dirty="0"/>
              <a:t>Purpose: </a:t>
            </a:r>
            <a:r>
              <a:rPr lang="en-ZA" i="1" dirty="0"/>
              <a:t>To reflect on your own conflict handing behaviour.</a:t>
            </a:r>
            <a:endParaRPr lang="en-US" b="1" i="1" dirty="0"/>
          </a:p>
          <a:p>
            <a:r>
              <a:rPr lang="en-ZA" b="1" i="1" dirty="0"/>
              <a:t>Instruction: </a:t>
            </a:r>
            <a:r>
              <a:rPr lang="en-ZA" i="1" dirty="0"/>
              <a:t>Complete the assessment that the facilitator will give you.</a:t>
            </a:r>
            <a:endParaRPr lang="en-US" b="1" i="1" dirty="0"/>
          </a:p>
          <a:p>
            <a:r>
              <a:rPr lang="en-ZA" b="1" i="1" dirty="0"/>
              <a:t>Note: </a:t>
            </a:r>
            <a:r>
              <a:rPr lang="en-ZA" i="1" dirty="0"/>
              <a:t>This exercise is confidential. You will not be required to reveal your secrets in plenary, unless you choose to!</a:t>
            </a:r>
            <a:endParaRPr lang="en-US" b="1" i="1" dirty="0"/>
          </a:p>
          <a:p>
            <a:endParaRPr lang="en-US" dirty="0"/>
          </a:p>
        </p:txBody>
      </p:sp>
    </p:spTree>
    <p:extLst>
      <p:ext uri="{BB962C8B-B14F-4D97-AF65-F5344CB8AC3E}">
        <p14:creationId xmlns:p14="http://schemas.microsoft.com/office/powerpoint/2010/main" val="3265205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2440"/>
            <a:ext cx="8229600" cy="1143000"/>
          </a:xfrm>
        </p:spPr>
        <p:txBody>
          <a:bodyPr>
            <a:normAutofit/>
          </a:bodyPr>
          <a:lstStyle/>
          <a:p>
            <a:r>
              <a:rPr lang="en-ZA" dirty="0" smtClean="0"/>
              <a:t>Activity 12.8</a:t>
            </a:r>
            <a:r>
              <a:rPr lang="en-ZA" dirty="0"/>
              <a:t>: </a:t>
            </a:r>
            <a:r>
              <a:rPr lang="en-ZA" dirty="0" smtClean="0"/>
              <a:t>What did you gain?</a:t>
            </a:r>
            <a:endParaRPr lang="en-US" dirty="0"/>
          </a:p>
        </p:txBody>
      </p:sp>
      <p:sp>
        <p:nvSpPr>
          <p:cNvPr id="3" name="Content Placeholder 2"/>
          <p:cNvSpPr>
            <a:spLocks noGrp="1"/>
          </p:cNvSpPr>
          <p:nvPr>
            <p:ph idx="1"/>
          </p:nvPr>
        </p:nvSpPr>
        <p:spPr>
          <a:xfrm>
            <a:off x="426720" y="1615440"/>
            <a:ext cx="8229600" cy="4525963"/>
          </a:xfrm>
        </p:spPr>
        <p:txBody>
          <a:bodyPr/>
          <a:lstStyle/>
          <a:p>
            <a:r>
              <a:rPr lang="en-ZA" b="1" dirty="0" smtClean="0"/>
              <a:t>Type </a:t>
            </a:r>
            <a:r>
              <a:rPr lang="en-ZA" b="1" dirty="0"/>
              <a:t>of activity: </a:t>
            </a:r>
            <a:r>
              <a:rPr lang="en-ZA" dirty="0"/>
              <a:t>Facilitated group discussion</a:t>
            </a:r>
            <a:endParaRPr lang="en-US" b="1" dirty="0"/>
          </a:p>
          <a:p>
            <a:r>
              <a:rPr lang="en-ZA" b="1" dirty="0"/>
              <a:t>Timing: </a:t>
            </a:r>
            <a:r>
              <a:rPr lang="en-ZA" dirty="0"/>
              <a:t>15 minutes</a:t>
            </a:r>
            <a:endParaRPr lang="en-US" b="1" dirty="0"/>
          </a:p>
          <a:p>
            <a:r>
              <a:rPr lang="en-ZA" b="1" i="1" dirty="0"/>
              <a:t>Purpose: </a:t>
            </a:r>
            <a:r>
              <a:rPr lang="en-ZA" i="1" dirty="0"/>
              <a:t>To share tips on how to address the challenges presented by working with institutional structures.</a:t>
            </a:r>
            <a:endParaRPr lang="en-US" b="1" i="1" dirty="0"/>
          </a:p>
          <a:p>
            <a:r>
              <a:rPr lang="en-ZA" b="1" i="1" dirty="0"/>
              <a:t>Instruction: </a:t>
            </a:r>
            <a:r>
              <a:rPr lang="en-ZA" i="1" dirty="0"/>
              <a:t>Referring to the issues identified at the start of this module, what tips do you have for how to avoid stumbling blocks or how to deal with challenges?</a:t>
            </a:r>
            <a:endParaRPr lang="en-US" b="1" i="1" dirty="0"/>
          </a:p>
          <a:p>
            <a:endParaRPr lang="en-US" dirty="0"/>
          </a:p>
        </p:txBody>
      </p:sp>
    </p:spTree>
    <p:extLst>
      <p:ext uri="{BB962C8B-B14F-4D97-AF65-F5344CB8AC3E}">
        <p14:creationId xmlns:p14="http://schemas.microsoft.com/office/powerpoint/2010/main" val="1924816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pic>
        <p:nvPicPr>
          <p:cNvPr id="2048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685800"/>
            <a:ext cx="8218568"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38200" y="1443841"/>
            <a:ext cx="7162800" cy="3693319"/>
          </a:xfrm>
          <a:prstGeom prst="rect">
            <a:avLst/>
          </a:prstGeom>
        </p:spPr>
        <p:txBody>
          <a:bodyPr wrap="square">
            <a:spAutoFit/>
          </a:bodyPr>
          <a:lstStyle/>
          <a:p>
            <a:r>
              <a:rPr lang="en-ZA" sz="2400" i="1" dirty="0"/>
              <a:t>Reflect on what has been covered in this module.</a:t>
            </a:r>
          </a:p>
          <a:p>
            <a:endParaRPr lang="en-ZA" dirty="0"/>
          </a:p>
          <a:p>
            <a:pPr marL="342900" indent="-342900">
              <a:buAutoNum type="arabicPeriod"/>
            </a:pPr>
            <a:r>
              <a:rPr lang="en-ZA" sz="2400" dirty="0" smtClean="0"/>
              <a:t>Write </a:t>
            </a:r>
            <a:r>
              <a:rPr lang="en-ZA" sz="2400" dirty="0"/>
              <a:t>down three important things about organising for informal settlement upgrading at the municipality wide, programme level, that you will apply in your work.</a:t>
            </a:r>
          </a:p>
          <a:p>
            <a:pPr marL="342900" indent="-342900">
              <a:buAutoNum type="arabicPeriod" startAt="2"/>
            </a:pPr>
            <a:r>
              <a:rPr lang="en-ZA" sz="2400" dirty="0" smtClean="0"/>
              <a:t>Now </a:t>
            </a:r>
            <a:r>
              <a:rPr lang="en-ZA" sz="2400" dirty="0"/>
              <a:t>write down three important things about organising at the Settlement Upgrading Plan implementation level, that you will apply in your work.</a:t>
            </a:r>
            <a:endParaRPr lang="en-ZA" dirty="0"/>
          </a:p>
        </p:txBody>
      </p:sp>
    </p:spTree>
    <p:extLst>
      <p:ext uri="{BB962C8B-B14F-4D97-AF65-F5344CB8AC3E}">
        <p14:creationId xmlns:p14="http://schemas.microsoft.com/office/powerpoint/2010/main" val="329213543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2C8C107-021D-478A-8262-0659A3DCAA70}"/>
</file>

<file path=customXml/itemProps2.xml><?xml version="1.0" encoding="utf-8"?>
<ds:datastoreItem xmlns:ds="http://schemas.openxmlformats.org/officeDocument/2006/customXml" ds:itemID="{202525E0-9529-4FE4-84C5-E0A50157EAFA}"/>
</file>

<file path=customXml/itemProps3.xml><?xml version="1.0" encoding="utf-8"?>
<ds:datastoreItem xmlns:ds="http://schemas.openxmlformats.org/officeDocument/2006/customXml" ds:itemID="{ABFD666F-0D0D-44F7-B427-CE0F6F74D9E4}"/>
</file>

<file path=docProps/app.xml><?xml version="1.0" encoding="utf-8"?>
<Properties xmlns="http://schemas.openxmlformats.org/officeDocument/2006/extended-properties" xmlns:vt="http://schemas.openxmlformats.org/officeDocument/2006/docPropsVTypes">
  <Template/>
  <TotalTime>4248</TotalTime>
  <Words>1690</Words>
  <Application>Microsoft Office PowerPoint</Application>
  <PresentationFormat>On-screen Show (4:3)</PresentationFormat>
  <Paragraphs>168</Paragraphs>
  <Slides>27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Arial</vt:lpstr>
      <vt:lpstr>Arial Narrow</vt:lpstr>
      <vt:lpstr>Calibri</vt:lpstr>
      <vt:lpstr>Trebuchet MS</vt:lpstr>
      <vt:lpstr>1_Office Theme</vt:lpstr>
      <vt:lpstr>Custom Design</vt:lpstr>
      <vt:lpstr> INTRODUCTION TO</vt:lpstr>
      <vt:lpstr>Module purpose</vt:lpstr>
      <vt:lpstr>Learning outcomes </vt:lpstr>
      <vt:lpstr>Module content </vt:lpstr>
      <vt:lpstr>1. Institutional Arrangements: Programmes and Projects Activity 12.1: Know what you know</vt:lpstr>
      <vt:lpstr>Why are institutional arrangements important?</vt:lpstr>
      <vt:lpstr>Activity 12.2: Revising programmes and work streams</vt:lpstr>
      <vt:lpstr>The role of the programme level organisational structure</vt:lpstr>
      <vt:lpstr>Activity 12.3: Programme level actors</vt:lpstr>
      <vt:lpstr>Getting organised at the programme level</vt:lpstr>
      <vt:lpstr>Getting organised at the programme level cont.</vt:lpstr>
      <vt:lpstr>Activity 12.4: Programme Steering Committees </vt:lpstr>
      <vt:lpstr>Terms of Reference</vt:lpstr>
      <vt:lpstr>Organising to Implement a Settlement Upgrading Plan</vt:lpstr>
      <vt:lpstr>Project level actors and their functions</vt:lpstr>
      <vt:lpstr>Activity 12.5: The actors in a UISP project</vt:lpstr>
      <vt:lpstr>Roles and responsibilities in an UISP project</vt:lpstr>
      <vt:lpstr>Roles and responsibilities in an UISP project cont.</vt:lpstr>
      <vt:lpstr>Roles and responsibilities in an UISP project cont.</vt:lpstr>
      <vt:lpstr>Roles and responsibilities in an UISP project cont.</vt:lpstr>
      <vt:lpstr>Roles and responsibilities in an UISP project cont.</vt:lpstr>
      <vt:lpstr>Roles and responsibilities in an UISP project cont.</vt:lpstr>
      <vt:lpstr>Activity 12.6: Case study: Boystown project social compact</vt:lpstr>
      <vt:lpstr>3. Making institutional structures work</vt:lpstr>
      <vt:lpstr>Activity 12.7: Evaluate your own conflict handling skills</vt:lpstr>
      <vt:lpstr>Activity 12.8: What did you gain?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The case for upgrading</dc:title>
  <dc:creator>Marie Huchzermeyer</dc:creator>
  <cp:lastModifiedBy>Ros</cp:lastModifiedBy>
  <cp:revision>145</cp:revision>
  <dcterms:created xsi:type="dcterms:W3CDTF">2014-09-02T11:14:23Z</dcterms:created>
  <dcterms:modified xsi:type="dcterms:W3CDTF">2015-04-19T09:19:06Z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