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1.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29.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1.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5.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6.xml" ContentType="application/vnd.openxmlformats-officedocument.presentationml.slideLayout+xml"/>
  <Override PartName="/ppt/slideLayouts/slideLayout14.xml" ContentType="application/vnd.openxmlformats-officedocument.presentationml.slideLayout+xml"/>
  <Override PartName="/ppt/slideLayouts/slideLayout18.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7.xml" ContentType="application/vnd.openxmlformats-officedocument.presentationml.slideLayout+xml"/>
  <Override PartName="/ppt/slideLayouts/slideLayout19.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2"/>
  </p:notesMasterIdLst>
  <p:handoutMasterIdLst>
    <p:handoutMasterId r:id="rId33"/>
  </p:handoutMasterIdLst>
  <p:sldIdLst>
    <p:sldId id="313" r:id="rId3"/>
    <p:sldId id="321" r:id="rId4"/>
    <p:sldId id="315" r:id="rId5"/>
    <p:sldId id="348" r:id="rId6"/>
    <p:sldId id="349" r:id="rId7"/>
    <p:sldId id="316" r:id="rId8"/>
    <p:sldId id="317" r:id="rId9"/>
    <p:sldId id="318" r:id="rId10"/>
    <p:sldId id="323" r:id="rId11"/>
    <p:sldId id="319" r:id="rId12"/>
    <p:sldId id="320" r:id="rId13"/>
    <p:sldId id="350" r:id="rId14"/>
    <p:sldId id="327" r:id="rId15"/>
    <p:sldId id="328" r:id="rId16"/>
    <p:sldId id="351" r:id="rId17"/>
    <p:sldId id="331" r:id="rId18"/>
    <p:sldId id="332" r:id="rId19"/>
    <p:sldId id="333" r:id="rId20"/>
    <p:sldId id="334" r:id="rId21"/>
    <p:sldId id="335" r:id="rId22"/>
    <p:sldId id="352" r:id="rId23"/>
    <p:sldId id="353" r:id="rId24"/>
    <p:sldId id="354" r:id="rId25"/>
    <p:sldId id="340" r:id="rId26"/>
    <p:sldId id="355" r:id="rId27"/>
    <p:sldId id="356" r:id="rId28"/>
    <p:sldId id="357" r:id="rId29"/>
    <p:sldId id="358" r:id="rId30"/>
    <p:sldId id="359" r:id="rId31"/>
  </p:sldIdLst>
  <p:sldSz cx="9144000" cy="6858000" type="screen4x3"/>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ill" initials="J" lastIdx="31" clrIdx="0"/>
  <p:cmAuthor id="1" name="Sarah Charlton" initials="SC" lastIdx="7" clrIdx="1"/>
  <p:cmAuthor id="2" name="Marie Huchzermeyer" initials="MH"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5636"/>
    <a:srgbClr val="8643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434" autoAdjust="0"/>
  </p:normalViewPr>
  <p:slideViewPr>
    <p:cSldViewPr>
      <p:cViewPr varScale="1">
        <p:scale>
          <a:sx n="71" d="100"/>
          <a:sy n="71" d="100"/>
        </p:scale>
        <p:origin x="1272"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customXml" Target="../customXml/item1.xml"/><Relationship Id="rId21" Type="http://schemas.openxmlformats.org/officeDocument/2006/relationships/slide" Target="slides/slide19.xml"/><Relationship Id="rId34" Type="http://schemas.openxmlformats.org/officeDocument/2006/relationships/commentAuthors" Target="commen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heme" Target="theme/theme1.xml"/><Relationship Id="rId40" Type="http://schemas.openxmlformats.org/officeDocument/2006/relationships/customXml" Target="../customXml/item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3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fld id="{25E215D2-B99F-4FCA-B682-27D1584F76F3}" type="datetimeFigureOut">
              <a:rPr lang="en-ZA" smtClean="0"/>
              <a:t>2015/04/19</a:t>
            </a:fld>
            <a:endParaRPr lang="en-ZA" dirty="0"/>
          </a:p>
        </p:txBody>
      </p:sp>
      <p:sp>
        <p:nvSpPr>
          <p:cNvPr id="4" name="Footer Placeholder 3"/>
          <p:cNvSpPr>
            <a:spLocks noGrp="1"/>
          </p:cNvSpPr>
          <p:nvPr>
            <p:ph type="ftr" sz="quarter" idx="2"/>
          </p:nvPr>
        </p:nvSpPr>
        <p:spPr>
          <a:xfrm>
            <a:off x="0" y="9447213"/>
            <a:ext cx="2971800" cy="496887"/>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84613" y="9447213"/>
            <a:ext cx="2971800" cy="496887"/>
          </a:xfrm>
          <a:prstGeom prst="rect">
            <a:avLst/>
          </a:prstGeom>
        </p:spPr>
        <p:txBody>
          <a:bodyPr vert="horz" lIns="91440" tIns="45720" rIns="91440" bIns="45720" rtlCol="0" anchor="b"/>
          <a:lstStyle>
            <a:lvl1pPr algn="r">
              <a:defRPr sz="1200"/>
            </a:lvl1pPr>
          </a:lstStyle>
          <a:p>
            <a:fld id="{E36393D8-EAD7-40F4-9680-9056455C1AF8}" type="slidenum">
              <a:rPr lang="en-ZA" smtClean="0"/>
              <a:t>‹#›</a:t>
            </a:fld>
            <a:endParaRPr lang="en-ZA" dirty="0"/>
          </a:p>
        </p:txBody>
      </p:sp>
    </p:spTree>
    <p:extLst>
      <p:ext uri="{BB962C8B-B14F-4D97-AF65-F5344CB8AC3E}">
        <p14:creationId xmlns:p14="http://schemas.microsoft.com/office/powerpoint/2010/main" val="11928716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683F5F5F-C5EB-4DA6-86AB-7BBA2488E1D7}" type="datetimeFigureOut">
              <a:rPr lang="en-US" smtClean="0"/>
              <a:t>4/19/2015</a:t>
            </a:fld>
            <a:endParaRPr lang="en-US" dirty="0"/>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831EA198-E0A6-4674-A7CE-4D452541762F}" type="slidenum">
              <a:rPr lang="en-US" smtClean="0"/>
              <a:t>‹#›</a:t>
            </a:fld>
            <a:endParaRPr lang="en-US" dirty="0"/>
          </a:p>
        </p:txBody>
      </p:sp>
    </p:spTree>
    <p:extLst>
      <p:ext uri="{BB962C8B-B14F-4D97-AF65-F5344CB8AC3E}">
        <p14:creationId xmlns:p14="http://schemas.microsoft.com/office/powerpoint/2010/main" val="1185304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1DEABC-D766-4322-8E78-B830FAE35C72}"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676675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333F43-3E86-47E4-BFBB-2476D384E1C6}"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141412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1663BA-01FC-4367-B6F3-ABB2645D55F1}"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692605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B19C71-EC74-44AF-B27E-FC7DC3C3A61D}"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501475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A5CDA29-3CBE-48EA-92AE-A996835462BA}" type="datetime4">
              <a:rPr lang="en-US" smtClean="0"/>
              <a:pPr/>
              <a:t>April 19, 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188842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9EC054-3869-4501-B163-1BBFDE8DCE04}" type="datetime4">
              <a:rPr lang="en-US" smtClean="0"/>
              <a:pPr/>
              <a:t>April 19, 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316913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63D831-56C1-49CF-8EF7-8B9A98402BCD}" type="datetime4">
              <a:rPr lang="en-US" smtClean="0"/>
              <a:pPr/>
              <a:t>April 19, 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066469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580597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EA923-9BEE-48CE-9F28-5B525F399BAD}"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780693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131F9E-604E-4343-9F29-EF72E8231CAD}"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2820920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A8E1CE-37F8-4102-8DF9-852A0A51F293}"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2072808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725825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7076529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3270431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526357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7079298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1880590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715995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35560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942564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4278625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1817320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01_Click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D0EFEE-2756-4A20-BF2A-63F0A94F99AC}" type="datetime4">
              <a:rPr lang="en-US" smtClean="0"/>
              <a:pPr/>
              <a:t>April 19, 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8DF745-7D3F-47F4-83A3-874385CFAA69}" type="slidenum">
              <a:rPr lang="en-US" smtClean="0"/>
              <a:pPr/>
              <a:t>‹#›</a:t>
            </a:fld>
            <a:endParaRPr lang="en-US" dirty="0"/>
          </a:p>
        </p:txBody>
      </p:sp>
      <p:pic>
        <p:nvPicPr>
          <p:cNvPr id="7" name="Picture 6" descr="NUSP logo.jpg"/>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8" name="Picture 7" descr="dhs_logo.jpg"/>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sp>
        <p:nvSpPr>
          <p:cNvPr id="10" name="Snip Single Corner Rectangle 9"/>
          <p:cNvSpPr/>
          <p:nvPr/>
        </p:nvSpPr>
        <p:spPr>
          <a:xfrm rot="5400000">
            <a:off x="8557767" y="-85422"/>
            <a:ext cx="292331" cy="463176"/>
          </a:xfrm>
          <a:prstGeom prst="snip1Rect">
            <a:avLst/>
          </a:prstGeom>
          <a:solidFill>
            <a:srgbClr val="D85636"/>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2" name="TextBox 11"/>
          <p:cNvSpPr txBox="1"/>
          <p:nvPr userDrawn="1"/>
        </p:nvSpPr>
        <p:spPr>
          <a:xfrm>
            <a:off x="2057400" y="-6720"/>
            <a:ext cx="3914588" cy="369332"/>
          </a:xfrm>
          <a:prstGeom prst="rect">
            <a:avLst/>
          </a:prstGeom>
          <a:noFill/>
        </p:spPr>
        <p:txBody>
          <a:bodyPr wrap="square" rtlCol="0">
            <a:spAutoFit/>
          </a:bodyPr>
          <a:lstStyle/>
          <a:p>
            <a:pPr algn="r"/>
            <a:r>
              <a:rPr lang="en-US" sz="900" dirty="0" smtClean="0">
                <a:solidFill>
                  <a:schemeClr val="bg1">
                    <a:lumMod val="50000"/>
                  </a:schemeClr>
                </a:solidFill>
                <a:latin typeface="Arial Narrow"/>
                <a:cs typeface="Arial Narrow"/>
              </a:rPr>
              <a:t>INTRODUCTION TO</a:t>
            </a:r>
          </a:p>
          <a:p>
            <a:pPr algn="r"/>
            <a:r>
              <a:rPr lang="en-US" sz="900" dirty="0" smtClean="0">
                <a:latin typeface="Arial Narrow"/>
                <a:cs typeface="Arial Narrow"/>
              </a:rPr>
              <a:t>INFORMAL SETTLEMENT UPGRADING</a:t>
            </a:r>
            <a:endParaRPr lang="en-US" sz="900" dirty="0">
              <a:latin typeface="Arial Narrow"/>
              <a:cs typeface="Arial Narrow"/>
            </a:endParaRPr>
          </a:p>
        </p:txBody>
      </p:sp>
      <p:sp>
        <p:nvSpPr>
          <p:cNvPr id="13" name="Rectangle 12"/>
          <p:cNvSpPr/>
          <p:nvPr userDrawn="1"/>
        </p:nvSpPr>
        <p:spPr>
          <a:xfrm>
            <a:off x="5943600" y="0"/>
            <a:ext cx="2489822" cy="292332"/>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8419326" y="-69408"/>
            <a:ext cx="552822" cy="400110"/>
          </a:xfrm>
          <a:prstGeom prst="rect">
            <a:avLst/>
          </a:prstGeom>
          <a:noFill/>
        </p:spPr>
        <p:txBody>
          <a:bodyPr wrap="square" rtlCol="0">
            <a:spAutoFit/>
          </a:bodyPr>
          <a:lstStyle/>
          <a:p>
            <a:pPr algn="ctr"/>
            <a:r>
              <a:rPr lang="en-US" sz="2000" b="1" i="0" dirty="0" smtClean="0">
                <a:solidFill>
                  <a:schemeClr val="bg1"/>
                </a:solidFill>
                <a:latin typeface="Arial Narrow"/>
                <a:cs typeface="Arial Narrow"/>
              </a:rPr>
              <a:t>06</a:t>
            </a:r>
            <a:endParaRPr lang="en-US" sz="2000" b="1" i="0" dirty="0">
              <a:solidFill>
                <a:schemeClr val="bg1"/>
              </a:solidFill>
              <a:latin typeface="Arial Narrow"/>
              <a:cs typeface="Arial Narrow"/>
            </a:endParaRPr>
          </a:p>
        </p:txBody>
      </p:sp>
      <p:sp>
        <p:nvSpPr>
          <p:cNvPr id="15" name="TextBox 14"/>
          <p:cNvSpPr txBox="1"/>
          <p:nvPr userDrawn="1"/>
        </p:nvSpPr>
        <p:spPr>
          <a:xfrm>
            <a:off x="5943600" y="8009"/>
            <a:ext cx="2489821" cy="246221"/>
          </a:xfrm>
          <a:prstGeom prst="rect">
            <a:avLst/>
          </a:prstGeom>
          <a:noFill/>
        </p:spPr>
        <p:txBody>
          <a:bodyPr wrap="square" rtlCol="0">
            <a:spAutoFit/>
          </a:bodyPr>
          <a:lstStyle/>
          <a:p>
            <a:pPr algn="ctr"/>
            <a:r>
              <a:rPr lang="en-US" sz="1000" dirty="0" smtClean="0">
                <a:solidFill>
                  <a:srgbClr val="FFFFFF"/>
                </a:solidFill>
                <a:latin typeface="Trebuchet MS"/>
                <a:cs typeface="Trebuchet MS"/>
              </a:rPr>
              <a:t>PLANNING UPGRADE PROJECTS</a:t>
            </a:r>
            <a:endParaRPr lang="en-US" sz="1000" dirty="0">
              <a:solidFill>
                <a:srgbClr val="FFFFFF"/>
              </a:solidFill>
              <a:latin typeface="Trebuchet MS"/>
              <a:cs typeface="Trebuchet MS"/>
            </a:endParaRPr>
          </a:p>
        </p:txBody>
      </p:sp>
    </p:spTree>
    <p:extLst>
      <p:ext uri="{BB962C8B-B14F-4D97-AF65-F5344CB8AC3E}">
        <p14:creationId xmlns:p14="http://schemas.microsoft.com/office/powerpoint/2010/main" val="13247487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sldNum="0" hdr="0" ftr="0" dt="0"/>
  <p:txStyles>
    <p:titleStyle>
      <a:lvl1pPr algn="l" defTabSz="457200" rtl="0" eaLnBrk="1" latinLnBrk="0" hangingPunct="1">
        <a:spcBef>
          <a:spcPct val="0"/>
        </a:spcBef>
        <a:buNone/>
        <a:defRPr sz="3600" b="1" i="0" kern="1200">
          <a:solidFill>
            <a:srgbClr val="D85636"/>
          </a:solidFill>
          <a:latin typeface="Arial Narrow"/>
          <a:ea typeface="+mj-ea"/>
          <a:cs typeface="Arial Narrow"/>
        </a:defRPr>
      </a:lvl1pPr>
    </p:titleStyle>
    <p:body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Trebuchet MS"/>
          <a:ea typeface="+mn-ea"/>
          <a:cs typeface="Trebuchet MS"/>
        </a:defRPr>
      </a:lvl1pPr>
      <a:lvl2pPr marL="742950" indent="-285750" algn="l" defTabSz="457200" rtl="0" eaLnBrk="1" latinLnBrk="0" hangingPunct="1">
        <a:spcBef>
          <a:spcPct val="20000"/>
        </a:spcBef>
        <a:buFont typeface="Arial"/>
        <a:buChar char="–"/>
        <a:defRPr sz="2200" kern="1200">
          <a:solidFill>
            <a:schemeClr val="tx1">
              <a:lumMod val="65000"/>
              <a:lumOff val="35000"/>
            </a:schemeClr>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Trebuchet MS"/>
          <a:ea typeface="+mn-ea"/>
          <a:cs typeface="Trebuchet MS"/>
        </a:defRPr>
      </a:lvl4pPr>
      <a:lvl5pPr marL="2057400" indent="-228600" algn="l" defTabSz="457200" rtl="0" eaLnBrk="1" latinLnBrk="0" hangingPunct="1">
        <a:spcBef>
          <a:spcPct val="20000"/>
        </a:spcBef>
        <a:buFont typeface="Arial"/>
        <a:buChar char="»"/>
        <a:defRPr sz="1600" kern="1200">
          <a:solidFill>
            <a:schemeClr val="tx1">
              <a:lumMod val="65000"/>
              <a:lumOff val="3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Title slide only</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645210-9A6B-394C-B5D4-BCD29EEA3504}" type="datetimeFigureOut">
              <a:rPr lang="en-US" smtClean="0"/>
              <a:t>4/19/2015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1C563-8144-CD4D-8608-BEFAC73CE31A}" type="slidenum">
              <a:rPr lang="en-US" smtClean="0"/>
              <a:t>‹#›</a:t>
            </a:fld>
            <a:endParaRPr lang="en-US" dirty="0"/>
          </a:p>
        </p:txBody>
      </p:sp>
    </p:spTree>
    <p:extLst>
      <p:ext uri="{BB962C8B-B14F-4D97-AF65-F5344CB8AC3E}">
        <p14:creationId xmlns:p14="http://schemas.microsoft.com/office/powerpoint/2010/main" val="37393350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indent="0" algn="l" defTabSz="457200" rtl="0" eaLnBrk="1" latinLnBrk="0" hangingPunct="1">
        <a:spcBef>
          <a:spcPct val="20000"/>
        </a:spcBef>
        <a:buFont typeface="Arial"/>
        <a:buNone/>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28600"/>
            <a:ext cx="9144000" cy="2514600"/>
          </a:xfrm>
          <a:prstGeom prst="rect">
            <a:avLst/>
          </a:prstGeom>
          <a:solidFill>
            <a:srgbClr val="D6563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676400" y="-30162"/>
            <a:ext cx="5638800" cy="715962"/>
          </a:xfrm>
        </p:spPr>
        <p:txBody>
          <a:bodyPr anchor="b"/>
          <a:lstStyle/>
          <a:p>
            <a:pPr algn="l"/>
            <a:r>
              <a:rPr lang="en-US" sz="1400" dirty="0" smtClean="0">
                <a:solidFill>
                  <a:schemeClr val="bg1"/>
                </a:solidFill>
                <a:latin typeface="Arial Narrow"/>
                <a:cs typeface="Arial Narrow"/>
              </a:rPr>
              <a:t> INTRODUCTION TO</a:t>
            </a:r>
            <a:endParaRPr lang="en-US" sz="1400" dirty="0">
              <a:solidFill>
                <a:schemeClr val="bg1"/>
              </a:solidFill>
              <a:latin typeface="Arial Narrow"/>
              <a:cs typeface="Arial Narrow"/>
            </a:endParaRPr>
          </a:p>
        </p:txBody>
      </p:sp>
      <p:sp>
        <p:nvSpPr>
          <p:cNvPr id="3" name="Title 1"/>
          <p:cNvSpPr txBox="1">
            <a:spLocks/>
          </p:cNvSpPr>
          <p:nvPr/>
        </p:nvSpPr>
        <p:spPr>
          <a:xfrm>
            <a:off x="685800" y="533400"/>
            <a:ext cx="7772400" cy="6096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FFFFFF"/>
                </a:solidFill>
                <a:latin typeface="Arial Narrow"/>
                <a:cs typeface="Arial Narrow"/>
              </a:rPr>
              <a:t>INFORMAL SETTLEMENT</a:t>
            </a:r>
          </a:p>
        </p:txBody>
      </p:sp>
      <p:sp>
        <p:nvSpPr>
          <p:cNvPr id="4" name="Title 1"/>
          <p:cNvSpPr txBox="1">
            <a:spLocks/>
          </p:cNvSpPr>
          <p:nvPr/>
        </p:nvSpPr>
        <p:spPr>
          <a:xfrm>
            <a:off x="685800" y="838200"/>
            <a:ext cx="7772400" cy="83820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9000" b="1" dirty="0" smtClean="0">
                <a:solidFill>
                  <a:srgbClr val="FFFFFF"/>
                </a:solidFill>
                <a:latin typeface="Arial Narrow"/>
                <a:cs typeface="Arial Narrow"/>
              </a:rPr>
              <a:t>UPGRADING</a:t>
            </a:r>
            <a:endParaRPr lang="en-US" sz="9000" b="1" dirty="0">
              <a:solidFill>
                <a:srgbClr val="FFFFFF"/>
              </a:solidFill>
              <a:latin typeface="Arial Narrow"/>
              <a:cs typeface="Arial Narrow"/>
            </a:endParaRPr>
          </a:p>
        </p:txBody>
      </p:sp>
      <p:sp>
        <p:nvSpPr>
          <p:cNvPr id="6" name="Rectangle 5"/>
          <p:cNvSpPr/>
          <p:nvPr/>
        </p:nvSpPr>
        <p:spPr>
          <a:xfrm>
            <a:off x="0" y="2362200"/>
            <a:ext cx="9144000" cy="685800"/>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1"/>
          <p:cNvSpPr txBox="1">
            <a:spLocks/>
          </p:cNvSpPr>
          <p:nvPr/>
        </p:nvSpPr>
        <p:spPr>
          <a:xfrm>
            <a:off x="1676400" y="2438400"/>
            <a:ext cx="6705600" cy="4572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200" dirty="0" smtClean="0">
                <a:solidFill>
                  <a:schemeClr val="bg1"/>
                </a:solidFill>
                <a:latin typeface="Arial Narrow"/>
                <a:cs typeface="Arial Narrow"/>
              </a:rPr>
              <a:t>MODULE 10: PLANNING UPGRADE PROJECTS</a:t>
            </a:r>
            <a:endParaRPr lang="en-US" sz="2200" dirty="0">
              <a:solidFill>
                <a:schemeClr val="bg1"/>
              </a:solidFill>
              <a:latin typeface="Arial Narrow"/>
              <a:cs typeface="Arial Narrow"/>
            </a:endParaRPr>
          </a:p>
        </p:txBody>
      </p:sp>
      <p:pic>
        <p:nvPicPr>
          <p:cNvPr id="9" name="Picture 8" descr="NUSP logo.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10" name="Picture 9" descr="dhs_logo.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pic>
        <p:nvPicPr>
          <p:cNvPr id="8" name="Picture 7" descr="Besters Sept 2004 sept 2014 small.jpg"/>
          <p:cNvPicPr>
            <a:picLocks noChangeAspect="1"/>
          </p:cNvPicPr>
          <p:nvPr/>
        </p:nvPicPr>
        <p:blipFill rotWithShape="1">
          <a:blip r:embed="rId4">
            <a:extLst>
              <a:ext uri="{28A0092B-C50C-407E-A947-70E740481C1C}">
                <a14:useLocalDpi xmlns:a14="http://schemas.microsoft.com/office/drawing/2010/main" val="0"/>
              </a:ext>
            </a:extLst>
          </a:blip>
          <a:srcRect t="26336" b="32305"/>
          <a:stretch/>
        </p:blipFill>
        <p:spPr>
          <a:xfrm>
            <a:off x="0" y="3124200"/>
            <a:ext cx="9144000" cy="2836333"/>
          </a:xfrm>
          <a:prstGeom prst="rect">
            <a:avLst/>
          </a:prstGeom>
        </p:spPr>
      </p:pic>
    </p:spTree>
    <p:extLst>
      <p:ext uri="{BB962C8B-B14F-4D97-AF65-F5344CB8AC3E}">
        <p14:creationId xmlns:p14="http://schemas.microsoft.com/office/powerpoint/2010/main" val="12500672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28700"/>
            <a:ext cx="8229600" cy="1143000"/>
          </a:xfrm>
        </p:spPr>
        <p:txBody>
          <a:bodyPr/>
          <a:lstStyle/>
          <a:p>
            <a:r>
              <a:rPr lang="en-US" dirty="0"/>
              <a:t>Module purpose</a:t>
            </a:r>
          </a:p>
        </p:txBody>
      </p:sp>
      <p:sp>
        <p:nvSpPr>
          <p:cNvPr id="3" name="Content Placeholder 2"/>
          <p:cNvSpPr>
            <a:spLocks noGrp="1"/>
          </p:cNvSpPr>
          <p:nvPr>
            <p:ph idx="1"/>
          </p:nvPr>
        </p:nvSpPr>
        <p:spPr>
          <a:xfrm>
            <a:off x="457200" y="2171701"/>
            <a:ext cx="8229600" cy="3543300"/>
          </a:xfrm>
        </p:spPr>
        <p:txBody>
          <a:bodyPr/>
          <a:lstStyle/>
          <a:p>
            <a:pPr marL="0" indent="0">
              <a:buNone/>
            </a:pPr>
            <a:r>
              <a:rPr lang="en-ZA" dirty="0" smtClean="0"/>
              <a:t>The </a:t>
            </a:r>
            <a:r>
              <a:rPr lang="en-ZA" dirty="0"/>
              <a:t>purpose of this module is to enable you to understand and apply the principles and processes necessary to develop effective plans for individual upgrading projects or settlement-level response plans.</a:t>
            </a:r>
            <a:endParaRPr lang="en-US" dirty="0"/>
          </a:p>
          <a:p>
            <a:pPr marL="0" indent="0">
              <a:buNone/>
            </a:pPr>
            <a:r>
              <a:rPr lang="en-ZA" dirty="0" smtClean="0"/>
              <a:t> </a:t>
            </a:r>
            <a:endParaRPr lang="en-ZA" dirty="0"/>
          </a:p>
          <a:p>
            <a:pPr marL="0" indent="0">
              <a:buNone/>
            </a:pPr>
            <a:endParaRPr lang="en-US" dirty="0"/>
          </a:p>
        </p:txBody>
      </p:sp>
    </p:spTree>
    <p:extLst>
      <p:ext uri="{BB962C8B-B14F-4D97-AF65-F5344CB8AC3E}">
        <p14:creationId xmlns:p14="http://schemas.microsoft.com/office/powerpoint/2010/main" val="470518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smtClean="0"/>
              <a:t>Learning Outcomes</a:t>
            </a:r>
            <a:endParaRPr lang="en-US" dirty="0"/>
          </a:p>
        </p:txBody>
      </p:sp>
      <p:sp>
        <p:nvSpPr>
          <p:cNvPr id="3" name="Content Placeholder 2"/>
          <p:cNvSpPr>
            <a:spLocks noGrp="1"/>
          </p:cNvSpPr>
          <p:nvPr>
            <p:ph idx="1"/>
          </p:nvPr>
        </p:nvSpPr>
        <p:spPr/>
        <p:txBody>
          <a:bodyPr>
            <a:normAutofit/>
          </a:bodyPr>
          <a:lstStyle/>
          <a:p>
            <a:pPr marL="0" indent="0">
              <a:buNone/>
            </a:pPr>
            <a:r>
              <a:rPr lang="en-ZA" dirty="0"/>
              <a:t>After participating in the module, you should be able to:</a:t>
            </a:r>
            <a:endParaRPr lang="en-US" dirty="0"/>
          </a:p>
          <a:p>
            <a:pPr lvl="0"/>
            <a:r>
              <a:rPr lang="en-ZA" dirty="0"/>
              <a:t>Describe the benefits of a systematic, planned project approach;</a:t>
            </a:r>
            <a:endParaRPr lang="en-US" dirty="0"/>
          </a:p>
          <a:p>
            <a:pPr lvl="0"/>
            <a:r>
              <a:rPr lang="en-ZA" dirty="0"/>
              <a:t>Describe the main elements of an upgrading project response plan;</a:t>
            </a:r>
            <a:endParaRPr lang="en-US" dirty="0"/>
          </a:p>
          <a:p>
            <a:pPr lvl="0"/>
            <a:r>
              <a:rPr lang="en-ZA" dirty="0"/>
              <a:t>Identify the main planning priorities and key success factors for different categories of upgrading projects;</a:t>
            </a:r>
            <a:endParaRPr lang="en-US" dirty="0"/>
          </a:p>
          <a:p>
            <a:pPr lvl="0"/>
            <a:r>
              <a:rPr lang="en-ZA" dirty="0"/>
              <a:t>Identify the range of activities within the phases of the UISP;</a:t>
            </a:r>
            <a:endParaRPr lang="en-US" dirty="0"/>
          </a:p>
          <a:p>
            <a:pPr lvl="0"/>
            <a:r>
              <a:rPr lang="en-ZA" dirty="0"/>
              <a:t>Interpret a simplified Gantt schedule for a typical full upgrading project utilising the UISP.</a:t>
            </a:r>
            <a:endParaRPr lang="en-US" dirty="0"/>
          </a:p>
          <a:p>
            <a:endParaRPr lang="en-US" dirty="0"/>
          </a:p>
        </p:txBody>
      </p:sp>
    </p:spTree>
    <p:extLst>
      <p:ext uri="{BB962C8B-B14F-4D97-AF65-F5344CB8AC3E}">
        <p14:creationId xmlns:p14="http://schemas.microsoft.com/office/powerpoint/2010/main" val="4090407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dirty="0"/>
              <a:t>Module content </a:t>
            </a:r>
          </a:p>
        </p:txBody>
      </p:sp>
      <p:sp>
        <p:nvSpPr>
          <p:cNvPr id="3" name="Content Placeholder 2"/>
          <p:cNvSpPr>
            <a:spLocks noGrp="1"/>
          </p:cNvSpPr>
          <p:nvPr>
            <p:ph idx="1"/>
          </p:nvPr>
        </p:nvSpPr>
        <p:spPr/>
        <p:txBody>
          <a:bodyPr/>
          <a:lstStyle/>
          <a:p>
            <a:pPr marL="457200" indent="-457200">
              <a:buAutoNum type="arabicPeriod"/>
            </a:pPr>
            <a:r>
              <a:rPr lang="en-ZA" dirty="0" smtClean="0"/>
              <a:t>A </a:t>
            </a:r>
            <a:r>
              <a:rPr lang="en-ZA" dirty="0"/>
              <a:t>planned approach to informal settlement </a:t>
            </a:r>
            <a:r>
              <a:rPr lang="en-ZA" dirty="0" smtClean="0"/>
              <a:t>upgrading</a:t>
            </a:r>
          </a:p>
          <a:p>
            <a:pPr marL="457200" indent="-457200">
              <a:buAutoNum type="arabicPeriod"/>
            </a:pPr>
            <a:r>
              <a:rPr lang="en-ZA" dirty="0"/>
              <a:t>Developing a settlement upgrading </a:t>
            </a:r>
            <a:r>
              <a:rPr lang="en-ZA" dirty="0" smtClean="0"/>
              <a:t>plan</a:t>
            </a:r>
          </a:p>
          <a:p>
            <a:pPr marL="457200" indent="-457200">
              <a:buAutoNum type="arabicPeriod"/>
            </a:pPr>
            <a:r>
              <a:rPr lang="en-ZA" dirty="0"/>
              <a:t>Planning for different informal settlement </a:t>
            </a:r>
            <a:r>
              <a:rPr lang="en-ZA" dirty="0" smtClean="0"/>
              <a:t>types</a:t>
            </a:r>
          </a:p>
          <a:p>
            <a:pPr marL="457200" indent="-457200">
              <a:buAutoNum type="arabicPeriod"/>
            </a:pPr>
            <a:r>
              <a:rPr lang="en-ZA" dirty="0"/>
              <a:t>Planning when using the UISP</a:t>
            </a:r>
            <a:endParaRPr lang="en-US" dirty="0"/>
          </a:p>
        </p:txBody>
      </p:sp>
    </p:spTree>
    <p:extLst>
      <p:ext uri="{BB962C8B-B14F-4D97-AF65-F5344CB8AC3E}">
        <p14:creationId xmlns:p14="http://schemas.microsoft.com/office/powerpoint/2010/main" val="802463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fontScale="90000"/>
          </a:bodyPr>
          <a:lstStyle/>
          <a:p>
            <a:r>
              <a:rPr lang="en-AU" dirty="0" smtClean="0"/>
              <a:t>1. A </a:t>
            </a:r>
            <a:r>
              <a:rPr lang="en-AU" dirty="0"/>
              <a:t>planned approach to informal settlement </a:t>
            </a:r>
            <a:r>
              <a:rPr lang="en-AU" dirty="0" smtClean="0"/>
              <a:t>upgrading</a:t>
            </a:r>
            <a:br>
              <a:rPr lang="en-AU" dirty="0" smtClean="0"/>
            </a:br>
            <a:r>
              <a:rPr lang="en-ZA" dirty="0" smtClean="0"/>
              <a:t>Activity 10.1</a:t>
            </a:r>
            <a:r>
              <a:rPr lang="en-ZA" dirty="0"/>
              <a:t>: </a:t>
            </a:r>
            <a:r>
              <a:rPr lang="en-ZA" dirty="0" smtClean="0"/>
              <a:t>Know what you know</a:t>
            </a:r>
            <a:endParaRPr lang="en-US" dirty="0"/>
          </a:p>
        </p:txBody>
      </p:sp>
      <p:sp>
        <p:nvSpPr>
          <p:cNvPr id="3" name="Content Placeholder 2"/>
          <p:cNvSpPr>
            <a:spLocks noGrp="1"/>
          </p:cNvSpPr>
          <p:nvPr>
            <p:ph idx="1"/>
          </p:nvPr>
        </p:nvSpPr>
        <p:spPr>
          <a:xfrm>
            <a:off x="457200" y="2209800"/>
            <a:ext cx="8229600" cy="4525963"/>
          </a:xfrm>
        </p:spPr>
        <p:txBody>
          <a:bodyPr/>
          <a:lstStyle/>
          <a:p>
            <a:r>
              <a:rPr lang="en-ZA" b="1" dirty="0" smtClean="0"/>
              <a:t>Type </a:t>
            </a:r>
            <a:r>
              <a:rPr lang="en-ZA" b="1" dirty="0"/>
              <a:t>of activity</a:t>
            </a:r>
            <a:r>
              <a:rPr lang="en-ZA" dirty="0"/>
              <a:t>: Pair work</a:t>
            </a:r>
            <a:endParaRPr lang="en-US" b="1" dirty="0"/>
          </a:p>
          <a:p>
            <a:r>
              <a:rPr lang="en-ZA" b="1" dirty="0"/>
              <a:t>Timing: </a:t>
            </a:r>
            <a:r>
              <a:rPr lang="en-ZA" dirty="0"/>
              <a:t>10 minutes</a:t>
            </a:r>
            <a:endParaRPr lang="en-US" b="1" dirty="0"/>
          </a:p>
          <a:p>
            <a:r>
              <a:rPr lang="en-ZA" b="1" i="1" dirty="0"/>
              <a:t>Purpose:</a:t>
            </a:r>
            <a:r>
              <a:rPr lang="en-ZA" i="1" dirty="0"/>
              <a:t> To share experiences of planning.</a:t>
            </a:r>
            <a:endParaRPr lang="en-US" b="1" i="1" dirty="0"/>
          </a:p>
          <a:p>
            <a:r>
              <a:rPr lang="en-ZA" b="1" i="1" dirty="0"/>
              <a:t>Instructions: </a:t>
            </a:r>
            <a:r>
              <a:rPr lang="en-ZA" i="1" dirty="0"/>
              <a:t>Think of an experience you have had that proves the point of the saying below. Then tell your partner about it</a:t>
            </a:r>
            <a:r>
              <a:rPr lang="en-ZA" i="1" dirty="0" smtClean="0"/>
              <a:t>.</a:t>
            </a:r>
          </a:p>
          <a:p>
            <a:pPr marL="400050" lvl="1" indent="0">
              <a:buNone/>
            </a:pPr>
            <a:endParaRPr lang="en-AU" sz="2400" b="1" i="1" dirty="0" smtClean="0"/>
          </a:p>
          <a:p>
            <a:pPr marL="400050" lvl="1" indent="0">
              <a:buNone/>
            </a:pPr>
            <a:r>
              <a:rPr lang="en-AU" sz="2400" b="1" i="1" dirty="0" smtClean="0"/>
              <a:t>“</a:t>
            </a:r>
            <a:r>
              <a:rPr lang="en-AU" sz="2400" b="1" i="1" dirty="0"/>
              <a:t>Failing to plan is planning to fail.”</a:t>
            </a:r>
            <a:endParaRPr lang="en-US" sz="2400" dirty="0"/>
          </a:p>
          <a:p>
            <a:pPr marL="0" indent="0">
              <a:buNone/>
            </a:pPr>
            <a:endParaRPr lang="en-US" b="1" i="1" dirty="0"/>
          </a:p>
          <a:p>
            <a:endParaRPr lang="en-US" dirty="0"/>
          </a:p>
        </p:txBody>
      </p:sp>
    </p:spTree>
    <p:extLst>
      <p:ext uri="{BB962C8B-B14F-4D97-AF65-F5344CB8AC3E}">
        <p14:creationId xmlns:p14="http://schemas.microsoft.com/office/powerpoint/2010/main" val="4258070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en-US" dirty="0" smtClean="0"/>
              <a:t>What is a Planned Approach?</a:t>
            </a:r>
            <a:endParaRPr lang="en-US" dirty="0"/>
          </a:p>
        </p:txBody>
      </p:sp>
      <p:sp>
        <p:nvSpPr>
          <p:cNvPr id="3" name="Content Placeholder 2"/>
          <p:cNvSpPr>
            <a:spLocks noGrp="1"/>
          </p:cNvSpPr>
          <p:nvPr>
            <p:ph idx="1"/>
          </p:nvPr>
        </p:nvSpPr>
        <p:spPr/>
        <p:txBody>
          <a:bodyPr>
            <a:normAutofit fontScale="92500" lnSpcReduction="10000"/>
          </a:bodyPr>
          <a:lstStyle/>
          <a:p>
            <a:r>
              <a:rPr lang="en-ZA" dirty="0"/>
              <a:t>A</a:t>
            </a:r>
            <a:r>
              <a:rPr lang="en-ZA" dirty="0" smtClean="0"/>
              <a:t>ctivities </a:t>
            </a:r>
            <a:r>
              <a:rPr lang="en-ZA" dirty="0"/>
              <a:t>that need to be undertaken in order to plan at the </a:t>
            </a:r>
            <a:r>
              <a:rPr lang="en-ZA" b="1" dirty="0"/>
              <a:t>settlement level</a:t>
            </a:r>
            <a:r>
              <a:rPr lang="en-ZA" dirty="0"/>
              <a:t> and develop an </a:t>
            </a:r>
            <a:r>
              <a:rPr lang="en-ZA" b="1" dirty="0"/>
              <a:t>informal settlement upgrading plan</a:t>
            </a:r>
            <a:r>
              <a:rPr lang="en-ZA" dirty="0" smtClean="0"/>
              <a:t>.</a:t>
            </a:r>
          </a:p>
          <a:p>
            <a:r>
              <a:rPr lang="en-ZA" dirty="0"/>
              <a:t>The main purpose of a settlement upgrading plan is:</a:t>
            </a:r>
            <a:endParaRPr lang="en-US" dirty="0"/>
          </a:p>
          <a:p>
            <a:pPr lvl="1"/>
            <a:r>
              <a:rPr lang="en-ZA" dirty="0"/>
              <a:t>To conceptualise the upgrading of a settlement in broad terms </a:t>
            </a:r>
            <a:r>
              <a:rPr lang="en-ZA" dirty="0" smtClean="0"/>
              <a:t>(i.e. </a:t>
            </a:r>
            <a:r>
              <a:rPr lang="en-ZA" dirty="0"/>
              <a:t>the overall developmental pathway, key developmental priorities, stakeholder roles and broad timeframes);</a:t>
            </a:r>
            <a:endParaRPr lang="en-US" dirty="0"/>
          </a:p>
          <a:p>
            <a:pPr lvl="1"/>
            <a:r>
              <a:rPr lang="en-ZA" dirty="0"/>
              <a:t> </a:t>
            </a:r>
            <a:r>
              <a:rPr lang="en-ZA" dirty="0" smtClean="0"/>
              <a:t>To </a:t>
            </a:r>
            <a:r>
              <a:rPr lang="en-ZA" dirty="0"/>
              <a:t>provide a focus for stakeholder agreement (in particular the local community and municipality) in terms of the upgrading concept. </a:t>
            </a:r>
            <a:endParaRPr lang="en-US" dirty="0"/>
          </a:p>
          <a:p>
            <a:r>
              <a:rPr lang="en-ZA" dirty="0" smtClean="0"/>
              <a:t>A </a:t>
            </a:r>
            <a:r>
              <a:rPr lang="en-ZA" dirty="0"/>
              <a:t>settlement upgrading plan should ideally be put in place from the Assessment and Categorisation (AC) stage of an upgrading project and should be updated as the project planning </a:t>
            </a:r>
            <a:r>
              <a:rPr lang="en-ZA" dirty="0" smtClean="0"/>
              <a:t>unfolds.</a:t>
            </a:r>
          </a:p>
        </p:txBody>
      </p:sp>
    </p:spTree>
    <p:extLst>
      <p:ext uri="{BB962C8B-B14F-4D97-AF65-F5344CB8AC3E}">
        <p14:creationId xmlns:p14="http://schemas.microsoft.com/office/powerpoint/2010/main" val="1169052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8229600" cy="1143000"/>
          </a:xfrm>
        </p:spPr>
        <p:txBody>
          <a:bodyPr/>
          <a:lstStyle/>
          <a:p>
            <a:r>
              <a:rPr lang="en-US" dirty="0" smtClean="0"/>
              <a:t>Importance of planning </a:t>
            </a:r>
            <a:endParaRPr lang="en-US" dirty="0"/>
          </a:p>
        </p:txBody>
      </p:sp>
      <p:sp>
        <p:nvSpPr>
          <p:cNvPr id="3" name="Content Placeholder 2"/>
          <p:cNvSpPr>
            <a:spLocks noGrp="1"/>
          </p:cNvSpPr>
          <p:nvPr>
            <p:ph idx="1"/>
          </p:nvPr>
        </p:nvSpPr>
        <p:spPr/>
        <p:txBody>
          <a:bodyPr>
            <a:normAutofit fontScale="70000" lnSpcReduction="20000"/>
          </a:bodyPr>
          <a:lstStyle/>
          <a:p>
            <a:pPr>
              <a:lnSpc>
                <a:spcPct val="120000"/>
              </a:lnSpc>
            </a:pPr>
            <a:r>
              <a:rPr lang="en-GB" sz="2600" b="1" dirty="0"/>
              <a:t>PROJECT</a:t>
            </a:r>
            <a:r>
              <a:rPr lang="en-ZA" sz="2600" b="1" dirty="0"/>
              <a:t> RISKS</a:t>
            </a:r>
            <a:r>
              <a:rPr lang="en-ZA" sz="2600" dirty="0"/>
              <a:t> can be identified early on and addressed in one way or another</a:t>
            </a:r>
          </a:p>
          <a:p>
            <a:pPr>
              <a:lnSpc>
                <a:spcPct val="120000"/>
              </a:lnSpc>
            </a:pPr>
            <a:r>
              <a:rPr lang="en-ZA" sz="2600" dirty="0"/>
              <a:t>The </a:t>
            </a:r>
            <a:r>
              <a:rPr lang="en-GB" sz="2600" b="1" dirty="0"/>
              <a:t>PROJECT CONCEPT</a:t>
            </a:r>
            <a:r>
              <a:rPr lang="en-ZA" sz="2600" dirty="0"/>
              <a:t> which is developed is viable, appropriate, realistic and responsive to local circumstances</a:t>
            </a:r>
          </a:p>
          <a:p>
            <a:pPr>
              <a:lnSpc>
                <a:spcPct val="120000"/>
              </a:lnSpc>
            </a:pPr>
            <a:r>
              <a:rPr lang="en-GB" sz="2600" b="1" dirty="0" smtClean="0"/>
              <a:t>KEY </a:t>
            </a:r>
            <a:r>
              <a:rPr lang="en-GB" sz="2600" b="1" dirty="0"/>
              <a:t>STAKEHOLDERS</a:t>
            </a:r>
            <a:r>
              <a:rPr lang="en-ZA" sz="2600" dirty="0"/>
              <a:t> including the local community and municipality can understand and agree on the project concept</a:t>
            </a:r>
          </a:p>
          <a:p>
            <a:pPr>
              <a:lnSpc>
                <a:spcPct val="120000"/>
              </a:lnSpc>
            </a:pPr>
            <a:r>
              <a:rPr lang="en-GB" sz="2600" b="1" dirty="0"/>
              <a:t>PROJECT IMPLEMENTATION </a:t>
            </a:r>
            <a:r>
              <a:rPr lang="en-ZA" sz="2600" dirty="0"/>
              <a:t>is smoother and easier and projects do not as easily become stuck or stalled during the implementation (construction) phase</a:t>
            </a:r>
          </a:p>
          <a:p>
            <a:pPr>
              <a:lnSpc>
                <a:spcPct val="120000"/>
              </a:lnSpc>
            </a:pPr>
            <a:r>
              <a:rPr lang="en-GB" sz="2600" b="1" dirty="0"/>
              <a:t>PROJECT FUNDERS</a:t>
            </a:r>
            <a:r>
              <a:rPr lang="en-ZA" sz="2600" dirty="0"/>
              <a:t> including government departments are provided with high quality information (such as project feasibilities and business plans) upon which they can make informed decisions</a:t>
            </a:r>
          </a:p>
          <a:p>
            <a:pPr>
              <a:lnSpc>
                <a:spcPct val="120000"/>
              </a:lnSpc>
            </a:pPr>
            <a:r>
              <a:rPr lang="en-GB" sz="2600" b="1" dirty="0"/>
              <a:t>CASH FLOW</a:t>
            </a:r>
            <a:r>
              <a:rPr lang="en-ZA" sz="2600" dirty="0"/>
              <a:t> on the project is more predictable. Expenditure can be more effectively cash-flowed and programmed over time, including on the MTEF</a:t>
            </a:r>
          </a:p>
          <a:p>
            <a:endParaRPr lang="en-US" dirty="0"/>
          </a:p>
        </p:txBody>
      </p:sp>
    </p:spTree>
    <p:extLst>
      <p:ext uri="{BB962C8B-B14F-4D97-AF65-F5344CB8AC3E}">
        <p14:creationId xmlns:p14="http://schemas.microsoft.com/office/powerpoint/2010/main" val="2075457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7680"/>
            <a:ext cx="8229600" cy="1143000"/>
          </a:xfrm>
        </p:spPr>
        <p:txBody>
          <a:bodyPr>
            <a:normAutofit fontScale="90000"/>
          </a:bodyPr>
          <a:lstStyle/>
          <a:p>
            <a:r>
              <a:rPr lang="en-ZA" dirty="0" smtClean="0"/>
              <a:t>How </a:t>
            </a:r>
            <a:r>
              <a:rPr lang="en-ZA" dirty="0"/>
              <a:t>are Informal Settlement Upgrading Plans developed?</a:t>
            </a:r>
            <a:endParaRPr lang="en-US" dirty="0"/>
          </a:p>
        </p:txBody>
      </p:sp>
      <p:sp>
        <p:nvSpPr>
          <p:cNvPr id="3" name="Content Placeholder 2"/>
          <p:cNvSpPr>
            <a:spLocks noGrp="1"/>
          </p:cNvSpPr>
          <p:nvPr>
            <p:ph idx="1"/>
          </p:nvPr>
        </p:nvSpPr>
        <p:spPr/>
        <p:txBody>
          <a:bodyPr/>
          <a:lstStyle/>
          <a:p>
            <a:r>
              <a:rPr lang="en-ZA" dirty="0"/>
              <a:t>Settlement upgrading plans require work of various kinds (social, technical and financial</a:t>
            </a:r>
            <a:r>
              <a:rPr lang="en-ZA" dirty="0" smtClean="0"/>
              <a:t>)</a:t>
            </a:r>
          </a:p>
          <a:p>
            <a:r>
              <a:rPr lang="en-ZA" dirty="0" smtClean="0"/>
              <a:t>It needs </a:t>
            </a:r>
            <a:r>
              <a:rPr lang="en-ZA" dirty="0"/>
              <a:t>to be funded and managed and include key processes </a:t>
            </a:r>
            <a:endParaRPr lang="en-ZA" dirty="0" smtClean="0"/>
          </a:p>
          <a:p>
            <a:r>
              <a:rPr lang="en-ZA" dirty="0" smtClean="0"/>
              <a:t>It needs </a:t>
            </a:r>
            <a:r>
              <a:rPr lang="en-ZA" dirty="0"/>
              <a:t>to be informed by an understanding of the project site, the community and the context as well as a clear understanding of potential funding </a:t>
            </a:r>
            <a:r>
              <a:rPr lang="en-ZA" dirty="0" smtClean="0"/>
              <a:t>sources</a:t>
            </a:r>
          </a:p>
          <a:p>
            <a:r>
              <a:rPr lang="en-ZA" dirty="0" smtClean="0"/>
              <a:t>It must </a:t>
            </a:r>
            <a:r>
              <a:rPr lang="en-ZA" dirty="0"/>
              <a:t>be ‘negotiated’ and agreed between key stakeholders (e.g. community and municipality</a:t>
            </a:r>
            <a:r>
              <a:rPr lang="en-ZA" dirty="0" smtClean="0"/>
              <a:t>)</a:t>
            </a:r>
          </a:p>
          <a:p>
            <a:r>
              <a:rPr lang="en-ZA" dirty="0" smtClean="0"/>
              <a:t>At </a:t>
            </a:r>
            <a:r>
              <a:rPr lang="en-ZA" dirty="0"/>
              <a:t>the AC stage, the plan is informed by a preliminary assessment and stakeholder engagement </a:t>
            </a:r>
            <a:r>
              <a:rPr lang="en-ZA" dirty="0" smtClean="0"/>
              <a:t>work.</a:t>
            </a:r>
            <a:endParaRPr lang="en-US" dirty="0"/>
          </a:p>
        </p:txBody>
      </p:sp>
    </p:spTree>
    <p:extLst>
      <p:ext uri="{BB962C8B-B14F-4D97-AF65-F5344CB8AC3E}">
        <p14:creationId xmlns:p14="http://schemas.microsoft.com/office/powerpoint/2010/main" val="42640767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p:cNvSpPr>
          <p:nvPr>
            <p:ph type="title"/>
          </p:nvPr>
        </p:nvSpPr>
        <p:spPr>
          <a:xfrm>
            <a:off x="457200" y="274638"/>
            <a:ext cx="8229600" cy="944562"/>
          </a:xfrm>
        </p:spPr>
        <p:txBody>
          <a:bodyPr/>
          <a:lstStyle/>
          <a:p>
            <a:r>
              <a:rPr lang="en-US" dirty="0" smtClean="0"/>
              <a:t>The Project Cycle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2600" y="1173480"/>
            <a:ext cx="6644640" cy="5303520"/>
          </a:xfrm>
          <a:prstGeom prst="rect">
            <a:avLst/>
          </a:prstGeom>
        </p:spPr>
      </p:pic>
    </p:spTree>
    <p:extLst>
      <p:ext uri="{BB962C8B-B14F-4D97-AF65-F5344CB8AC3E}">
        <p14:creationId xmlns:p14="http://schemas.microsoft.com/office/powerpoint/2010/main" val="42386911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308082"/>
            <a:ext cx="8229600" cy="5668963"/>
          </a:xfrm>
        </p:spPr>
        <p:txBody>
          <a:bodyPr>
            <a:normAutofit/>
          </a:bodyPr>
          <a:lstStyle/>
          <a:p>
            <a:pPr marL="0" indent="0">
              <a:buNone/>
            </a:pPr>
            <a:r>
              <a:rPr lang="en-US" sz="3600" b="1" dirty="0">
                <a:solidFill>
                  <a:srgbClr val="D85636"/>
                </a:solidFill>
                <a:latin typeface="Arial Narrow"/>
                <a:ea typeface="+mj-ea"/>
                <a:cs typeface="Arial Narrow"/>
              </a:rPr>
              <a:t>Examples of Types of Settlement Upgrading Plans</a:t>
            </a:r>
          </a:p>
        </p:txBody>
      </p:sp>
      <p:sp>
        <p:nvSpPr>
          <p:cNvPr id="4" name="Oval 3"/>
          <p:cNvSpPr/>
          <p:nvPr/>
        </p:nvSpPr>
        <p:spPr>
          <a:xfrm>
            <a:off x="952500" y="1474839"/>
            <a:ext cx="1866900" cy="887361"/>
          </a:xfrm>
          <a:prstGeom prst="ellipse">
            <a:avLst/>
          </a:prstGeom>
          <a:solidFill>
            <a:schemeClr val="accent4">
              <a:lumMod val="75000"/>
            </a:schemeClr>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dirty="0">
              <a:solidFill>
                <a:schemeClr val="bg1"/>
              </a:solidFill>
            </a:endParaRPr>
          </a:p>
        </p:txBody>
      </p:sp>
      <p:sp>
        <p:nvSpPr>
          <p:cNvPr id="5" name="TextBox 4"/>
          <p:cNvSpPr txBox="1"/>
          <p:nvPr/>
        </p:nvSpPr>
        <p:spPr>
          <a:xfrm>
            <a:off x="1295400" y="1712960"/>
            <a:ext cx="1524000" cy="369332"/>
          </a:xfrm>
          <a:prstGeom prst="rect">
            <a:avLst/>
          </a:prstGeom>
          <a:noFill/>
        </p:spPr>
        <p:txBody>
          <a:bodyPr wrap="square" rtlCol="0">
            <a:spAutoFit/>
          </a:bodyPr>
          <a:lstStyle/>
          <a:p>
            <a:r>
              <a:rPr lang="en-ZA" dirty="0" smtClean="0">
                <a:solidFill>
                  <a:schemeClr val="bg1"/>
                </a:solidFill>
              </a:rPr>
              <a:t>At AC Stage</a:t>
            </a:r>
            <a:endParaRPr lang="en-ZA" dirty="0">
              <a:solidFill>
                <a:schemeClr val="bg1"/>
              </a:solidFill>
            </a:endParaRPr>
          </a:p>
        </p:txBody>
      </p:sp>
      <p:sp>
        <p:nvSpPr>
          <p:cNvPr id="6" name="Right Arrow 5"/>
          <p:cNvSpPr/>
          <p:nvPr/>
        </p:nvSpPr>
        <p:spPr>
          <a:xfrm>
            <a:off x="3448050" y="1736180"/>
            <a:ext cx="1524000" cy="276999"/>
          </a:xfrm>
          <a:prstGeom prst="rightArrow">
            <a:avLst/>
          </a:prstGeom>
          <a:solidFill>
            <a:schemeClr val="tx1">
              <a:lumMod val="75000"/>
              <a:lumOff val="25000"/>
            </a:schemeClr>
          </a:solidFill>
          <a:ln>
            <a:solidFill>
              <a:schemeClr val="tx1">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dirty="0"/>
          </a:p>
        </p:txBody>
      </p:sp>
      <p:sp>
        <p:nvSpPr>
          <p:cNvPr id="7" name="Oval 6"/>
          <p:cNvSpPr/>
          <p:nvPr/>
        </p:nvSpPr>
        <p:spPr>
          <a:xfrm>
            <a:off x="952500" y="3733080"/>
            <a:ext cx="2019300" cy="894665"/>
          </a:xfrm>
          <a:prstGeom prst="ellipse">
            <a:avLst/>
          </a:prstGeom>
          <a:solidFill>
            <a:srgbClr val="D65636"/>
          </a:solidFill>
          <a:ln>
            <a:solidFill>
              <a:srgbClr val="D6563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dirty="0"/>
          </a:p>
        </p:txBody>
      </p:sp>
      <p:sp>
        <p:nvSpPr>
          <p:cNvPr id="8" name="Oval 7"/>
          <p:cNvSpPr/>
          <p:nvPr/>
        </p:nvSpPr>
        <p:spPr>
          <a:xfrm>
            <a:off x="914400" y="5105400"/>
            <a:ext cx="2114550" cy="990599"/>
          </a:xfrm>
          <a:prstGeom prst="ellipse">
            <a:avLst/>
          </a:prstGeom>
          <a:solidFill>
            <a:schemeClr val="tx1">
              <a:lumMod val="65000"/>
              <a:lumOff val="35000"/>
            </a:schemeClr>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dirty="0"/>
          </a:p>
        </p:txBody>
      </p:sp>
      <p:sp>
        <p:nvSpPr>
          <p:cNvPr id="9" name="TextBox 8"/>
          <p:cNvSpPr txBox="1"/>
          <p:nvPr/>
        </p:nvSpPr>
        <p:spPr>
          <a:xfrm>
            <a:off x="1066800" y="3857246"/>
            <a:ext cx="1905000" cy="646331"/>
          </a:xfrm>
          <a:prstGeom prst="rect">
            <a:avLst/>
          </a:prstGeom>
          <a:noFill/>
        </p:spPr>
        <p:txBody>
          <a:bodyPr wrap="square" rtlCol="0">
            <a:spAutoFit/>
          </a:bodyPr>
          <a:lstStyle/>
          <a:p>
            <a:pPr algn="ctr"/>
            <a:r>
              <a:rPr lang="en-ZA" dirty="0" smtClean="0">
                <a:solidFill>
                  <a:schemeClr val="bg1"/>
                </a:solidFill>
              </a:rPr>
              <a:t>At subsidy Application Stage</a:t>
            </a:r>
            <a:endParaRPr lang="en-ZA" dirty="0">
              <a:solidFill>
                <a:schemeClr val="bg1"/>
              </a:solidFill>
            </a:endParaRPr>
          </a:p>
        </p:txBody>
      </p:sp>
      <p:sp>
        <p:nvSpPr>
          <p:cNvPr id="10" name="TextBox 9"/>
          <p:cNvSpPr txBox="1"/>
          <p:nvPr/>
        </p:nvSpPr>
        <p:spPr>
          <a:xfrm>
            <a:off x="1219200" y="5257800"/>
            <a:ext cx="1752600" cy="646331"/>
          </a:xfrm>
          <a:prstGeom prst="rect">
            <a:avLst/>
          </a:prstGeom>
          <a:noFill/>
        </p:spPr>
        <p:txBody>
          <a:bodyPr wrap="square" rtlCol="0">
            <a:spAutoFit/>
          </a:bodyPr>
          <a:lstStyle/>
          <a:p>
            <a:pPr algn="ctr"/>
            <a:r>
              <a:rPr lang="en-ZA" dirty="0" smtClean="0">
                <a:solidFill>
                  <a:schemeClr val="bg1"/>
                </a:solidFill>
              </a:rPr>
              <a:t>At detailed design Stage</a:t>
            </a:r>
            <a:endParaRPr lang="en-ZA" dirty="0">
              <a:solidFill>
                <a:schemeClr val="bg1"/>
              </a:solidFill>
            </a:endParaRPr>
          </a:p>
        </p:txBody>
      </p:sp>
      <p:sp>
        <p:nvSpPr>
          <p:cNvPr id="11" name="Right Arrow 10"/>
          <p:cNvSpPr/>
          <p:nvPr/>
        </p:nvSpPr>
        <p:spPr>
          <a:xfrm>
            <a:off x="3426542" y="4051870"/>
            <a:ext cx="1524000" cy="285750"/>
          </a:xfrm>
          <a:prstGeom prst="rightArrow">
            <a:avLst/>
          </a:prstGeom>
          <a:solidFill>
            <a:schemeClr val="tx1">
              <a:lumMod val="75000"/>
              <a:lumOff val="25000"/>
            </a:schemeClr>
          </a:solidFill>
          <a:ln>
            <a:solidFill>
              <a:schemeClr val="tx1">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dirty="0"/>
          </a:p>
        </p:txBody>
      </p:sp>
      <p:sp>
        <p:nvSpPr>
          <p:cNvPr id="12" name="Right Arrow 11"/>
          <p:cNvSpPr/>
          <p:nvPr/>
        </p:nvSpPr>
        <p:spPr>
          <a:xfrm>
            <a:off x="3448050" y="5471097"/>
            <a:ext cx="1524000" cy="266700"/>
          </a:xfrm>
          <a:prstGeom prst="rightArrow">
            <a:avLst/>
          </a:prstGeom>
          <a:solidFill>
            <a:schemeClr val="tx1">
              <a:lumMod val="75000"/>
              <a:lumOff val="25000"/>
            </a:schemeClr>
          </a:solidFill>
          <a:ln>
            <a:solidFill>
              <a:schemeClr val="tx1">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dirty="0"/>
          </a:p>
        </p:txBody>
      </p:sp>
      <p:sp>
        <p:nvSpPr>
          <p:cNvPr id="13" name="Flowchart: Document 12"/>
          <p:cNvSpPr/>
          <p:nvPr/>
        </p:nvSpPr>
        <p:spPr>
          <a:xfrm>
            <a:off x="5410200" y="1355885"/>
            <a:ext cx="2853813" cy="1314630"/>
          </a:xfrm>
          <a:prstGeom prst="flowChartDocument">
            <a:avLst/>
          </a:prstGeom>
          <a:solidFill>
            <a:schemeClr val="accent4">
              <a:lumMod val="75000"/>
            </a:schemeClr>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dirty="0">
              <a:solidFill>
                <a:schemeClr val="bg1"/>
              </a:solidFill>
            </a:endParaRPr>
          </a:p>
        </p:txBody>
      </p:sp>
      <p:sp>
        <p:nvSpPr>
          <p:cNvPr id="14" name="Flowchart: Multidocument 13"/>
          <p:cNvSpPr/>
          <p:nvPr/>
        </p:nvSpPr>
        <p:spPr>
          <a:xfrm>
            <a:off x="5410200" y="4975736"/>
            <a:ext cx="2971800" cy="1501263"/>
          </a:xfrm>
          <a:prstGeom prst="flowChartMultidocument">
            <a:avLst/>
          </a:prstGeom>
          <a:solidFill>
            <a:schemeClr val="tx1">
              <a:lumMod val="65000"/>
              <a:lumOff val="35000"/>
            </a:schemeClr>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dirty="0"/>
          </a:p>
        </p:txBody>
      </p:sp>
      <p:sp>
        <p:nvSpPr>
          <p:cNvPr id="15" name="Flowchart: Punched Tape 14"/>
          <p:cNvSpPr/>
          <p:nvPr/>
        </p:nvSpPr>
        <p:spPr>
          <a:xfrm>
            <a:off x="5410200" y="3642466"/>
            <a:ext cx="2819400" cy="1104558"/>
          </a:xfrm>
          <a:prstGeom prst="flowChartPunchedTape">
            <a:avLst/>
          </a:prstGeom>
          <a:solidFill>
            <a:srgbClr val="D65636"/>
          </a:solidFill>
          <a:ln>
            <a:solidFill>
              <a:srgbClr val="D6563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dirty="0"/>
          </a:p>
        </p:txBody>
      </p:sp>
      <p:sp>
        <p:nvSpPr>
          <p:cNvPr id="16" name="TextBox 15"/>
          <p:cNvSpPr txBox="1"/>
          <p:nvPr/>
        </p:nvSpPr>
        <p:spPr>
          <a:xfrm>
            <a:off x="5562600" y="1474839"/>
            <a:ext cx="2667000" cy="1200329"/>
          </a:xfrm>
          <a:prstGeom prst="rect">
            <a:avLst/>
          </a:prstGeom>
          <a:noFill/>
        </p:spPr>
        <p:txBody>
          <a:bodyPr wrap="square" rtlCol="0">
            <a:spAutoFit/>
          </a:bodyPr>
          <a:lstStyle/>
          <a:p>
            <a:r>
              <a:rPr lang="en-ZA" dirty="0" smtClean="0">
                <a:solidFill>
                  <a:schemeClr val="bg1"/>
                </a:solidFill>
              </a:rPr>
              <a:t>Short profile, developmental pathways,</a:t>
            </a:r>
          </a:p>
          <a:p>
            <a:r>
              <a:rPr lang="en-ZA" dirty="0" smtClean="0">
                <a:solidFill>
                  <a:schemeClr val="bg1"/>
                </a:solidFill>
              </a:rPr>
              <a:t>Priorities and indicative costs</a:t>
            </a:r>
            <a:endParaRPr lang="en-ZA" dirty="0">
              <a:solidFill>
                <a:schemeClr val="bg1"/>
              </a:solidFill>
            </a:endParaRPr>
          </a:p>
        </p:txBody>
      </p:sp>
      <p:sp>
        <p:nvSpPr>
          <p:cNvPr id="17" name="TextBox 16"/>
          <p:cNvSpPr txBox="1"/>
          <p:nvPr/>
        </p:nvSpPr>
        <p:spPr>
          <a:xfrm>
            <a:off x="5486400" y="3790951"/>
            <a:ext cx="2667000" cy="923330"/>
          </a:xfrm>
          <a:prstGeom prst="rect">
            <a:avLst/>
          </a:prstGeom>
          <a:noFill/>
        </p:spPr>
        <p:txBody>
          <a:bodyPr wrap="square" rtlCol="0">
            <a:spAutoFit/>
          </a:bodyPr>
          <a:lstStyle/>
          <a:p>
            <a:r>
              <a:rPr lang="en-ZA" dirty="0" smtClean="0">
                <a:solidFill>
                  <a:schemeClr val="bg1"/>
                </a:solidFill>
              </a:rPr>
              <a:t>Full feasibility with specialist reports and business plan</a:t>
            </a:r>
            <a:endParaRPr lang="en-ZA" dirty="0">
              <a:solidFill>
                <a:schemeClr val="bg1"/>
              </a:solidFill>
            </a:endParaRPr>
          </a:p>
        </p:txBody>
      </p:sp>
      <p:sp>
        <p:nvSpPr>
          <p:cNvPr id="18" name="TextBox 17"/>
          <p:cNvSpPr txBox="1"/>
          <p:nvPr/>
        </p:nvSpPr>
        <p:spPr>
          <a:xfrm>
            <a:off x="5562600" y="5257800"/>
            <a:ext cx="2667000" cy="923330"/>
          </a:xfrm>
          <a:prstGeom prst="rect">
            <a:avLst/>
          </a:prstGeom>
          <a:noFill/>
        </p:spPr>
        <p:txBody>
          <a:bodyPr wrap="square" rtlCol="0">
            <a:spAutoFit/>
          </a:bodyPr>
          <a:lstStyle/>
          <a:p>
            <a:r>
              <a:rPr lang="en-ZA" dirty="0" smtClean="0">
                <a:solidFill>
                  <a:schemeClr val="bg1"/>
                </a:solidFill>
              </a:rPr>
              <a:t>Detailed design reports and specifications, and accurate costings</a:t>
            </a:r>
            <a:endParaRPr lang="en-ZA" dirty="0">
              <a:solidFill>
                <a:schemeClr val="bg1"/>
              </a:solidFill>
            </a:endParaRPr>
          </a:p>
        </p:txBody>
      </p:sp>
      <p:cxnSp>
        <p:nvCxnSpPr>
          <p:cNvPr id="20" name="Straight Arrow Connector 19"/>
          <p:cNvCxnSpPr/>
          <p:nvPr/>
        </p:nvCxnSpPr>
        <p:spPr>
          <a:xfrm>
            <a:off x="381000" y="1897626"/>
            <a:ext cx="0" cy="3828741"/>
          </a:xfrm>
          <a:prstGeom prst="straightConnector1">
            <a:avLst/>
          </a:prstGeom>
          <a:ln w="57150">
            <a:solidFill>
              <a:srgbClr val="D65636"/>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rot="16200000">
            <a:off x="-748784" y="3606285"/>
            <a:ext cx="2628900" cy="369332"/>
          </a:xfrm>
          <a:prstGeom prst="rect">
            <a:avLst/>
          </a:prstGeom>
          <a:noFill/>
        </p:spPr>
        <p:txBody>
          <a:bodyPr wrap="square" rtlCol="0">
            <a:spAutoFit/>
          </a:bodyPr>
          <a:lstStyle/>
          <a:p>
            <a:r>
              <a:rPr lang="en-ZA" dirty="0" smtClean="0"/>
              <a:t>Project Cycle</a:t>
            </a:r>
            <a:endParaRPr lang="en-ZA" dirty="0"/>
          </a:p>
        </p:txBody>
      </p:sp>
      <p:sp>
        <p:nvSpPr>
          <p:cNvPr id="19" name="Oval 18"/>
          <p:cNvSpPr/>
          <p:nvPr/>
        </p:nvSpPr>
        <p:spPr>
          <a:xfrm>
            <a:off x="952500" y="2677787"/>
            <a:ext cx="1905000" cy="828677"/>
          </a:xfrm>
          <a:prstGeom prst="ellipse">
            <a:avLst/>
          </a:prstGeom>
          <a:solidFill>
            <a:srgbClr val="86436B"/>
          </a:solidFill>
          <a:ln>
            <a:solidFill>
              <a:srgbClr val="86436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dirty="0"/>
          </a:p>
        </p:txBody>
      </p:sp>
      <p:sp>
        <p:nvSpPr>
          <p:cNvPr id="21" name="TextBox 20"/>
          <p:cNvSpPr txBox="1"/>
          <p:nvPr/>
        </p:nvSpPr>
        <p:spPr>
          <a:xfrm>
            <a:off x="1219200" y="2819399"/>
            <a:ext cx="1524000" cy="646331"/>
          </a:xfrm>
          <a:prstGeom prst="rect">
            <a:avLst/>
          </a:prstGeom>
          <a:noFill/>
        </p:spPr>
        <p:txBody>
          <a:bodyPr wrap="square" rtlCol="0">
            <a:spAutoFit/>
          </a:bodyPr>
          <a:lstStyle/>
          <a:p>
            <a:pPr algn="ctr"/>
            <a:r>
              <a:rPr lang="en-ZA" dirty="0" smtClean="0">
                <a:solidFill>
                  <a:schemeClr val="bg1"/>
                </a:solidFill>
              </a:rPr>
              <a:t>Pre-feasibility </a:t>
            </a:r>
          </a:p>
          <a:p>
            <a:pPr algn="ctr"/>
            <a:r>
              <a:rPr lang="en-ZA" dirty="0">
                <a:solidFill>
                  <a:schemeClr val="bg1"/>
                </a:solidFill>
              </a:rPr>
              <a:t>S</a:t>
            </a:r>
            <a:r>
              <a:rPr lang="en-ZA" dirty="0" smtClean="0">
                <a:solidFill>
                  <a:schemeClr val="bg1"/>
                </a:solidFill>
              </a:rPr>
              <a:t>tage</a:t>
            </a:r>
            <a:endParaRPr lang="en-ZA" dirty="0">
              <a:solidFill>
                <a:schemeClr val="bg1"/>
              </a:solidFill>
            </a:endParaRPr>
          </a:p>
        </p:txBody>
      </p:sp>
      <p:sp>
        <p:nvSpPr>
          <p:cNvPr id="23" name="Right Arrow 22"/>
          <p:cNvSpPr/>
          <p:nvPr/>
        </p:nvSpPr>
        <p:spPr>
          <a:xfrm>
            <a:off x="3402330" y="2949250"/>
            <a:ext cx="1524000" cy="285750"/>
          </a:xfrm>
          <a:prstGeom prst="rightArrow">
            <a:avLst/>
          </a:prstGeom>
          <a:solidFill>
            <a:schemeClr val="tx1">
              <a:lumMod val="75000"/>
              <a:lumOff val="25000"/>
            </a:schemeClr>
          </a:solidFill>
          <a:ln>
            <a:solidFill>
              <a:schemeClr val="tx1">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dirty="0"/>
          </a:p>
        </p:txBody>
      </p:sp>
      <p:sp>
        <p:nvSpPr>
          <p:cNvPr id="24" name="Snip Diagonal Corner Rectangle 23"/>
          <p:cNvSpPr/>
          <p:nvPr/>
        </p:nvSpPr>
        <p:spPr>
          <a:xfrm>
            <a:off x="5410200" y="2819399"/>
            <a:ext cx="2743200" cy="646331"/>
          </a:xfrm>
          <a:prstGeom prst="snip2DiagRect">
            <a:avLst/>
          </a:prstGeom>
          <a:solidFill>
            <a:srgbClr val="86436B"/>
          </a:solidFill>
          <a:ln>
            <a:solidFill>
              <a:srgbClr val="86436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dirty="0"/>
          </a:p>
        </p:txBody>
      </p:sp>
      <p:sp>
        <p:nvSpPr>
          <p:cNvPr id="25" name="TextBox 24"/>
          <p:cNvSpPr txBox="1"/>
          <p:nvPr/>
        </p:nvSpPr>
        <p:spPr>
          <a:xfrm>
            <a:off x="5562600" y="2999689"/>
            <a:ext cx="2438400" cy="369332"/>
          </a:xfrm>
          <a:prstGeom prst="rect">
            <a:avLst/>
          </a:prstGeom>
          <a:noFill/>
        </p:spPr>
        <p:txBody>
          <a:bodyPr wrap="square" rtlCol="0">
            <a:spAutoFit/>
          </a:bodyPr>
          <a:lstStyle/>
          <a:p>
            <a:r>
              <a:rPr lang="en-ZA" dirty="0" smtClean="0">
                <a:solidFill>
                  <a:schemeClr val="bg1"/>
                </a:solidFill>
              </a:rPr>
              <a:t>Technical studies</a:t>
            </a:r>
            <a:endParaRPr lang="en-ZA" dirty="0">
              <a:solidFill>
                <a:schemeClr val="bg1"/>
              </a:solidFill>
            </a:endParaRPr>
          </a:p>
        </p:txBody>
      </p:sp>
    </p:spTree>
    <p:extLst>
      <p:ext uri="{BB962C8B-B14F-4D97-AF65-F5344CB8AC3E}">
        <p14:creationId xmlns:p14="http://schemas.microsoft.com/office/powerpoint/2010/main" val="23789734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latin typeface="Trebuchet MS" panose="020B0603020202020204" pitchFamily="34" charset="0"/>
              </a:rPr>
              <a:t>Key </a:t>
            </a:r>
            <a:r>
              <a:rPr lang="en-ZA" dirty="0">
                <a:latin typeface="Trebuchet MS" panose="020B0603020202020204" pitchFamily="34" charset="0"/>
              </a:rPr>
              <a:t>Planning Success Factors – Project Fundamentals</a:t>
            </a:r>
            <a:endParaRPr lang="en-US" dirty="0">
              <a:latin typeface="Trebuchet MS" panose="020B0603020202020204" pitchFamily="34" charset="0"/>
            </a:endParaRPr>
          </a:p>
        </p:txBody>
      </p:sp>
      <p:sp>
        <p:nvSpPr>
          <p:cNvPr id="3" name="Content Placeholder 2"/>
          <p:cNvSpPr>
            <a:spLocks noGrp="1"/>
          </p:cNvSpPr>
          <p:nvPr>
            <p:ph idx="1"/>
          </p:nvPr>
        </p:nvSpPr>
        <p:spPr/>
        <p:txBody>
          <a:bodyPr>
            <a:normAutofit fontScale="92500" lnSpcReduction="20000"/>
          </a:bodyPr>
          <a:lstStyle/>
          <a:p>
            <a:pPr lvl="0">
              <a:lnSpc>
                <a:spcPct val="110000"/>
              </a:lnSpc>
            </a:pPr>
            <a:r>
              <a:rPr lang="en-ZA" b="1" dirty="0"/>
              <a:t>A proven</a:t>
            </a:r>
            <a:r>
              <a:rPr lang="x-none" b="1" dirty="0"/>
              <a:t> need</a:t>
            </a:r>
            <a:r>
              <a:rPr lang="x-none" dirty="0"/>
              <a:t> for </a:t>
            </a:r>
            <a:r>
              <a:rPr lang="en-ZA" dirty="0"/>
              <a:t>the </a:t>
            </a:r>
            <a:r>
              <a:rPr lang="x-none" dirty="0" smtClean="0"/>
              <a:t>project</a:t>
            </a:r>
            <a:r>
              <a:rPr lang="en-ZA" dirty="0" smtClean="0"/>
              <a:t>.</a:t>
            </a:r>
            <a:endParaRPr lang="en-ZA" dirty="0"/>
          </a:p>
          <a:p>
            <a:pPr lvl="0">
              <a:lnSpc>
                <a:spcPct val="110000"/>
              </a:lnSpc>
            </a:pPr>
            <a:r>
              <a:rPr lang="en-US" b="1" dirty="0"/>
              <a:t>Available funds</a:t>
            </a:r>
            <a:r>
              <a:rPr lang="en-ZA" dirty="0"/>
              <a:t>: L</a:t>
            </a:r>
            <a:r>
              <a:rPr lang="x-none" dirty="0"/>
              <a:t>ine it up early on and know the funders requirements!</a:t>
            </a:r>
            <a:r>
              <a:rPr lang="en-ZA" dirty="0"/>
              <a:t> M</a:t>
            </a:r>
            <a:r>
              <a:rPr lang="x-none" dirty="0"/>
              <a:t>ake sure there is a source of funding that can most likely be secured or don’t proceed further.</a:t>
            </a:r>
            <a:endParaRPr lang="en-ZA" dirty="0"/>
          </a:p>
          <a:p>
            <a:pPr lvl="0">
              <a:lnSpc>
                <a:spcPct val="110000"/>
              </a:lnSpc>
            </a:pPr>
            <a:r>
              <a:rPr lang="en-US" b="1" dirty="0"/>
              <a:t>A suitable site and location </a:t>
            </a:r>
            <a:r>
              <a:rPr lang="x-none" dirty="0" smtClean="0"/>
              <a:t> </a:t>
            </a:r>
            <a:endParaRPr lang="en-ZA" dirty="0"/>
          </a:p>
          <a:p>
            <a:pPr lvl="0">
              <a:lnSpc>
                <a:spcPct val="110000"/>
              </a:lnSpc>
            </a:pPr>
            <a:r>
              <a:rPr lang="en-GB" b="1" dirty="0"/>
              <a:t>Stakeholder support and involvement:</a:t>
            </a:r>
            <a:r>
              <a:rPr lang="en-GB" dirty="0"/>
              <a:t> Formulate a </a:t>
            </a:r>
            <a:r>
              <a:rPr lang="x-none" dirty="0"/>
              <a:t>clear concept with community buy</a:t>
            </a:r>
            <a:r>
              <a:rPr lang="en-ZA" dirty="0"/>
              <a:t>-</a:t>
            </a:r>
            <a:r>
              <a:rPr lang="x-none" dirty="0"/>
              <a:t>in</a:t>
            </a:r>
            <a:r>
              <a:rPr lang="en-US" dirty="0"/>
              <a:t>. The </a:t>
            </a:r>
            <a:r>
              <a:rPr lang="x-none" dirty="0"/>
              <a:t>community</a:t>
            </a:r>
            <a:r>
              <a:rPr lang="en-US" dirty="0"/>
              <a:t> should be involved</a:t>
            </a:r>
            <a:r>
              <a:rPr lang="x-none" dirty="0"/>
              <a:t> in decision making and choices</a:t>
            </a:r>
            <a:r>
              <a:rPr lang="en-US" dirty="0"/>
              <a:t>.   This may be through a </a:t>
            </a:r>
            <a:r>
              <a:rPr lang="x-none" dirty="0"/>
              <a:t>social compact </a:t>
            </a:r>
            <a:r>
              <a:rPr lang="en-US" dirty="0"/>
              <a:t>which is a </a:t>
            </a:r>
            <a:r>
              <a:rPr lang="x-none" dirty="0"/>
              <a:t>signed agreement between </a:t>
            </a:r>
            <a:r>
              <a:rPr lang="en-US" dirty="0"/>
              <a:t>the </a:t>
            </a:r>
            <a:r>
              <a:rPr lang="x-none" dirty="0"/>
              <a:t>community and </a:t>
            </a:r>
            <a:r>
              <a:rPr lang="en-US" dirty="0"/>
              <a:t>the </a:t>
            </a:r>
            <a:r>
              <a:rPr lang="x-none" dirty="0"/>
              <a:t>municipality</a:t>
            </a:r>
            <a:r>
              <a:rPr lang="en-US" dirty="0"/>
              <a:t>.</a:t>
            </a:r>
            <a:endParaRPr lang="en-ZA" dirty="0"/>
          </a:p>
          <a:p>
            <a:pPr lvl="0">
              <a:lnSpc>
                <a:spcPct val="110000"/>
              </a:lnSpc>
            </a:pPr>
            <a:r>
              <a:rPr lang="en-US" b="1" dirty="0"/>
              <a:t>A</a:t>
            </a:r>
            <a:r>
              <a:rPr lang="x-none" b="1" dirty="0"/>
              <a:t> professional team</a:t>
            </a:r>
            <a:r>
              <a:rPr lang="x-none" dirty="0"/>
              <a:t> (specialists) to do the work</a:t>
            </a:r>
            <a:r>
              <a:rPr lang="en-US" dirty="0"/>
              <a:t> comprising </a:t>
            </a:r>
            <a:r>
              <a:rPr lang="x-none" dirty="0"/>
              <a:t>planning and design</a:t>
            </a:r>
            <a:r>
              <a:rPr lang="en-US" dirty="0"/>
              <a:t>ing</a:t>
            </a:r>
            <a:r>
              <a:rPr lang="x-none" dirty="0"/>
              <a:t> the </a:t>
            </a:r>
            <a:r>
              <a:rPr lang="en-US" dirty="0"/>
              <a:t>settlement upgrade.  This professional service is usually</a:t>
            </a:r>
            <a:r>
              <a:rPr lang="x-none" dirty="0"/>
              <a:t> outsourced</a:t>
            </a:r>
            <a:r>
              <a:rPr lang="en-US" dirty="0"/>
              <a:t> and</a:t>
            </a:r>
            <a:r>
              <a:rPr lang="x-none" dirty="0"/>
              <a:t> procured.</a:t>
            </a:r>
            <a:endParaRPr lang="en-ZA" dirty="0"/>
          </a:p>
          <a:p>
            <a:endParaRPr lang="en-US" dirty="0"/>
          </a:p>
        </p:txBody>
      </p:sp>
    </p:spTree>
    <p:extLst>
      <p:ext uri="{BB962C8B-B14F-4D97-AF65-F5344CB8AC3E}">
        <p14:creationId xmlns:p14="http://schemas.microsoft.com/office/powerpoint/2010/main" val="15684443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2133600"/>
          </a:xfrm>
        </p:spPr>
        <p:txBody>
          <a:bodyPr>
            <a:normAutofit fontScale="90000"/>
          </a:bodyPr>
          <a:lstStyle/>
          <a:p>
            <a:r>
              <a:rPr lang="en-ZA" dirty="0">
                <a:latin typeface="Trebuchet MS" panose="020B0603020202020204" pitchFamily="34" charset="0"/>
              </a:rPr>
              <a:t>2.	Developing a Settlement Upgrading </a:t>
            </a:r>
            <a:r>
              <a:rPr lang="en-ZA" dirty="0" smtClean="0">
                <a:latin typeface="Trebuchet MS" panose="020B0603020202020204" pitchFamily="34" charset="0"/>
              </a:rPr>
              <a:t>Plan</a:t>
            </a:r>
            <a:br>
              <a:rPr lang="en-ZA" dirty="0" smtClean="0">
                <a:latin typeface="Trebuchet MS" panose="020B0603020202020204" pitchFamily="34" charset="0"/>
              </a:rPr>
            </a:br>
            <a:r>
              <a:rPr lang="en-ZA" sz="3100" dirty="0" smtClean="0"/>
              <a:t>Activity 10.2</a:t>
            </a:r>
            <a:r>
              <a:rPr lang="en-ZA" sz="3100" dirty="0"/>
              <a:t>: </a:t>
            </a:r>
            <a:r>
              <a:rPr lang="en-ZA" sz="3100" dirty="0" smtClean="0"/>
              <a:t>Factors that affect a settlement upgrading plan</a:t>
            </a:r>
            <a:r>
              <a:rPr lang="en-US" sz="3100" dirty="0"/>
              <a:t/>
            </a:r>
            <a:br>
              <a:rPr lang="en-US" sz="3100" dirty="0"/>
            </a:br>
            <a:endParaRPr lang="en-US" sz="3100" dirty="0"/>
          </a:p>
        </p:txBody>
      </p:sp>
      <p:sp>
        <p:nvSpPr>
          <p:cNvPr id="3" name="Content Placeholder 2"/>
          <p:cNvSpPr>
            <a:spLocks noGrp="1"/>
          </p:cNvSpPr>
          <p:nvPr>
            <p:ph idx="1"/>
          </p:nvPr>
        </p:nvSpPr>
        <p:spPr>
          <a:xfrm>
            <a:off x="396240" y="2819400"/>
            <a:ext cx="8229600" cy="3535363"/>
          </a:xfrm>
        </p:spPr>
        <p:txBody>
          <a:bodyPr>
            <a:normAutofit lnSpcReduction="10000"/>
          </a:bodyPr>
          <a:lstStyle/>
          <a:p>
            <a:r>
              <a:rPr lang="en-ZA" b="1" dirty="0" smtClean="0"/>
              <a:t>Type </a:t>
            </a:r>
            <a:r>
              <a:rPr lang="en-ZA" b="1" dirty="0"/>
              <a:t>of activity: </a:t>
            </a:r>
            <a:r>
              <a:rPr lang="en-ZA" dirty="0"/>
              <a:t>Pair work</a:t>
            </a:r>
            <a:endParaRPr lang="en-US" b="1" dirty="0"/>
          </a:p>
          <a:p>
            <a:r>
              <a:rPr lang="en-ZA" b="1" dirty="0"/>
              <a:t>Timing: </a:t>
            </a:r>
            <a:r>
              <a:rPr lang="en-ZA" dirty="0"/>
              <a:t>5 minutes</a:t>
            </a:r>
            <a:endParaRPr lang="en-US" b="1" dirty="0"/>
          </a:p>
          <a:p>
            <a:r>
              <a:rPr lang="en-ZA" b="1" i="1" dirty="0"/>
              <a:t>Purpose: </a:t>
            </a:r>
            <a:r>
              <a:rPr lang="en-ZA" i="1" dirty="0"/>
              <a:t>To identify the different factors that will affect the plan.</a:t>
            </a:r>
            <a:endParaRPr lang="en-US" b="1" i="1" dirty="0"/>
          </a:p>
          <a:p>
            <a:r>
              <a:rPr lang="en-ZA" b="1" i="1" dirty="0"/>
              <a:t>Instruction:</a:t>
            </a:r>
            <a:r>
              <a:rPr lang="en-ZA" i="1" dirty="0"/>
              <a:t> In the space </a:t>
            </a:r>
            <a:r>
              <a:rPr lang="en-ZA" i="1" dirty="0" smtClean="0"/>
              <a:t>in the Participants Manual </a:t>
            </a:r>
            <a:r>
              <a:rPr lang="en-ZA" i="1" dirty="0"/>
              <a:t>write down as many factors as you can think of that will make the informal settlement upgrading plan different from one settlement to another. Give examples where you can.</a:t>
            </a:r>
            <a:endParaRPr lang="en-US" b="1" i="1" dirty="0"/>
          </a:p>
          <a:p>
            <a:endParaRPr lang="en-US" dirty="0"/>
          </a:p>
        </p:txBody>
      </p:sp>
    </p:spTree>
    <p:extLst>
      <p:ext uri="{BB962C8B-B14F-4D97-AF65-F5344CB8AC3E}">
        <p14:creationId xmlns:p14="http://schemas.microsoft.com/office/powerpoint/2010/main" val="1869649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normAutofit fontScale="90000"/>
          </a:bodyPr>
          <a:lstStyle/>
          <a:p>
            <a:r>
              <a:rPr lang="en-ZA" dirty="0" smtClean="0">
                <a:latin typeface="Trebuchet MS" panose="020B0603020202020204" pitchFamily="34" charset="0"/>
              </a:rPr>
              <a:t>Key </a:t>
            </a:r>
            <a:r>
              <a:rPr lang="en-ZA" dirty="0">
                <a:latin typeface="Trebuchet MS" panose="020B0603020202020204" pitchFamily="34" charset="0"/>
              </a:rPr>
              <a:t>p</a:t>
            </a:r>
            <a:r>
              <a:rPr lang="en-ZA" dirty="0" smtClean="0">
                <a:latin typeface="Trebuchet MS" panose="020B0603020202020204" pitchFamily="34" charset="0"/>
              </a:rPr>
              <a:t>oints that affect an upgrading plan</a:t>
            </a:r>
            <a:endParaRPr lang="en-US" dirty="0">
              <a:latin typeface="Trebuchet MS" panose="020B0603020202020204" pitchFamily="34" charset="0"/>
            </a:endParaRPr>
          </a:p>
        </p:txBody>
      </p:sp>
      <p:sp>
        <p:nvSpPr>
          <p:cNvPr id="3" name="Content Placeholder 2"/>
          <p:cNvSpPr>
            <a:spLocks noGrp="1"/>
          </p:cNvSpPr>
          <p:nvPr>
            <p:ph idx="1"/>
          </p:nvPr>
        </p:nvSpPr>
        <p:spPr>
          <a:xfrm>
            <a:off x="457200" y="2209801"/>
            <a:ext cx="8229600" cy="3429000"/>
          </a:xfrm>
        </p:spPr>
        <p:txBody>
          <a:bodyPr>
            <a:normAutofit/>
          </a:bodyPr>
          <a:lstStyle/>
          <a:p>
            <a:r>
              <a:rPr lang="en-ZA" b="1" dirty="0"/>
              <a:t>The type of the </a:t>
            </a:r>
            <a:r>
              <a:rPr lang="en-ZA" b="1" dirty="0" smtClean="0"/>
              <a:t>settlement</a:t>
            </a:r>
            <a:endParaRPr lang="en-ZA" dirty="0"/>
          </a:p>
          <a:p>
            <a:r>
              <a:rPr lang="en-ZA" b="1" dirty="0"/>
              <a:t>Target funder/grant </a:t>
            </a:r>
            <a:r>
              <a:rPr lang="en-ZA" b="1" dirty="0" smtClean="0"/>
              <a:t>mechanism</a:t>
            </a:r>
          </a:p>
          <a:p>
            <a:r>
              <a:rPr lang="en-ZA" b="1" dirty="0"/>
              <a:t>The density of the </a:t>
            </a:r>
            <a:r>
              <a:rPr lang="en-ZA" b="1" dirty="0" smtClean="0"/>
              <a:t>settlement</a:t>
            </a:r>
          </a:p>
          <a:p>
            <a:r>
              <a:rPr lang="en-ZA" b="1" dirty="0"/>
              <a:t>Scale of the </a:t>
            </a:r>
            <a:r>
              <a:rPr lang="en-ZA" b="1" dirty="0" smtClean="0"/>
              <a:t>project/settlement</a:t>
            </a:r>
          </a:p>
          <a:p>
            <a:r>
              <a:rPr lang="en-ZA" b="1" dirty="0"/>
              <a:t>Technical site suitability </a:t>
            </a:r>
            <a:r>
              <a:rPr lang="en-ZA" b="1" dirty="0" smtClean="0"/>
              <a:t>factors</a:t>
            </a:r>
          </a:p>
          <a:p>
            <a:r>
              <a:rPr lang="en-ZA" b="1" dirty="0"/>
              <a:t>Locational </a:t>
            </a:r>
            <a:r>
              <a:rPr lang="en-ZA" b="1" dirty="0" smtClean="0"/>
              <a:t>factors</a:t>
            </a:r>
          </a:p>
          <a:p>
            <a:r>
              <a:rPr lang="en-ZA" b="1" dirty="0"/>
              <a:t>The upgrading approach and housing delivery method</a:t>
            </a:r>
            <a:endParaRPr lang="en-US" dirty="0"/>
          </a:p>
        </p:txBody>
      </p:sp>
    </p:spTree>
    <p:extLst>
      <p:ext uri="{BB962C8B-B14F-4D97-AF65-F5344CB8AC3E}">
        <p14:creationId xmlns:p14="http://schemas.microsoft.com/office/powerpoint/2010/main" val="2884295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6720"/>
            <a:ext cx="8229600" cy="533400"/>
          </a:xfrm>
        </p:spPr>
        <p:txBody>
          <a:bodyPr>
            <a:normAutofit fontScale="90000"/>
          </a:bodyPr>
          <a:lstStyle/>
          <a:p>
            <a:r>
              <a:rPr lang="en-ZA" dirty="0" smtClean="0">
                <a:latin typeface="Trebuchet MS" panose="020B0603020202020204" pitchFamily="34" charset="0"/>
              </a:rPr>
              <a:t>Content of a settlement upgrading plan</a:t>
            </a:r>
            <a:endParaRPr lang="en-US" dirty="0">
              <a:latin typeface="Trebuchet MS" panose="020B0603020202020204" pitchFamily="34" charset="0"/>
            </a:endParaRPr>
          </a:p>
        </p:txBody>
      </p:sp>
      <p:sp>
        <p:nvSpPr>
          <p:cNvPr id="3" name="Content Placeholder 2"/>
          <p:cNvSpPr>
            <a:spLocks noGrp="1"/>
          </p:cNvSpPr>
          <p:nvPr>
            <p:ph idx="1"/>
          </p:nvPr>
        </p:nvSpPr>
        <p:spPr>
          <a:xfrm>
            <a:off x="457200" y="960120"/>
            <a:ext cx="8382000" cy="5745480"/>
          </a:xfrm>
        </p:spPr>
        <p:txBody>
          <a:bodyPr>
            <a:noAutofit/>
          </a:bodyPr>
          <a:lstStyle/>
          <a:p>
            <a:pPr lvl="0"/>
            <a:r>
              <a:rPr lang="en-ZA" sz="1600" b="1" dirty="0"/>
              <a:t>Background and </a:t>
            </a:r>
            <a:r>
              <a:rPr lang="en-ZA" sz="1600" b="1" dirty="0" smtClean="0"/>
              <a:t>assessment (Settlem</a:t>
            </a:r>
            <a:r>
              <a:rPr lang="en-ZA" sz="1600" dirty="0" smtClean="0"/>
              <a:t>e</a:t>
            </a:r>
            <a:r>
              <a:rPr lang="en-ZA" sz="1600" b="1" dirty="0" smtClean="0"/>
              <a:t>nt profile, categorisation, status </a:t>
            </a:r>
            <a:r>
              <a:rPr lang="en-ZA" sz="1600" b="1" dirty="0"/>
              <a:t>quo </a:t>
            </a:r>
            <a:r>
              <a:rPr lang="en-ZA" sz="1600" b="1" dirty="0" smtClean="0"/>
              <a:t>assessment, site </a:t>
            </a:r>
            <a:r>
              <a:rPr lang="en-ZA" sz="1600" b="1" dirty="0"/>
              <a:t>development potential </a:t>
            </a:r>
            <a:r>
              <a:rPr lang="en-ZA" sz="1600" b="1" dirty="0" smtClean="0"/>
              <a:t>assessment and vulnerability assessment</a:t>
            </a:r>
          </a:p>
          <a:p>
            <a:pPr lvl="0"/>
            <a:r>
              <a:rPr lang="en-ZA" sz="1600" b="1" dirty="0"/>
              <a:t>The proposed settlement upgrading </a:t>
            </a:r>
            <a:r>
              <a:rPr lang="en-ZA" sz="1600" b="1" dirty="0" smtClean="0"/>
              <a:t>plan including: </a:t>
            </a:r>
          </a:p>
          <a:p>
            <a:pPr lvl="1"/>
            <a:r>
              <a:rPr lang="en-ZA" sz="1600" dirty="0"/>
              <a:t>Details on:</a:t>
            </a:r>
            <a:endParaRPr lang="en-US" sz="1600" dirty="0"/>
          </a:p>
          <a:p>
            <a:pPr lvl="2"/>
            <a:r>
              <a:rPr lang="en-ZA" sz="1600" dirty="0"/>
              <a:t>How imminent health and safety threats will be addressed </a:t>
            </a:r>
            <a:endParaRPr lang="en-US" sz="1600" dirty="0"/>
          </a:p>
          <a:p>
            <a:pPr lvl="2"/>
            <a:r>
              <a:rPr lang="en-ZA" sz="1600" dirty="0"/>
              <a:t>How basic infrastructure will be provided</a:t>
            </a:r>
            <a:endParaRPr lang="en-US" sz="1600" dirty="0"/>
          </a:p>
          <a:p>
            <a:pPr lvl="2"/>
            <a:r>
              <a:rPr lang="en-ZA" sz="1600" dirty="0"/>
              <a:t>How tenure will be addressed</a:t>
            </a:r>
            <a:endParaRPr lang="en-US" sz="1600" dirty="0"/>
          </a:p>
          <a:p>
            <a:pPr lvl="2"/>
            <a:r>
              <a:rPr lang="en-ZA" sz="1600" dirty="0"/>
              <a:t>How communication and community participation will be achieved and sustained</a:t>
            </a:r>
            <a:endParaRPr lang="en-US" sz="1600" dirty="0"/>
          </a:p>
          <a:p>
            <a:pPr lvl="2"/>
            <a:r>
              <a:rPr lang="en-ZA" sz="1600" dirty="0"/>
              <a:t>The plan for a long-term solution to housing, as well as interim arrangements. </a:t>
            </a:r>
            <a:endParaRPr lang="en-US" sz="1600" dirty="0"/>
          </a:p>
          <a:p>
            <a:pPr lvl="1"/>
            <a:r>
              <a:rPr lang="en-ZA" sz="1600" dirty="0"/>
              <a:t>A relocation plan if required</a:t>
            </a:r>
            <a:endParaRPr lang="en-US" sz="1600" dirty="0"/>
          </a:p>
          <a:p>
            <a:pPr lvl="1"/>
            <a:r>
              <a:rPr lang="en-ZA" sz="1600" dirty="0"/>
              <a:t>How social facilities including education and health care will be provided</a:t>
            </a:r>
            <a:endParaRPr lang="en-US" sz="1600" dirty="0"/>
          </a:p>
          <a:p>
            <a:pPr lvl="1"/>
            <a:r>
              <a:rPr lang="en-ZA" sz="1600" dirty="0"/>
              <a:t>Annexures: The following annexures could be included: </a:t>
            </a:r>
            <a:endParaRPr lang="en-US" sz="1600" dirty="0"/>
          </a:p>
          <a:p>
            <a:pPr lvl="2"/>
            <a:r>
              <a:rPr lang="en-ZA" sz="1600" dirty="0"/>
              <a:t>Locality plan;</a:t>
            </a:r>
            <a:endParaRPr lang="en-US" sz="1600" dirty="0"/>
          </a:p>
          <a:p>
            <a:pPr lvl="2"/>
            <a:r>
              <a:rPr lang="en-ZA" sz="1600" dirty="0"/>
              <a:t>Aerial photograph showing settlement boundary;</a:t>
            </a:r>
            <a:endParaRPr lang="en-US" sz="1600" dirty="0"/>
          </a:p>
          <a:p>
            <a:pPr lvl="2"/>
            <a:r>
              <a:rPr lang="en-ZA" sz="1600" dirty="0"/>
              <a:t>Available site developability plans;</a:t>
            </a:r>
            <a:endParaRPr lang="en-US" sz="1600" dirty="0"/>
          </a:p>
          <a:p>
            <a:pPr lvl="2"/>
            <a:r>
              <a:rPr lang="en-ZA" sz="1600" dirty="0"/>
              <a:t>Any other technical studies, reports or plans </a:t>
            </a:r>
            <a:r>
              <a:rPr lang="en-ZA" sz="1600" dirty="0" smtClean="0"/>
              <a:t>(e.g. </a:t>
            </a:r>
            <a:r>
              <a:rPr lang="en-ZA" sz="1600" dirty="0"/>
              <a:t>geotechnical reports, land legal investigations, planning layouts</a:t>
            </a:r>
            <a:r>
              <a:rPr lang="en-ZA" sz="1600" dirty="0" smtClean="0"/>
              <a:t>)</a:t>
            </a:r>
            <a:endParaRPr lang="en-US" sz="1600" dirty="0"/>
          </a:p>
          <a:p>
            <a:pPr lvl="0"/>
            <a:endParaRPr lang="en-ZA" sz="1600" b="1" dirty="0" smtClean="0"/>
          </a:p>
          <a:p>
            <a:pPr lvl="0"/>
            <a:endParaRPr lang="en-ZA" sz="1600" dirty="0"/>
          </a:p>
        </p:txBody>
      </p:sp>
    </p:spTree>
    <p:extLst>
      <p:ext uri="{BB962C8B-B14F-4D97-AF65-F5344CB8AC3E}">
        <p14:creationId xmlns:p14="http://schemas.microsoft.com/office/powerpoint/2010/main" val="14208178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163762"/>
          </a:xfrm>
        </p:spPr>
        <p:txBody>
          <a:bodyPr>
            <a:normAutofit fontScale="90000"/>
          </a:bodyPr>
          <a:lstStyle/>
          <a:p>
            <a:r>
              <a:rPr lang="en-ZA" dirty="0" smtClean="0"/>
              <a:t>3. Planning </a:t>
            </a:r>
            <a:r>
              <a:rPr lang="en-ZA" dirty="0"/>
              <a:t>for different informal settlement </a:t>
            </a:r>
            <a:r>
              <a:rPr lang="en-ZA" dirty="0" smtClean="0"/>
              <a:t>types</a:t>
            </a:r>
            <a:br>
              <a:rPr lang="en-ZA" dirty="0" smtClean="0"/>
            </a:br>
            <a:r>
              <a:rPr lang="en-ZA" sz="3100" dirty="0" smtClean="0"/>
              <a:t>Activity 10.3</a:t>
            </a:r>
            <a:r>
              <a:rPr lang="en-ZA" sz="3100" dirty="0"/>
              <a:t>: </a:t>
            </a:r>
            <a:r>
              <a:rPr lang="en-ZA" sz="3100" dirty="0" smtClean="0"/>
              <a:t>Revision of categories of informal settlements </a:t>
            </a:r>
            <a:r>
              <a:rPr lang="en-US" dirty="0" smtClean="0"/>
              <a:t/>
            </a:r>
            <a:br>
              <a:rPr lang="en-US" dirty="0" smtClean="0"/>
            </a:br>
            <a:endParaRPr lang="en-US" dirty="0"/>
          </a:p>
        </p:txBody>
      </p:sp>
      <p:sp>
        <p:nvSpPr>
          <p:cNvPr id="3" name="Content Placeholder 2"/>
          <p:cNvSpPr>
            <a:spLocks noGrp="1"/>
          </p:cNvSpPr>
          <p:nvPr>
            <p:ph idx="1"/>
          </p:nvPr>
        </p:nvSpPr>
        <p:spPr>
          <a:xfrm>
            <a:off x="457200" y="2209800"/>
            <a:ext cx="8229600" cy="3916363"/>
          </a:xfrm>
        </p:spPr>
        <p:txBody>
          <a:bodyPr>
            <a:normAutofit fontScale="92500"/>
          </a:bodyPr>
          <a:lstStyle/>
          <a:p>
            <a:r>
              <a:rPr lang="en-ZA" b="1" dirty="0" smtClean="0"/>
              <a:t>Type </a:t>
            </a:r>
            <a:r>
              <a:rPr lang="en-ZA" b="1" dirty="0"/>
              <a:t>of Activity: </a:t>
            </a:r>
            <a:r>
              <a:rPr lang="en-ZA" dirty="0"/>
              <a:t>Triads</a:t>
            </a:r>
            <a:endParaRPr lang="en-US" b="1" dirty="0"/>
          </a:p>
          <a:p>
            <a:r>
              <a:rPr lang="en-ZA" b="1" dirty="0"/>
              <a:t>Timing: </a:t>
            </a:r>
            <a:r>
              <a:rPr lang="en-ZA" dirty="0"/>
              <a:t>15 minutes</a:t>
            </a:r>
            <a:endParaRPr lang="en-US" b="1" dirty="0"/>
          </a:p>
          <a:p>
            <a:r>
              <a:rPr lang="en-ZA" b="1" i="1" dirty="0"/>
              <a:t>Purpose: </a:t>
            </a:r>
            <a:r>
              <a:rPr lang="en-ZA" i="1" dirty="0"/>
              <a:t>To revise what you learnt in Module 5 about settlement categories</a:t>
            </a:r>
            <a:r>
              <a:rPr lang="en-ZA" b="1" i="1" dirty="0"/>
              <a:t>.</a:t>
            </a:r>
            <a:endParaRPr lang="en-US" b="1" i="1" dirty="0"/>
          </a:p>
          <a:p>
            <a:r>
              <a:rPr lang="en-ZA" b="1" i="1" dirty="0"/>
              <a:t>Instructions: </a:t>
            </a:r>
            <a:r>
              <a:rPr lang="en-ZA" i="1" dirty="0"/>
              <a:t>Match the criteria listed </a:t>
            </a:r>
            <a:r>
              <a:rPr lang="en-ZA" i="1" dirty="0" smtClean="0"/>
              <a:t>in the Participants Manual </a:t>
            </a:r>
            <a:r>
              <a:rPr lang="en-ZA" i="1" dirty="0"/>
              <a:t>to the settlement types. You can refer to the handout: Summary of NUSP Settlement Categories.</a:t>
            </a:r>
            <a:endParaRPr lang="en-US" b="1" i="1" dirty="0"/>
          </a:p>
          <a:p>
            <a:r>
              <a:rPr lang="en-ZA" i="1" dirty="0"/>
              <a:t>Complete the </a:t>
            </a:r>
            <a:r>
              <a:rPr lang="en-ZA" i="1" dirty="0" smtClean="0"/>
              <a:t>table. </a:t>
            </a:r>
            <a:r>
              <a:rPr lang="en-ZA" i="1" dirty="0"/>
              <a:t>Note that the some criteria apply to more than one settlement type, and each settlement type will have more than one criterion.</a:t>
            </a:r>
            <a:endParaRPr lang="en-US" b="1" i="1" dirty="0"/>
          </a:p>
          <a:p>
            <a:endParaRPr lang="en-US" dirty="0"/>
          </a:p>
        </p:txBody>
      </p:sp>
    </p:spTree>
    <p:extLst>
      <p:ext uri="{BB962C8B-B14F-4D97-AF65-F5344CB8AC3E}">
        <p14:creationId xmlns:p14="http://schemas.microsoft.com/office/powerpoint/2010/main" val="382676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828800"/>
          </a:xfrm>
        </p:spPr>
        <p:txBody>
          <a:bodyPr>
            <a:normAutofit/>
          </a:bodyPr>
          <a:lstStyle/>
          <a:p>
            <a:r>
              <a:rPr lang="en-ZA" sz="3200" dirty="0" smtClean="0">
                <a:latin typeface="Trebuchet MS" panose="020B0603020202020204" pitchFamily="34" charset="0"/>
              </a:rPr>
              <a:t>Planning implications or priorities per settlement types - C</a:t>
            </a:r>
            <a:r>
              <a:rPr lang="en-ZA" sz="3200" dirty="0" smtClean="0"/>
              <a:t>onventional </a:t>
            </a:r>
            <a:r>
              <a:rPr lang="en-ZA" sz="3200" dirty="0"/>
              <a:t>formal full upgrading </a:t>
            </a:r>
            <a:r>
              <a:rPr lang="en-ZA" sz="3200" dirty="0" smtClean="0"/>
              <a:t>(A)</a:t>
            </a:r>
            <a:endParaRPr lang="en-US" sz="3200" dirty="0">
              <a:latin typeface="Trebuchet MS" panose="020B0603020202020204" pitchFamily="34" charset="0"/>
            </a:endParaRPr>
          </a:p>
        </p:txBody>
      </p:sp>
      <p:sp>
        <p:nvSpPr>
          <p:cNvPr id="3" name="Content Placeholder 2"/>
          <p:cNvSpPr>
            <a:spLocks noGrp="1"/>
          </p:cNvSpPr>
          <p:nvPr>
            <p:ph idx="1"/>
          </p:nvPr>
        </p:nvSpPr>
        <p:spPr>
          <a:xfrm>
            <a:off x="457200" y="2362200"/>
            <a:ext cx="8229600" cy="3763963"/>
          </a:xfrm>
        </p:spPr>
        <p:txBody>
          <a:bodyPr>
            <a:normAutofit/>
          </a:bodyPr>
          <a:lstStyle/>
          <a:p>
            <a:r>
              <a:rPr lang="en-ZA" b="1" dirty="0" smtClean="0"/>
              <a:t>Community workshops</a:t>
            </a:r>
          </a:p>
          <a:p>
            <a:r>
              <a:rPr lang="en-ZA" b="1" dirty="0"/>
              <a:t>Undertake full assessment of site development potential </a:t>
            </a:r>
            <a:endParaRPr lang="en-ZA" b="1" dirty="0" smtClean="0"/>
          </a:p>
          <a:p>
            <a:r>
              <a:rPr lang="en-ZA" b="1" dirty="0" smtClean="0"/>
              <a:t>Land </a:t>
            </a:r>
            <a:r>
              <a:rPr lang="en-ZA" b="1" dirty="0"/>
              <a:t>acquisition</a:t>
            </a:r>
            <a:r>
              <a:rPr lang="en-ZA" dirty="0" smtClean="0"/>
              <a:t>.</a:t>
            </a:r>
          </a:p>
          <a:p>
            <a:r>
              <a:rPr lang="en-ZA" dirty="0"/>
              <a:t>Determine </a:t>
            </a:r>
            <a:r>
              <a:rPr lang="en-ZA" b="1" dirty="0"/>
              <a:t>relocation implications</a:t>
            </a:r>
            <a:r>
              <a:rPr lang="en-ZA" dirty="0"/>
              <a:t> </a:t>
            </a:r>
            <a:endParaRPr lang="en-ZA" dirty="0" smtClean="0"/>
          </a:p>
          <a:p>
            <a:r>
              <a:rPr lang="en-ZA" b="1" dirty="0"/>
              <a:t>Commence with formal planning processes </a:t>
            </a:r>
            <a:endParaRPr lang="en-ZA" b="1" dirty="0" smtClean="0"/>
          </a:p>
          <a:p>
            <a:r>
              <a:rPr lang="en-ZA" b="1" dirty="0"/>
              <a:t>Proactively manage further </a:t>
            </a:r>
            <a:r>
              <a:rPr lang="en-ZA" b="1" dirty="0" smtClean="0"/>
              <a:t>influx</a:t>
            </a:r>
          </a:p>
          <a:p>
            <a:r>
              <a:rPr lang="en-ZA" dirty="0"/>
              <a:t>P</a:t>
            </a:r>
            <a:r>
              <a:rPr lang="en-ZA" dirty="0" smtClean="0"/>
              <a:t>lan for </a:t>
            </a:r>
            <a:r>
              <a:rPr lang="en-ZA" b="1" dirty="0"/>
              <a:t>key social facilities</a:t>
            </a:r>
            <a:endParaRPr lang="en-ZA" b="1" dirty="0" smtClean="0"/>
          </a:p>
          <a:p>
            <a:pPr lvl="0"/>
            <a:endParaRPr lang="en-ZA" dirty="0"/>
          </a:p>
        </p:txBody>
      </p:sp>
    </p:spTree>
    <p:extLst>
      <p:ext uri="{BB962C8B-B14F-4D97-AF65-F5344CB8AC3E}">
        <p14:creationId xmlns:p14="http://schemas.microsoft.com/office/powerpoint/2010/main" val="20879285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219200"/>
            <a:ext cx="8229600" cy="838200"/>
          </a:xfrm>
        </p:spPr>
        <p:txBody>
          <a:bodyPr>
            <a:normAutofit fontScale="90000"/>
          </a:bodyPr>
          <a:lstStyle/>
          <a:p>
            <a:r>
              <a:rPr lang="en-ZA" dirty="0" smtClean="0">
                <a:latin typeface="Trebuchet MS" panose="020B0603020202020204" pitchFamily="34" charset="0"/>
              </a:rPr>
              <a:t>Planning implications or priorities per settlement types – incremental full upgrading (B1 extended)</a:t>
            </a:r>
            <a:r>
              <a:rPr lang="en-ZA" dirty="0"/>
              <a:t/>
            </a:r>
            <a:br>
              <a:rPr lang="en-ZA" dirty="0"/>
            </a:br>
            <a:endParaRPr lang="en-US" dirty="0">
              <a:latin typeface="Trebuchet MS" panose="020B0603020202020204" pitchFamily="34" charset="0"/>
            </a:endParaRPr>
          </a:p>
        </p:txBody>
      </p:sp>
      <p:sp>
        <p:nvSpPr>
          <p:cNvPr id="3" name="Content Placeholder 2"/>
          <p:cNvSpPr>
            <a:spLocks noGrp="1"/>
          </p:cNvSpPr>
          <p:nvPr>
            <p:ph idx="1"/>
          </p:nvPr>
        </p:nvSpPr>
        <p:spPr>
          <a:xfrm>
            <a:off x="457200" y="2514600"/>
            <a:ext cx="8229600" cy="4525963"/>
          </a:xfrm>
        </p:spPr>
        <p:txBody>
          <a:bodyPr>
            <a:normAutofit/>
          </a:bodyPr>
          <a:lstStyle/>
          <a:p>
            <a:pPr marL="57150" indent="0">
              <a:buNone/>
            </a:pPr>
            <a:r>
              <a:rPr lang="en-ZA" dirty="0"/>
              <a:t>As for conventional formal full upgrading and </a:t>
            </a:r>
            <a:r>
              <a:rPr lang="en-ZA" dirty="0" smtClean="0"/>
              <a:t>interim arrangements </a:t>
            </a:r>
            <a:r>
              <a:rPr lang="en-ZA" sz="2000" dirty="0" smtClean="0"/>
              <a:t>EXCEPT </a:t>
            </a:r>
            <a:r>
              <a:rPr lang="en-ZA" sz="2000" dirty="0"/>
              <a:t>that:</a:t>
            </a:r>
            <a:endParaRPr lang="en-ZA" dirty="0"/>
          </a:p>
          <a:p>
            <a:r>
              <a:rPr lang="en-ZA" dirty="0"/>
              <a:t>Alternative planning </a:t>
            </a:r>
            <a:r>
              <a:rPr lang="en-ZA" dirty="0" smtClean="0"/>
              <a:t>solutions to be explored</a:t>
            </a:r>
          </a:p>
          <a:p>
            <a:r>
              <a:rPr lang="en-ZA" dirty="0"/>
              <a:t>Land acquisition may not be immediately necessary </a:t>
            </a:r>
            <a:r>
              <a:rPr lang="en-ZA" dirty="0" smtClean="0"/>
              <a:t> </a:t>
            </a:r>
          </a:p>
          <a:p>
            <a:r>
              <a:rPr lang="en-ZA" dirty="0"/>
              <a:t>Support for housing </a:t>
            </a:r>
            <a:r>
              <a:rPr lang="en-ZA" dirty="0" smtClean="0"/>
              <a:t>consolidation</a:t>
            </a:r>
          </a:p>
          <a:p>
            <a:pPr marL="0" lvl="0" indent="0">
              <a:buNone/>
            </a:pPr>
            <a:endParaRPr lang="en-ZA" dirty="0"/>
          </a:p>
        </p:txBody>
      </p:sp>
    </p:spTree>
    <p:extLst>
      <p:ext uri="{BB962C8B-B14F-4D97-AF65-F5344CB8AC3E}">
        <p14:creationId xmlns:p14="http://schemas.microsoft.com/office/powerpoint/2010/main" val="26966529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ZA" dirty="0" smtClean="0">
                <a:latin typeface="Trebuchet MS" panose="020B0603020202020204" pitchFamily="34" charset="0"/>
              </a:rPr>
              <a:t>Planning implications or priorities per settlement types - </a:t>
            </a:r>
            <a:r>
              <a:rPr lang="en-ZA" dirty="0" smtClean="0"/>
              <a:t>Interim arrangements (B1)</a:t>
            </a:r>
            <a:endParaRPr lang="en-US" dirty="0">
              <a:latin typeface="Trebuchet MS" panose="020B0603020202020204" pitchFamily="34" charset="0"/>
            </a:endParaRPr>
          </a:p>
        </p:txBody>
      </p:sp>
      <p:sp>
        <p:nvSpPr>
          <p:cNvPr id="3" name="Content Placeholder 2"/>
          <p:cNvSpPr>
            <a:spLocks noGrp="1"/>
          </p:cNvSpPr>
          <p:nvPr>
            <p:ph idx="1"/>
          </p:nvPr>
        </p:nvSpPr>
        <p:spPr/>
        <p:txBody>
          <a:bodyPr>
            <a:normAutofit/>
          </a:bodyPr>
          <a:lstStyle/>
          <a:p>
            <a:pPr marL="0" indent="0">
              <a:buNone/>
            </a:pPr>
            <a:r>
              <a:rPr lang="en-ZA" sz="2000" dirty="0" smtClean="0"/>
              <a:t>As </a:t>
            </a:r>
            <a:r>
              <a:rPr lang="en-ZA" sz="2000" dirty="0"/>
              <a:t>for </a:t>
            </a:r>
            <a:r>
              <a:rPr lang="en-ZA" dirty="0"/>
              <a:t>conventional formal full upgrading and incremental full upgrading </a:t>
            </a:r>
            <a:r>
              <a:rPr lang="en-ZA" sz="2000" dirty="0"/>
              <a:t>above EXCEPT that:</a:t>
            </a:r>
            <a:endParaRPr lang="en-ZA" dirty="0"/>
          </a:p>
          <a:p>
            <a:r>
              <a:rPr lang="en-ZA" dirty="0"/>
              <a:t>Prioritise planning and design for interim basic </a:t>
            </a:r>
            <a:r>
              <a:rPr lang="en-ZA" dirty="0" smtClean="0"/>
              <a:t>services, and</a:t>
            </a:r>
          </a:p>
          <a:p>
            <a:r>
              <a:rPr lang="en-ZA" dirty="0"/>
              <a:t>Determine likely timeframe for formalisation and housing delivery</a:t>
            </a:r>
            <a:r>
              <a:rPr lang="en-ZA" dirty="0" smtClean="0"/>
              <a:t>.</a:t>
            </a:r>
          </a:p>
          <a:p>
            <a:pPr marL="914400" lvl="2" indent="0">
              <a:buNone/>
            </a:pPr>
            <a:endParaRPr lang="en-ZA" b="1" dirty="0" smtClean="0"/>
          </a:p>
          <a:p>
            <a:pPr marL="114300" indent="0">
              <a:buNone/>
            </a:pPr>
            <a:r>
              <a:rPr lang="en-ZA" b="1" dirty="0" smtClean="0"/>
              <a:t>Note</a:t>
            </a:r>
            <a:r>
              <a:rPr lang="en-ZA" dirty="0"/>
              <a:t>: Land acquisition is not required for interim services (especially when using USDG and MIG), but should be undertaken in advance of formalisation and housing </a:t>
            </a:r>
            <a:r>
              <a:rPr lang="en-ZA" dirty="0" smtClean="0"/>
              <a:t>delivery.</a:t>
            </a:r>
            <a:endParaRPr lang="en-ZA" b="1" dirty="0" smtClean="0"/>
          </a:p>
          <a:p>
            <a:pPr lvl="0"/>
            <a:endParaRPr lang="en-ZA" dirty="0"/>
          </a:p>
        </p:txBody>
      </p:sp>
    </p:spTree>
    <p:extLst>
      <p:ext uri="{BB962C8B-B14F-4D97-AF65-F5344CB8AC3E}">
        <p14:creationId xmlns:p14="http://schemas.microsoft.com/office/powerpoint/2010/main" val="26215815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824" y="685800"/>
            <a:ext cx="8229600" cy="1143000"/>
          </a:xfrm>
        </p:spPr>
        <p:txBody>
          <a:bodyPr>
            <a:normAutofit fontScale="90000"/>
          </a:bodyPr>
          <a:lstStyle/>
          <a:p>
            <a:r>
              <a:rPr lang="en-ZA" dirty="0" smtClean="0">
                <a:latin typeface="Trebuchet MS" panose="020B0603020202020204" pitchFamily="34" charset="0"/>
              </a:rPr>
              <a:t>Planning implications or priorities per settlement types – Deferred relocation (B2)</a:t>
            </a:r>
            <a:endParaRPr lang="en-US" dirty="0">
              <a:latin typeface="Trebuchet MS" panose="020B0603020202020204" pitchFamily="34" charset="0"/>
            </a:endParaRPr>
          </a:p>
        </p:txBody>
      </p:sp>
      <p:sp>
        <p:nvSpPr>
          <p:cNvPr id="3" name="Content Placeholder 2"/>
          <p:cNvSpPr>
            <a:spLocks noGrp="1"/>
          </p:cNvSpPr>
          <p:nvPr>
            <p:ph idx="1"/>
          </p:nvPr>
        </p:nvSpPr>
        <p:spPr>
          <a:xfrm>
            <a:off x="425824" y="2133600"/>
            <a:ext cx="8229600" cy="4525963"/>
          </a:xfrm>
        </p:spPr>
        <p:txBody>
          <a:bodyPr>
            <a:normAutofit lnSpcReduction="10000"/>
          </a:bodyPr>
          <a:lstStyle/>
          <a:p>
            <a:pPr>
              <a:buFont typeface="Arial" panose="020B0604020202020204" pitchFamily="34" charset="0"/>
              <a:buChar char="•"/>
            </a:pPr>
            <a:r>
              <a:rPr lang="en-ZA" dirty="0" smtClean="0"/>
              <a:t>Community </a:t>
            </a:r>
            <a:r>
              <a:rPr lang="en-ZA" dirty="0"/>
              <a:t>workshops</a:t>
            </a:r>
          </a:p>
          <a:p>
            <a:pPr>
              <a:buFont typeface="Arial" panose="020B0604020202020204" pitchFamily="34" charset="0"/>
              <a:buChar char="•"/>
            </a:pPr>
            <a:r>
              <a:rPr lang="en-ZA" dirty="0" smtClean="0"/>
              <a:t>Rapidly </a:t>
            </a:r>
            <a:r>
              <a:rPr lang="en-ZA" dirty="0"/>
              <a:t>action key health and safety mitigation </a:t>
            </a:r>
            <a:r>
              <a:rPr lang="en-ZA" dirty="0" smtClean="0"/>
              <a:t>measures</a:t>
            </a:r>
          </a:p>
          <a:p>
            <a:pPr>
              <a:buFont typeface="Arial" panose="020B0604020202020204" pitchFamily="34" charset="0"/>
              <a:buChar char="•"/>
            </a:pPr>
            <a:r>
              <a:rPr lang="en-ZA" dirty="0"/>
              <a:t>Accelerate provision of basic services </a:t>
            </a:r>
            <a:endParaRPr lang="en-ZA" dirty="0" smtClean="0"/>
          </a:p>
          <a:p>
            <a:pPr>
              <a:buFont typeface="Arial" panose="020B0604020202020204" pitchFamily="34" charset="0"/>
              <a:buChar char="•"/>
            </a:pPr>
            <a:r>
              <a:rPr lang="en-ZA" dirty="0"/>
              <a:t>Determine likely timeframes until eventual relocation </a:t>
            </a:r>
            <a:endParaRPr lang="en-ZA" dirty="0" smtClean="0"/>
          </a:p>
          <a:p>
            <a:pPr>
              <a:buFont typeface="Arial" panose="020B0604020202020204" pitchFamily="34" charset="0"/>
              <a:buChar char="•"/>
            </a:pPr>
            <a:r>
              <a:rPr lang="en-ZA" dirty="0"/>
              <a:t>Start the process of identifying an eventual relocation site </a:t>
            </a:r>
            <a:endParaRPr lang="en-ZA" dirty="0" smtClean="0"/>
          </a:p>
          <a:p>
            <a:pPr>
              <a:buFont typeface="Arial" panose="020B0604020202020204" pitchFamily="34" charset="0"/>
              <a:buChar char="•"/>
            </a:pPr>
            <a:r>
              <a:rPr lang="en-ZA" dirty="0"/>
              <a:t>Proactively manage further </a:t>
            </a:r>
            <a:r>
              <a:rPr lang="en-ZA" dirty="0" smtClean="0"/>
              <a:t>influx</a:t>
            </a:r>
          </a:p>
          <a:p>
            <a:pPr>
              <a:buFont typeface="Arial" panose="020B0604020202020204" pitchFamily="34" charset="0"/>
              <a:buChar char="•"/>
            </a:pPr>
            <a:r>
              <a:rPr lang="en-ZA" dirty="0"/>
              <a:t>W</a:t>
            </a:r>
            <a:r>
              <a:rPr lang="en-ZA" dirty="0" smtClean="0"/>
              <a:t>here </a:t>
            </a:r>
            <a:r>
              <a:rPr lang="en-ZA" dirty="0"/>
              <a:t>necessary make interim social facility arrangements</a:t>
            </a:r>
            <a:endParaRPr lang="en-ZA" dirty="0" smtClean="0"/>
          </a:p>
          <a:p>
            <a:pPr marL="514350" lvl="1" indent="0">
              <a:buNone/>
            </a:pPr>
            <a:r>
              <a:rPr lang="en-ZA" dirty="0" smtClean="0"/>
              <a:t> </a:t>
            </a:r>
            <a:endParaRPr lang="en-ZA" dirty="0"/>
          </a:p>
        </p:txBody>
      </p:sp>
    </p:spTree>
    <p:extLst>
      <p:ext uri="{BB962C8B-B14F-4D97-AF65-F5344CB8AC3E}">
        <p14:creationId xmlns:p14="http://schemas.microsoft.com/office/powerpoint/2010/main" val="42698597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r>
              <a:rPr lang="en-ZA" dirty="0" smtClean="0">
                <a:latin typeface="Trebuchet MS" panose="020B0603020202020204" pitchFamily="34" charset="0"/>
              </a:rPr>
              <a:t>Planning implications or priorities per settlement types – Relocation (C)</a:t>
            </a:r>
            <a:endParaRPr lang="en-US" dirty="0">
              <a:latin typeface="Trebuchet MS" panose="020B0603020202020204" pitchFamily="34" charset="0"/>
            </a:endParaRPr>
          </a:p>
        </p:txBody>
      </p:sp>
      <p:sp>
        <p:nvSpPr>
          <p:cNvPr id="3" name="Content Placeholder 2"/>
          <p:cNvSpPr>
            <a:spLocks noGrp="1"/>
          </p:cNvSpPr>
          <p:nvPr>
            <p:ph idx="1"/>
          </p:nvPr>
        </p:nvSpPr>
        <p:spPr>
          <a:xfrm>
            <a:off x="430306" y="1860176"/>
            <a:ext cx="8229600" cy="4525963"/>
          </a:xfrm>
        </p:spPr>
        <p:txBody>
          <a:bodyPr>
            <a:normAutofit/>
          </a:bodyPr>
          <a:lstStyle/>
          <a:p>
            <a:pPr>
              <a:buFont typeface="Arial" panose="020B0604020202020204" pitchFamily="34" charset="0"/>
              <a:buChar char="•"/>
            </a:pPr>
            <a:r>
              <a:rPr lang="en-ZA" dirty="0" smtClean="0"/>
              <a:t>Community </a:t>
            </a:r>
            <a:r>
              <a:rPr lang="en-ZA" dirty="0"/>
              <a:t>workshops</a:t>
            </a:r>
          </a:p>
          <a:p>
            <a:pPr>
              <a:buFont typeface="Arial" panose="020B0604020202020204" pitchFamily="34" charset="0"/>
              <a:buChar char="•"/>
            </a:pPr>
            <a:r>
              <a:rPr lang="en-ZA" dirty="0"/>
              <a:t>Confirm that the relocation is indeed imminent and that an alternative relocation site is available </a:t>
            </a:r>
            <a:endParaRPr lang="en-ZA" dirty="0" smtClean="0"/>
          </a:p>
          <a:p>
            <a:pPr>
              <a:buFont typeface="Arial" panose="020B0604020202020204" pitchFamily="34" charset="0"/>
              <a:buChar char="•"/>
            </a:pPr>
            <a:r>
              <a:rPr lang="en-ZA" dirty="0"/>
              <a:t>Plan relocation process in close consultation with </a:t>
            </a:r>
            <a:r>
              <a:rPr lang="en-ZA" dirty="0" smtClean="0"/>
              <a:t>community</a:t>
            </a:r>
          </a:p>
          <a:p>
            <a:pPr>
              <a:buFont typeface="Arial" panose="020B0604020202020204" pitchFamily="34" charset="0"/>
              <a:buChar char="•"/>
            </a:pPr>
            <a:r>
              <a:rPr lang="en-ZA" dirty="0"/>
              <a:t>Prevent further settlement on the vacated unsafe site</a:t>
            </a:r>
            <a:r>
              <a:rPr lang="en-ZA" dirty="0" smtClean="0"/>
              <a:t>.</a:t>
            </a:r>
          </a:p>
          <a:p>
            <a:pPr>
              <a:buFont typeface="Arial" panose="020B0604020202020204" pitchFamily="34" charset="0"/>
              <a:buChar char="•"/>
            </a:pPr>
            <a:r>
              <a:rPr lang="en-ZA" dirty="0"/>
              <a:t>Understand and assess livelihood impacts </a:t>
            </a:r>
            <a:endParaRPr lang="en-ZA" dirty="0" smtClean="0"/>
          </a:p>
          <a:p>
            <a:pPr>
              <a:buFont typeface="Arial" panose="020B0604020202020204" pitchFamily="34" charset="0"/>
              <a:buChar char="•"/>
            </a:pPr>
            <a:r>
              <a:rPr lang="en-ZA" dirty="0"/>
              <a:t>Ensure relocation is negotiated </a:t>
            </a:r>
            <a:r>
              <a:rPr lang="en-ZA" dirty="0" smtClean="0"/>
              <a:t>and visited</a:t>
            </a:r>
          </a:p>
          <a:p>
            <a:pPr>
              <a:buFont typeface="Arial" panose="020B0604020202020204" pitchFamily="34" charset="0"/>
              <a:buChar char="•"/>
            </a:pPr>
            <a:r>
              <a:rPr lang="en-ZA" dirty="0"/>
              <a:t>Assess and plan for key social facilities </a:t>
            </a:r>
            <a:r>
              <a:rPr lang="en-ZA" dirty="0" smtClean="0"/>
              <a:t> </a:t>
            </a:r>
            <a:endParaRPr lang="en-ZA" dirty="0"/>
          </a:p>
        </p:txBody>
      </p:sp>
    </p:spTree>
    <p:extLst>
      <p:ext uri="{BB962C8B-B14F-4D97-AF65-F5344CB8AC3E}">
        <p14:creationId xmlns:p14="http://schemas.microsoft.com/office/powerpoint/2010/main" val="36443743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i="1" dirty="0" smtClean="0"/>
              <a:t>Activity 10.4</a:t>
            </a:r>
            <a:r>
              <a:rPr lang="en-ZA" i="1" dirty="0"/>
              <a:t>: </a:t>
            </a:r>
            <a:r>
              <a:rPr lang="en-ZA" i="1" dirty="0" smtClean="0"/>
              <a:t>Planning for different developmental pathways</a:t>
            </a:r>
            <a:endParaRPr lang="en-US" dirty="0"/>
          </a:p>
        </p:txBody>
      </p:sp>
      <p:sp>
        <p:nvSpPr>
          <p:cNvPr id="3" name="Content Placeholder 2"/>
          <p:cNvSpPr>
            <a:spLocks noGrp="1"/>
          </p:cNvSpPr>
          <p:nvPr>
            <p:ph idx="1"/>
          </p:nvPr>
        </p:nvSpPr>
        <p:spPr/>
        <p:txBody>
          <a:bodyPr>
            <a:normAutofit fontScale="92500" lnSpcReduction="20000"/>
          </a:bodyPr>
          <a:lstStyle/>
          <a:p>
            <a:r>
              <a:rPr lang="en-ZA" b="1" dirty="0" smtClean="0"/>
              <a:t>Type </a:t>
            </a:r>
            <a:r>
              <a:rPr lang="en-ZA" b="1" dirty="0"/>
              <a:t>of activity: </a:t>
            </a:r>
            <a:r>
              <a:rPr lang="en-ZA" dirty="0"/>
              <a:t>Group work</a:t>
            </a:r>
            <a:endParaRPr lang="en-US" b="1" dirty="0"/>
          </a:p>
          <a:p>
            <a:r>
              <a:rPr lang="en-ZA" b="1" dirty="0"/>
              <a:t>Timing: </a:t>
            </a:r>
            <a:r>
              <a:rPr lang="en-ZA" dirty="0"/>
              <a:t>20 minutes</a:t>
            </a:r>
            <a:endParaRPr lang="en-US" b="1" dirty="0"/>
          </a:p>
          <a:p>
            <a:r>
              <a:rPr lang="en-ZA" b="1" i="1" dirty="0"/>
              <a:t>Purpose: </a:t>
            </a:r>
            <a:r>
              <a:rPr lang="en-ZA" i="1" dirty="0"/>
              <a:t>To apply your knowledge of planning for different upgrading pathways and settlement conditions.</a:t>
            </a:r>
            <a:endParaRPr lang="en-US" b="1" i="1" dirty="0"/>
          </a:p>
          <a:p>
            <a:r>
              <a:rPr lang="en-ZA" b="1" i="1" dirty="0"/>
              <a:t>Instructions: </a:t>
            </a:r>
            <a:r>
              <a:rPr lang="en-ZA" i="1" dirty="0"/>
              <a:t>Use the same four settlement profiles you used in activities 5.5 and 5.6 in Module 5. For each of the settlements answer the following:</a:t>
            </a:r>
            <a:endParaRPr lang="en-US" b="1" i="1" dirty="0"/>
          </a:p>
          <a:p>
            <a:pPr marL="860425" lvl="1" indent="-460375">
              <a:buAutoNum type="arabicPeriod"/>
            </a:pPr>
            <a:r>
              <a:rPr lang="en-ZA" i="1" dirty="0" smtClean="0"/>
              <a:t>What </a:t>
            </a:r>
            <a:r>
              <a:rPr lang="en-ZA" i="1" dirty="0"/>
              <a:t>category of settlement is it? (You can refer to Activity 5.5 in Module 5</a:t>
            </a:r>
            <a:r>
              <a:rPr lang="en-ZA" i="1" dirty="0" smtClean="0"/>
              <a:t>).</a:t>
            </a:r>
            <a:endParaRPr lang="en-US" b="1" i="1" dirty="0"/>
          </a:p>
          <a:p>
            <a:pPr marL="860425" lvl="1" indent="-460375">
              <a:buAutoNum type="arabicPeriod"/>
            </a:pPr>
            <a:r>
              <a:rPr lang="en-ZA" i="1" dirty="0" smtClean="0"/>
              <a:t>What </a:t>
            </a:r>
            <a:r>
              <a:rPr lang="en-ZA" i="1" dirty="0"/>
              <a:t>are the key vulnerabilities affecting residents? (You can refer to Activity 5.6 in Module 5</a:t>
            </a:r>
            <a:r>
              <a:rPr lang="en-ZA" i="1" dirty="0" smtClean="0"/>
              <a:t>).</a:t>
            </a:r>
            <a:endParaRPr lang="en-US" b="1" i="1" dirty="0"/>
          </a:p>
          <a:p>
            <a:pPr marL="860425" lvl="1" indent="-460375">
              <a:buAutoNum type="arabicPeriod"/>
            </a:pPr>
            <a:r>
              <a:rPr lang="en-ZA" i="1" dirty="0" smtClean="0"/>
              <a:t>What </a:t>
            </a:r>
            <a:r>
              <a:rPr lang="en-ZA" i="1" dirty="0"/>
              <a:t>are the constraints limiting the upgrading </a:t>
            </a:r>
            <a:r>
              <a:rPr lang="en-ZA" i="1" dirty="0" smtClean="0"/>
              <a:t>project?</a:t>
            </a:r>
            <a:endParaRPr lang="en-US" b="1" i="1" dirty="0"/>
          </a:p>
          <a:p>
            <a:pPr marL="860425" lvl="1" indent="-460375">
              <a:buAutoNum type="arabicPeriod"/>
            </a:pPr>
            <a:r>
              <a:rPr lang="en-ZA" i="1" dirty="0" smtClean="0"/>
              <a:t>What </a:t>
            </a:r>
            <a:r>
              <a:rPr lang="en-ZA" i="1" dirty="0"/>
              <a:t>actions must be included in the project plan to deal with these constraints and address the vulnerabilities?</a:t>
            </a:r>
            <a:endParaRPr lang="en-US" b="1" i="1" dirty="0"/>
          </a:p>
          <a:p>
            <a:pPr marL="400050" lvl="1" indent="0">
              <a:buNone/>
            </a:pPr>
            <a:r>
              <a:rPr lang="en-ZA" b="1" i="1" dirty="0" smtClean="0"/>
              <a:t>Write your answers in the Participants Manual</a:t>
            </a:r>
            <a:endParaRPr lang="en-US" b="1" i="1" dirty="0"/>
          </a:p>
          <a:p>
            <a:endParaRPr lang="en-US" dirty="0"/>
          </a:p>
        </p:txBody>
      </p:sp>
    </p:spTree>
    <p:extLst>
      <p:ext uri="{BB962C8B-B14F-4D97-AF65-F5344CB8AC3E}">
        <p14:creationId xmlns:p14="http://schemas.microsoft.com/office/powerpoint/2010/main" val="17962416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latin typeface="Trebuchet MS" panose="020B0603020202020204" pitchFamily="34" charset="0"/>
              </a:rPr>
              <a:t>4.Planning </a:t>
            </a:r>
            <a:r>
              <a:rPr lang="en-ZA" dirty="0">
                <a:latin typeface="Trebuchet MS" panose="020B0603020202020204" pitchFamily="34" charset="0"/>
              </a:rPr>
              <a:t>when using the UISP</a:t>
            </a:r>
            <a:r>
              <a:rPr lang="en-ZA" dirty="0"/>
              <a:t/>
            </a:r>
            <a:br>
              <a:rPr lang="en-ZA" dirty="0"/>
            </a:br>
            <a:r>
              <a:rPr lang="en-ZA" dirty="0"/>
              <a:t>The UISP and the informal settlement </a:t>
            </a:r>
            <a:r>
              <a:rPr lang="en-ZA" dirty="0" smtClean="0"/>
              <a:t>types</a:t>
            </a:r>
            <a:endParaRPr lang="en-US" dirty="0"/>
          </a:p>
        </p:txBody>
      </p:sp>
      <p:sp>
        <p:nvSpPr>
          <p:cNvPr id="3" name="Content Placeholder 2"/>
          <p:cNvSpPr>
            <a:spLocks noGrp="1"/>
          </p:cNvSpPr>
          <p:nvPr>
            <p:ph idx="1"/>
          </p:nvPr>
        </p:nvSpPr>
        <p:spPr/>
        <p:txBody>
          <a:bodyPr/>
          <a:lstStyle/>
          <a:p>
            <a:pPr marL="0" indent="0">
              <a:buNone/>
            </a:pPr>
            <a:r>
              <a:rPr lang="en-ZA" dirty="0"/>
              <a:t>The UISP applies to the following informal settlement types:</a:t>
            </a:r>
            <a:endParaRPr lang="en-US" dirty="0"/>
          </a:p>
          <a:p>
            <a:pPr lvl="0"/>
            <a:r>
              <a:rPr lang="en-ZA" b="1" dirty="0"/>
              <a:t>Conventional formal full upgrading (Category C) and incremental full upgrading (Category B1 extended):</a:t>
            </a:r>
            <a:r>
              <a:rPr lang="en-ZA" dirty="0"/>
              <a:t> For services, land acquisition, and all necessary professional work including town planning, design and planning approvals. Final top-structure phase is funded as a final phase using a separate top-structure subsidy.</a:t>
            </a:r>
            <a:endParaRPr lang="en-US" dirty="0"/>
          </a:p>
          <a:p>
            <a:pPr lvl="0"/>
            <a:r>
              <a:rPr lang="en-ZA" b="1" dirty="0"/>
              <a:t>Interim arrangements (Category B1):</a:t>
            </a:r>
            <a:r>
              <a:rPr lang="en-ZA" dirty="0"/>
              <a:t> For limited interim services and initial participative and preplanning work.</a:t>
            </a:r>
            <a:endParaRPr lang="en-US" dirty="0"/>
          </a:p>
          <a:p>
            <a:endParaRPr lang="en-US" dirty="0"/>
          </a:p>
        </p:txBody>
      </p:sp>
    </p:spTree>
    <p:extLst>
      <p:ext uri="{BB962C8B-B14F-4D97-AF65-F5344CB8AC3E}">
        <p14:creationId xmlns:p14="http://schemas.microsoft.com/office/powerpoint/2010/main" val="28981919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Activity </a:t>
            </a:r>
            <a:r>
              <a:rPr lang="en-ZA" dirty="0"/>
              <a:t>10.5: </a:t>
            </a:r>
            <a:r>
              <a:rPr lang="en-ZA" dirty="0" smtClean="0"/>
              <a:t>Revisiting the UISP</a:t>
            </a:r>
            <a:endParaRPr lang="en-US" dirty="0"/>
          </a:p>
        </p:txBody>
      </p:sp>
      <p:sp>
        <p:nvSpPr>
          <p:cNvPr id="3" name="Content Placeholder 2"/>
          <p:cNvSpPr>
            <a:spLocks noGrp="1"/>
          </p:cNvSpPr>
          <p:nvPr>
            <p:ph idx="1"/>
          </p:nvPr>
        </p:nvSpPr>
        <p:spPr/>
        <p:txBody>
          <a:bodyPr/>
          <a:lstStyle/>
          <a:p>
            <a:r>
              <a:rPr lang="en-ZA" b="1" dirty="0" smtClean="0"/>
              <a:t>Type </a:t>
            </a:r>
            <a:r>
              <a:rPr lang="en-ZA" b="1" dirty="0"/>
              <a:t>of Activity: </a:t>
            </a:r>
            <a:r>
              <a:rPr lang="en-ZA" dirty="0"/>
              <a:t>Individual</a:t>
            </a:r>
            <a:endParaRPr lang="en-US" b="1" dirty="0"/>
          </a:p>
          <a:p>
            <a:r>
              <a:rPr lang="en-ZA" b="1" dirty="0"/>
              <a:t>Timing: </a:t>
            </a:r>
            <a:r>
              <a:rPr lang="en-ZA" dirty="0"/>
              <a:t>30 minutes</a:t>
            </a:r>
            <a:endParaRPr lang="en-US" b="1" dirty="0"/>
          </a:p>
          <a:p>
            <a:r>
              <a:rPr lang="en-ZA" b="1" i="1" dirty="0"/>
              <a:t>Purpose: </a:t>
            </a:r>
            <a:r>
              <a:rPr lang="en-ZA" i="1" dirty="0"/>
              <a:t>To revise what you learnt about the UISP in Module 3.</a:t>
            </a:r>
            <a:endParaRPr lang="en-US" b="1" i="1" dirty="0"/>
          </a:p>
          <a:p>
            <a:r>
              <a:rPr lang="en-ZA" b="1" i="1" dirty="0"/>
              <a:t>Instructions: </a:t>
            </a:r>
            <a:r>
              <a:rPr lang="en-ZA" i="1" dirty="0"/>
              <a:t>Refer to the notes in Module 3 , section 2 and answer the questions </a:t>
            </a:r>
            <a:r>
              <a:rPr lang="en-ZA" i="1" dirty="0" smtClean="0"/>
              <a:t>in the Participants Manual.</a:t>
            </a:r>
            <a:endParaRPr lang="en-US" b="1" i="1" dirty="0"/>
          </a:p>
          <a:p>
            <a:endParaRPr lang="en-US" dirty="0"/>
          </a:p>
        </p:txBody>
      </p:sp>
    </p:spTree>
    <p:extLst>
      <p:ext uri="{BB962C8B-B14F-4D97-AF65-F5344CB8AC3E}">
        <p14:creationId xmlns:p14="http://schemas.microsoft.com/office/powerpoint/2010/main" val="29535029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latin typeface="Trebuchet MS" panose="020B0603020202020204" pitchFamily="34" charset="0"/>
              </a:rPr>
              <a:t>Timeframes within the UISP framework</a:t>
            </a:r>
            <a:endParaRPr lang="en-US" dirty="0">
              <a:latin typeface="Trebuchet MS" panose="020B0603020202020204" pitchFamily="34" charset="0"/>
            </a:endParaRPr>
          </a:p>
        </p:txBody>
      </p:sp>
      <p:sp>
        <p:nvSpPr>
          <p:cNvPr id="3" name="Content Placeholder 2"/>
          <p:cNvSpPr>
            <a:spLocks noGrp="1"/>
          </p:cNvSpPr>
          <p:nvPr>
            <p:ph idx="1"/>
          </p:nvPr>
        </p:nvSpPr>
        <p:spPr/>
        <p:txBody>
          <a:bodyPr>
            <a:normAutofit/>
          </a:bodyPr>
          <a:lstStyle/>
          <a:p>
            <a:pPr marL="0" indent="0">
              <a:buNone/>
            </a:pPr>
            <a:r>
              <a:rPr lang="en-ZA" dirty="0"/>
              <a:t>The UISP planning framework is generally not flexible. The reasons for this are:</a:t>
            </a:r>
          </a:p>
          <a:p>
            <a:r>
              <a:rPr lang="en-ZA" dirty="0"/>
              <a:t>Formal top-structure provision (state-subsidised housing) only occurs at best from the middle of year five into year six</a:t>
            </a:r>
            <a:r>
              <a:rPr lang="en-ZA" b="1" dirty="0"/>
              <a:t>.</a:t>
            </a:r>
            <a:endParaRPr lang="en-ZA" dirty="0"/>
          </a:p>
          <a:p>
            <a:r>
              <a:rPr lang="en-ZA" dirty="0"/>
              <a:t>Full engineering services are provided, at best, from mid-year four into year five</a:t>
            </a:r>
            <a:r>
              <a:rPr lang="en-ZA" b="1" dirty="0" smtClean="0"/>
              <a:t>.</a:t>
            </a:r>
          </a:p>
          <a:p>
            <a:pPr marL="0" indent="0">
              <a:buNone/>
            </a:pPr>
            <a:r>
              <a:rPr lang="en-ZA" dirty="0"/>
              <a:t>Timeframes can be significantly improved if an alternative approach is assumed which relates to enabling a more informal upgrading approach, such as incremental full upgrading.</a:t>
            </a:r>
          </a:p>
        </p:txBody>
      </p:sp>
    </p:spTree>
    <p:extLst>
      <p:ext uri="{BB962C8B-B14F-4D97-AF65-F5344CB8AC3E}">
        <p14:creationId xmlns:p14="http://schemas.microsoft.com/office/powerpoint/2010/main" val="8287495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i="1" dirty="0" smtClean="0"/>
              <a:t>Activity 10.6</a:t>
            </a:r>
            <a:r>
              <a:rPr lang="en-ZA" i="1" dirty="0"/>
              <a:t>: </a:t>
            </a:r>
            <a:r>
              <a:rPr lang="en-ZA" i="1" dirty="0" smtClean="0"/>
              <a:t>Reading a Gantt Chart</a:t>
            </a:r>
            <a:endParaRPr lang="en-US" dirty="0"/>
          </a:p>
        </p:txBody>
      </p:sp>
      <p:sp>
        <p:nvSpPr>
          <p:cNvPr id="3" name="Content Placeholder 2"/>
          <p:cNvSpPr>
            <a:spLocks noGrp="1"/>
          </p:cNvSpPr>
          <p:nvPr>
            <p:ph idx="1"/>
          </p:nvPr>
        </p:nvSpPr>
        <p:spPr/>
        <p:txBody>
          <a:bodyPr/>
          <a:lstStyle/>
          <a:p>
            <a:r>
              <a:rPr lang="en-ZA" b="1" dirty="0" smtClean="0"/>
              <a:t>Type </a:t>
            </a:r>
            <a:r>
              <a:rPr lang="en-ZA" b="1" dirty="0"/>
              <a:t>of activity: </a:t>
            </a:r>
            <a:r>
              <a:rPr lang="en-ZA" dirty="0"/>
              <a:t>Triads</a:t>
            </a:r>
            <a:endParaRPr lang="en-US" b="1" dirty="0"/>
          </a:p>
          <a:p>
            <a:r>
              <a:rPr lang="en-ZA" b="1" dirty="0"/>
              <a:t>Timing: </a:t>
            </a:r>
            <a:r>
              <a:rPr lang="en-ZA" dirty="0"/>
              <a:t>30 minutes</a:t>
            </a:r>
            <a:endParaRPr lang="en-US" b="1" dirty="0"/>
          </a:p>
          <a:p>
            <a:r>
              <a:rPr lang="en-ZA" b="1" i="1" dirty="0"/>
              <a:t>Purpose: </a:t>
            </a:r>
            <a:r>
              <a:rPr lang="en-ZA" i="1" dirty="0"/>
              <a:t>To practise reading a Gantt Chart</a:t>
            </a:r>
            <a:endParaRPr lang="en-US" b="1" i="1" dirty="0"/>
          </a:p>
          <a:p>
            <a:r>
              <a:rPr lang="en-ZA" b="1" i="1" dirty="0"/>
              <a:t>Instructions: </a:t>
            </a:r>
            <a:r>
              <a:rPr lang="en-ZA" i="1" dirty="0"/>
              <a:t>Find the information in the Gantt timetable provided </a:t>
            </a:r>
            <a:r>
              <a:rPr lang="en-ZA" i="1" dirty="0" smtClean="0"/>
              <a:t>in the Participant Manual </a:t>
            </a:r>
            <a:r>
              <a:rPr lang="en-ZA" i="1" dirty="0"/>
              <a:t>for a formal UISP upgrading project and answer the following questions.</a:t>
            </a:r>
            <a:r>
              <a:rPr lang="en-ZA" b="1" i="1" dirty="0"/>
              <a:t/>
            </a:r>
            <a:br>
              <a:rPr lang="en-ZA" b="1" i="1" dirty="0"/>
            </a:br>
            <a:endParaRPr lang="en-US" b="1" i="1" dirty="0"/>
          </a:p>
          <a:p>
            <a:endParaRPr lang="en-US" dirty="0"/>
          </a:p>
        </p:txBody>
      </p:sp>
    </p:spTree>
    <p:extLst>
      <p:ext uri="{BB962C8B-B14F-4D97-AF65-F5344CB8AC3E}">
        <p14:creationId xmlns:p14="http://schemas.microsoft.com/office/powerpoint/2010/main" val="1151175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i="1" dirty="0" smtClean="0"/>
              <a:t>Activity 10.7 Comparing timeframes using a Gantt chart</a:t>
            </a:r>
            <a:endParaRPr lang="en-US" dirty="0"/>
          </a:p>
        </p:txBody>
      </p:sp>
      <p:sp>
        <p:nvSpPr>
          <p:cNvPr id="3" name="Content Placeholder 2"/>
          <p:cNvSpPr>
            <a:spLocks noGrp="1"/>
          </p:cNvSpPr>
          <p:nvPr>
            <p:ph idx="1"/>
          </p:nvPr>
        </p:nvSpPr>
        <p:spPr/>
        <p:txBody>
          <a:bodyPr/>
          <a:lstStyle/>
          <a:p>
            <a:r>
              <a:rPr lang="en-ZA" b="1" dirty="0" smtClean="0"/>
              <a:t>Type </a:t>
            </a:r>
            <a:r>
              <a:rPr lang="en-ZA" b="1" dirty="0"/>
              <a:t>of activity: </a:t>
            </a:r>
            <a:r>
              <a:rPr lang="en-ZA" dirty="0"/>
              <a:t>Triads</a:t>
            </a:r>
            <a:endParaRPr lang="en-US" b="1" dirty="0"/>
          </a:p>
          <a:p>
            <a:r>
              <a:rPr lang="en-ZA" b="1" dirty="0"/>
              <a:t>Timing: </a:t>
            </a:r>
            <a:r>
              <a:rPr lang="en-ZA" dirty="0"/>
              <a:t>20 minutes</a:t>
            </a:r>
            <a:endParaRPr lang="en-US" b="1" dirty="0"/>
          </a:p>
          <a:p>
            <a:r>
              <a:rPr lang="en-ZA" b="1" i="1" dirty="0"/>
              <a:t>Purpose: </a:t>
            </a:r>
            <a:r>
              <a:rPr lang="en-ZA" i="1" dirty="0"/>
              <a:t>To use a Gantt chart to compare timeframes.</a:t>
            </a:r>
            <a:endParaRPr lang="en-US" b="1" i="1" dirty="0"/>
          </a:p>
          <a:p>
            <a:r>
              <a:rPr lang="en-ZA" b="1" i="1" dirty="0"/>
              <a:t>Instructions: </a:t>
            </a:r>
            <a:r>
              <a:rPr lang="en-ZA" i="1" dirty="0"/>
              <a:t>Compare the timeframes for a non-formal UISP upgrading project in the Gantt chart </a:t>
            </a:r>
            <a:r>
              <a:rPr lang="en-ZA" i="1" dirty="0" smtClean="0"/>
              <a:t>in the Participants Manual, </a:t>
            </a:r>
            <a:r>
              <a:rPr lang="en-ZA" i="1" dirty="0"/>
              <a:t>with the timeframes for a formal UISP project in the Gantt chart you used in the last activity. Answer the </a:t>
            </a:r>
            <a:r>
              <a:rPr lang="en-ZA" i="1" dirty="0" smtClean="0"/>
              <a:t>questions</a:t>
            </a:r>
            <a:r>
              <a:rPr lang="en-ZA" i="1" dirty="0"/>
              <a:t> </a:t>
            </a:r>
            <a:r>
              <a:rPr lang="en-ZA" i="1" dirty="0" smtClean="0"/>
              <a:t>in the Participants Manual</a:t>
            </a:r>
            <a:endParaRPr lang="en-US" b="1" i="1" dirty="0"/>
          </a:p>
          <a:p>
            <a:endParaRPr lang="en-US" dirty="0"/>
          </a:p>
        </p:txBody>
      </p:sp>
    </p:spTree>
    <p:extLst>
      <p:ext uri="{BB962C8B-B14F-4D97-AF65-F5344CB8AC3E}">
        <p14:creationId xmlns:p14="http://schemas.microsoft.com/office/powerpoint/2010/main" val="13639558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 </a:t>
            </a:r>
            <a:endParaRPr lang="en-US" dirty="0"/>
          </a:p>
        </p:txBody>
      </p:sp>
      <p:sp>
        <p:nvSpPr>
          <p:cNvPr id="3" name="Content Placeholder 2"/>
          <p:cNvSpPr>
            <a:spLocks noGrp="1"/>
          </p:cNvSpPr>
          <p:nvPr>
            <p:ph idx="1"/>
          </p:nvPr>
        </p:nvSpPr>
        <p:spPr>
          <a:xfrm>
            <a:off x="457200" y="1295400"/>
            <a:ext cx="8229600" cy="4830763"/>
          </a:xfrm>
        </p:spPr>
        <p:txBody>
          <a:bodyPr>
            <a:noAutofit/>
          </a:bodyPr>
          <a:lstStyle/>
          <a:p>
            <a:pPr lvl="0"/>
            <a:r>
              <a:rPr lang="en-ZA" sz="1800" dirty="0"/>
              <a:t>In the second Gantt timetable flexibility is introduced so that housing improvements and more substantial engineering services can occur earlier. </a:t>
            </a:r>
            <a:endParaRPr lang="en-ZA" sz="1800" dirty="0" smtClean="0"/>
          </a:p>
          <a:p>
            <a:pPr lvl="0"/>
            <a:r>
              <a:rPr lang="en-ZA" sz="1800" dirty="0" smtClean="0"/>
              <a:t>Incremental </a:t>
            </a:r>
            <a:r>
              <a:rPr lang="en-ZA" sz="1800" dirty="0"/>
              <a:t>top-structure improvements and consolidation could now start from the middle of year two (brought forward by three years) even if these might initially be largely owner-driven and not using the full state top-structure subsidy (but hopefully with some state support).</a:t>
            </a:r>
            <a:endParaRPr lang="en-US" sz="1800" dirty="0"/>
          </a:p>
          <a:p>
            <a:pPr lvl="0"/>
            <a:r>
              <a:rPr lang="en-ZA" sz="1800" dirty="0"/>
              <a:t>Full engineering services could now potentially be provided from mid year two into year three providing a much better platform for housing consolidation.</a:t>
            </a:r>
            <a:endParaRPr lang="en-US" sz="1800" dirty="0"/>
          </a:p>
          <a:p>
            <a:pPr lvl="0"/>
            <a:r>
              <a:rPr lang="en-ZA" sz="1800" dirty="0"/>
              <a:t>Both top-structure improvements and engineering services are now provided on the basis of site suitability studies and municipal categorisation for less formal, full upgrading. They are provided in parallel with land acquisition and are not put on hold until land is acquired.</a:t>
            </a:r>
            <a:endParaRPr lang="en-US" sz="1800" dirty="0"/>
          </a:p>
          <a:p>
            <a:pPr lvl="0"/>
            <a:r>
              <a:rPr lang="en-ZA" sz="1800" dirty="0"/>
              <a:t>Topographic and geotechnical surveys are moved earlier into Phase 1. This would also require greater flexibility in terms of usual regulations relating to town planning schemes, municipal by-laws and building regulations so that a less formal development area can be accommodated. </a:t>
            </a:r>
            <a:endParaRPr lang="en-US" sz="1800" dirty="0"/>
          </a:p>
        </p:txBody>
      </p:sp>
    </p:spTree>
    <p:extLst>
      <p:ext uri="{BB962C8B-B14F-4D97-AF65-F5344CB8AC3E}">
        <p14:creationId xmlns:p14="http://schemas.microsoft.com/office/powerpoint/2010/main" val="34117596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165" y="533400"/>
            <a:ext cx="8229600" cy="1143000"/>
          </a:xfrm>
        </p:spPr>
        <p:txBody>
          <a:bodyPr>
            <a:normAutofit/>
          </a:bodyPr>
          <a:lstStyle/>
          <a:p>
            <a:r>
              <a:rPr lang="en-ZA" dirty="0"/>
              <a:t>Summary — the UISP planning </a:t>
            </a:r>
            <a:r>
              <a:rPr lang="en-ZA" dirty="0" smtClean="0"/>
              <a:t>process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1752600"/>
            <a:ext cx="8001000" cy="4111752"/>
          </a:xfrm>
          <a:prstGeom prst="rect">
            <a:avLst/>
          </a:prstGeom>
        </p:spPr>
      </p:pic>
    </p:spTree>
    <p:extLst>
      <p:ext uri="{BB962C8B-B14F-4D97-AF65-F5344CB8AC3E}">
        <p14:creationId xmlns:p14="http://schemas.microsoft.com/office/powerpoint/2010/main" val="22224971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i="1" dirty="0" smtClean="0"/>
              <a:t>Activity 10.8 What did you gain?</a:t>
            </a:r>
            <a:endParaRPr lang="en-US" dirty="0"/>
          </a:p>
        </p:txBody>
      </p:sp>
      <p:sp>
        <p:nvSpPr>
          <p:cNvPr id="3" name="Content Placeholder 2"/>
          <p:cNvSpPr>
            <a:spLocks noGrp="1"/>
          </p:cNvSpPr>
          <p:nvPr>
            <p:ph idx="1"/>
          </p:nvPr>
        </p:nvSpPr>
        <p:spPr/>
        <p:txBody>
          <a:bodyPr/>
          <a:lstStyle/>
          <a:p>
            <a:r>
              <a:rPr lang="en-ZA" b="1" dirty="0" smtClean="0"/>
              <a:t>Type </a:t>
            </a:r>
            <a:r>
              <a:rPr lang="en-ZA" b="1" dirty="0"/>
              <a:t>of activity: </a:t>
            </a:r>
            <a:r>
              <a:rPr lang="en-ZA" dirty="0"/>
              <a:t>Individual</a:t>
            </a:r>
            <a:endParaRPr lang="en-US" b="1" dirty="0"/>
          </a:p>
          <a:p>
            <a:r>
              <a:rPr lang="en-ZA" b="1" dirty="0"/>
              <a:t>Timing</a:t>
            </a:r>
            <a:r>
              <a:rPr lang="en-ZA" dirty="0"/>
              <a:t>: 5 minutes</a:t>
            </a:r>
            <a:endParaRPr lang="en-US" b="1" dirty="0"/>
          </a:p>
          <a:p>
            <a:r>
              <a:rPr lang="en-ZA" b="1" i="1" dirty="0"/>
              <a:t>Instruction: </a:t>
            </a:r>
            <a:r>
              <a:rPr lang="en-ZA" i="1" dirty="0"/>
              <a:t>Write down five important things you learnt from this </a:t>
            </a:r>
            <a:r>
              <a:rPr lang="en-ZA" i="1" dirty="0" smtClean="0"/>
              <a:t>module in the Participants Manual.</a:t>
            </a:r>
            <a:endParaRPr lang="en-US" b="1" i="1" dirty="0"/>
          </a:p>
          <a:p>
            <a:endParaRPr lang="en-US" dirty="0"/>
          </a:p>
        </p:txBody>
      </p:sp>
    </p:spTree>
    <p:extLst>
      <p:ext uri="{BB962C8B-B14F-4D97-AF65-F5344CB8AC3E}">
        <p14:creationId xmlns:p14="http://schemas.microsoft.com/office/powerpoint/2010/main" val="329052214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5102FD867FBA4BB56FCB25FE66617F" ma:contentTypeVersion="17" ma:contentTypeDescription="Create a new document." ma:contentTypeScope="" ma:versionID="303ac2c6a348ae85967620984dae0d2a">
  <xsd:schema xmlns:xsd="http://www.w3.org/2001/XMLSchema" xmlns:xs="http://www.w3.org/2001/XMLSchema" xmlns:p="http://schemas.microsoft.com/office/2006/metadata/properties" xmlns:ns2="ded01a01-3c18-439e-8d0f-126711969f27" xmlns:ns3="7ac84fe7-9922-4ab9-b558-1e1d407d1ca4" xmlns:ns4="b21bb6d5-0fda-4cb2-b952-22cf7e9f1418" targetNamespace="http://schemas.microsoft.com/office/2006/metadata/properties" ma:root="true" ma:fieldsID="48f6160830109700e603de45113cabcc" ns2:_="" ns3:_="" ns4:_="">
    <xsd:import namespace="ded01a01-3c18-439e-8d0f-126711969f27"/>
    <xsd:import namespace="7ac84fe7-9922-4ab9-b558-1e1d407d1ca4"/>
    <xsd:import namespace="b21bb6d5-0fda-4cb2-b952-22cf7e9f1418"/>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d01a01-3c18-439e-8d0f-126711969f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7879faba-27b2-4363-9c33-4960f0c9181e"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c84fe7-9922-4ab9-b558-1e1d407d1ca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21bb6d5-0fda-4cb2-b952-22cf7e9f1418"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12952510-7e3a-4d42-b2cb-74ae0a0f94c9}" ma:internalName="TaxCatchAll" ma:showField="CatchAllData" ma:web="7ac84fe7-9922-4ab9-b558-1e1d407d1c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21bb6d5-0fda-4cb2-b952-22cf7e9f1418" xsi:nil="true"/>
    <lcf76f155ced4ddcb4097134ff3c332f xmlns="ded01a01-3c18-439e-8d0f-126711969f2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475C321-B651-4731-BC02-AF721DD8AB57}"/>
</file>

<file path=customXml/itemProps2.xml><?xml version="1.0" encoding="utf-8"?>
<ds:datastoreItem xmlns:ds="http://schemas.openxmlformats.org/officeDocument/2006/customXml" ds:itemID="{ED74B5B3-275A-408F-868D-B17A3BDE92DD}"/>
</file>

<file path=customXml/itemProps3.xml><?xml version="1.0" encoding="utf-8"?>
<ds:datastoreItem xmlns:ds="http://schemas.openxmlformats.org/officeDocument/2006/customXml" ds:itemID="{F7CFA172-2312-49AE-A7DA-06D85CA294A5}"/>
</file>

<file path=docProps/app.xml><?xml version="1.0" encoding="utf-8"?>
<Properties xmlns="http://schemas.openxmlformats.org/officeDocument/2006/extended-properties" xmlns:vt="http://schemas.openxmlformats.org/officeDocument/2006/docPropsVTypes">
  <Template/>
  <TotalTime>4670</TotalTime>
  <Words>1989</Words>
  <Application>Microsoft Office PowerPoint</Application>
  <PresentationFormat>On-screen Show (4:3)</PresentationFormat>
  <Paragraphs>180</Paragraphs>
  <Slides>29</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29</vt:i4>
      </vt:variant>
    </vt:vector>
  </HeadingPairs>
  <TitlesOfParts>
    <vt:vector size="35" baseType="lpstr">
      <vt:lpstr>Arial</vt:lpstr>
      <vt:lpstr>Arial Narrow</vt:lpstr>
      <vt:lpstr>Calibri</vt:lpstr>
      <vt:lpstr>Trebuchet MS</vt:lpstr>
      <vt:lpstr>1_Office Theme</vt:lpstr>
      <vt:lpstr>Custom Design</vt:lpstr>
      <vt:lpstr> INTRODUCTION TO</vt:lpstr>
      <vt:lpstr>Module purpose</vt:lpstr>
      <vt:lpstr>Learning Outcomes</vt:lpstr>
      <vt:lpstr>Module content </vt:lpstr>
      <vt:lpstr>1. A planned approach to informal settlement upgrading Activity 10.1: Know what you know</vt:lpstr>
      <vt:lpstr>What is a Planned Approach?</vt:lpstr>
      <vt:lpstr>Importance of planning </vt:lpstr>
      <vt:lpstr>How are Informal Settlement Upgrading Plans developed?</vt:lpstr>
      <vt:lpstr>The Project Cycle</vt:lpstr>
      <vt:lpstr>PowerPoint Presentation</vt:lpstr>
      <vt:lpstr>Key Planning Success Factors – Project Fundamentals</vt:lpstr>
      <vt:lpstr>2. Developing a Settlement Upgrading Plan Activity 10.2: Factors that affect a settlement upgrading plan </vt:lpstr>
      <vt:lpstr>Key points that affect an upgrading plan</vt:lpstr>
      <vt:lpstr>Content of a settlement upgrading plan</vt:lpstr>
      <vt:lpstr>3. Planning for different informal settlement types Activity 10.3: Revision of categories of informal settlements  </vt:lpstr>
      <vt:lpstr>Planning implications or priorities per settlement types - Conventional formal full upgrading (A)</vt:lpstr>
      <vt:lpstr>Planning implications or priorities per settlement types – incremental full upgrading (B1 extended) </vt:lpstr>
      <vt:lpstr>Planning implications or priorities per settlement types - Interim arrangements (B1)</vt:lpstr>
      <vt:lpstr>Planning implications or priorities per settlement types – Deferred relocation (B2)</vt:lpstr>
      <vt:lpstr>Planning implications or priorities per settlement types – Relocation (C)</vt:lpstr>
      <vt:lpstr>Activity 10.4: Planning for different developmental pathways</vt:lpstr>
      <vt:lpstr>4.Planning when using the UISP The UISP and the informal settlement types</vt:lpstr>
      <vt:lpstr>Activity 10.5: Revisiting the UISP</vt:lpstr>
      <vt:lpstr>Timeframes within the UISP framework</vt:lpstr>
      <vt:lpstr>Activity 10.6: Reading a Gantt Chart</vt:lpstr>
      <vt:lpstr>Activity 10.7 Comparing timeframes using a Gantt chart</vt:lpstr>
      <vt:lpstr>Key points </vt:lpstr>
      <vt:lpstr>Summary — the UISP planning process</vt:lpstr>
      <vt:lpstr>Activity 10.8 What did you gain?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The case for upgrading</dc:title>
  <dc:creator>Marie Huchzermeyer</dc:creator>
  <cp:lastModifiedBy>Ros</cp:lastModifiedBy>
  <cp:revision>145</cp:revision>
  <cp:lastPrinted>2014-12-05T04:49:29Z</cp:lastPrinted>
  <dcterms:created xsi:type="dcterms:W3CDTF">2014-09-02T11:14:23Z</dcterms:created>
  <dcterms:modified xsi:type="dcterms:W3CDTF">2015-04-19T09:17:44Z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0x010100E35102FD867FBA4BB56FCB25FE66617F</vt:lpwstr>
  </property>
</Properties>
</file>